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260" r:id="rId2"/>
    <p:sldId id="272" r:id="rId3"/>
    <p:sldId id="257" r:id="rId4"/>
    <p:sldId id="261" r:id="rId5"/>
    <p:sldId id="263" r:id="rId6"/>
    <p:sldId id="1756" r:id="rId7"/>
    <p:sldId id="1757" r:id="rId8"/>
    <p:sldId id="1758" r:id="rId9"/>
    <p:sldId id="1760" r:id="rId10"/>
    <p:sldId id="1776" r:id="rId11"/>
    <p:sldId id="1759" r:id="rId12"/>
    <p:sldId id="1761" r:id="rId13"/>
    <p:sldId id="1777" r:id="rId14"/>
    <p:sldId id="1768" r:id="rId15"/>
    <p:sldId id="1772" r:id="rId16"/>
    <p:sldId id="1771" r:id="rId17"/>
    <p:sldId id="1774" r:id="rId18"/>
    <p:sldId id="1775" r:id="rId19"/>
    <p:sldId id="1778" r:id="rId20"/>
    <p:sldId id="1769" r:id="rId21"/>
    <p:sldId id="1779" r:id="rId22"/>
    <p:sldId id="1780" r:id="rId23"/>
    <p:sldId id="1781" r:id="rId24"/>
    <p:sldId id="1782" r:id="rId25"/>
    <p:sldId id="1770" r:id="rId26"/>
    <p:sldId id="1773" r:id="rId27"/>
    <p:sldId id="1783" r:id="rId28"/>
    <p:sldId id="1784" r:id="rId29"/>
    <p:sldId id="1785" r:id="rId30"/>
    <p:sldId id="1786" r:id="rId31"/>
    <p:sldId id="2624" r:id="rId32"/>
    <p:sldId id="1762" r:id="rId33"/>
    <p:sldId id="1763" r:id="rId34"/>
    <p:sldId id="1764" r:id="rId35"/>
    <p:sldId id="1765" r:id="rId36"/>
    <p:sldId id="1766" r:id="rId37"/>
    <p:sldId id="1767" r:id="rId38"/>
    <p:sldId id="267" r:id="rId39"/>
    <p:sldId id="1737" r:id="rId40"/>
    <p:sldId id="1725" r:id="rId41"/>
    <p:sldId id="1724" r:id="rId42"/>
    <p:sldId id="265" r:id="rId43"/>
    <p:sldId id="256" r:id="rId44"/>
    <p:sldId id="2625" r:id="rId45"/>
    <p:sldId id="258" r:id="rId46"/>
    <p:sldId id="259" r:id="rId47"/>
    <p:sldId id="2626" r:id="rId48"/>
    <p:sldId id="2627" r:id="rId49"/>
    <p:sldId id="2628" r:id="rId50"/>
    <p:sldId id="2629" r:id="rId51"/>
    <p:sldId id="264" r:id="rId52"/>
    <p:sldId id="2630" r:id="rId53"/>
    <p:sldId id="2631" r:id="rId54"/>
    <p:sldId id="2632" r:id="rId55"/>
    <p:sldId id="2633" r:id="rId56"/>
    <p:sldId id="2634" r:id="rId57"/>
    <p:sldId id="2635" r:id="rId58"/>
    <p:sldId id="2636" r:id="rId59"/>
    <p:sldId id="2637" r:id="rId60"/>
    <p:sldId id="273" r:id="rId61"/>
    <p:sldId id="274" r:id="rId62"/>
    <p:sldId id="275" r:id="rId63"/>
    <p:sldId id="276" r:id="rId64"/>
    <p:sldId id="277" r:id="rId65"/>
    <p:sldId id="278" r:id="rId66"/>
    <p:sldId id="279" r:id="rId67"/>
    <p:sldId id="280" r:id="rId68"/>
    <p:sldId id="268" r:id="rId69"/>
    <p:sldId id="1740" r:id="rId70"/>
    <p:sldId id="1741" r:id="rId71"/>
    <p:sldId id="1714" r:id="rId72"/>
    <p:sldId id="269" r:id="rId73"/>
    <p:sldId id="1745" r:id="rId74"/>
    <p:sldId id="1746" r:id="rId75"/>
    <p:sldId id="1744" r:id="rId76"/>
    <p:sldId id="266" r:id="rId77"/>
    <p:sldId id="1752" r:id="rId78"/>
    <p:sldId id="1748" r:id="rId79"/>
    <p:sldId id="1749" r:id="rId80"/>
    <p:sldId id="1751" r:id="rId81"/>
    <p:sldId id="270" r:id="rId82"/>
    <p:sldId id="2622" r:id="rId83"/>
    <p:sldId id="1750" r:id="rId84"/>
    <p:sldId id="1754" r:id="rId85"/>
    <p:sldId id="2619" r:id="rId86"/>
    <p:sldId id="2620" r:id="rId87"/>
    <p:sldId id="2623" r:id="rId88"/>
    <p:sldId id="262"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85AB"/>
    <a:srgbClr val="57A7EB"/>
    <a:srgbClr val="5CBA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7BECEE-160A-D848-954B-1B671889CA21}" v="230" dt="2018-12-13T19:35:14.4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99"/>
    <p:restoredTop sz="94571"/>
  </p:normalViewPr>
  <p:slideViewPr>
    <p:cSldViewPr snapToGrid="0" snapToObjects="1">
      <p:cViewPr>
        <p:scale>
          <a:sx n="174" d="100"/>
          <a:sy n="174" d="100"/>
        </p:scale>
        <p:origin x="64" y="-77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cja Gilderdale" userId="8d2bb3ea-0ab2-4493-81de-6f8ae7813537" providerId="ADAL" clId="{EABE3CCF-404E-434C-AAE4-EFB7A8EDA0D2}"/>
    <pc:docChg chg="custSel addSld modSld">
      <pc:chgData name="Alicja Gilderdale" userId="8d2bb3ea-0ab2-4493-81de-6f8ae7813537" providerId="ADAL" clId="{EABE3CCF-404E-434C-AAE4-EFB7A8EDA0D2}" dt="2018-12-10T16:49:02.206" v="291" actId="14100"/>
      <pc:docMkLst>
        <pc:docMk/>
      </pc:docMkLst>
      <pc:sldChg chg="add">
        <pc:chgData name="Alicja Gilderdale" userId="8d2bb3ea-0ab2-4493-81de-6f8ae7813537" providerId="ADAL" clId="{EABE3CCF-404E-434C-AAE4-EFB7A8EDA0D2}" dt="2018-12-10T07:20:30.301" v="0"/>
        <pc:sldMkLst>
          <pc:docMk/>
          <pc:sldMk cId="700190121" sldId="1756"/>
        </pc:sldMkLst>
      </pc:sldChg>
      <pc:sldChg chg="modSp add">
        <pc:chgData name="Alicja Gilderdale" userId="8d2bb3ea-0ab2-4493-81de-6f8ae7813537" providerId="ADAL" clId="{EABE3CCF-404E-434C-AAE4-EFB7A8EDA0D2}" dt="2018-12-10T07:27:29.148" v="90" actId="2711"/>
        <pc:sldMkLst>
          <pc:docMk/>
          <pc:sldMk cId="3337845646" sldId="1757"/>
        </pc:sldMkLst>
        <pc:spChg chg="mod">
          <ac:chgData name="Alicja Gilderdale" userId="8d2bb3ea-0ab2-4493-81de-6f8ae7813537" providerId="ADAL" clId="{EABE3CCF-404E-434C-AAE4-EFB7A8EDA0D2}" dt="2018-12-10T07:27:17.165" v="88" actId="2711"/>
          <ac:spMkLst>
            <pc:docMk/>
            <pc:sldMk cId="3337845646" sldId="1757"/>
            <ac:spMk id="46" creationId="{A4589DC8-F436-4165-AB53-DDDC8315C1FA}"/>
          </ac:spMkLst>
        </pc:spChg>
        <pc:spChg chg="mod">
          <ac:chgData name="Alicja Gilderdale" userId="8d2bb3ea-0ab2-4493-81de-6f8ae7813537" providerId="ADAL" clId="{EABE3CCF-404E-434C-AAE4-EFB7A8EDA0D2}" dt="2018-12-10T07:27:24.347" v="89" actId="2711"/>
          <ac:spMkLst>
            <pc:docMk/>
            <pc:sldMk cId="3337845646" sldId="1757"/>
            <ac:spMk id="49" creationId="{80D4D086-B47D-4597-BA11-6D58D214ECB1}"/>
          </ac:spMkLst>
        </pc:spChg>
        <pc:spChg chg="mod">
          <ac:chgData name="Alicja Gilderdale" userId="8d2bb3ea-0ab2-4493-81de-6f8ae7813537" providerId="ADAL" clId="{EABE3CCF-404E-434C-AAE4-EFB7A8EDA0D2}" dt="2018-12-10T07:27:29.148" v="90" actId="2711"/>
          <ac:spMkLst>
            <pc:docMk/>
            <pc:sldMk cId="3337845646" sldId="1757"/>
            <ac:spMk id="50" creationId="{46C22806-F982-4647-8831-9E0AD8E37398}"/>
          </ac:spMkLst>
        </pc:spChg>
      </pc:sldChg>
      <pc:sldChg chg="modSp add">
        <pc:chgData name="Alicja Gilderdale" userId="8d2bb3ea-0ab2-4493-81de-6f8ae7813537" providerId="ADAL" clId="{EABE3CCF-404E-434C-AAE4-EFB7A8EDA0D2}" dt="2018-12-10T07:20:30.778" v="1" actId="27636"/>
        <pc:sldMkLst>
          <pc:docMk/>
          <pc:sldMk cId="2077429998" sldId="1758"/>
        </pc:sldMkLst>
        <pc:spChg chg="mod">
          <ac:chgData name="Alicja Gilderdale" userId="8d2bb3ea-0ab2-4493-81de-6f8ae7813537" providerId="ADAL" clId="{EABE3CCF-404E-434C-AAE4-EFB7A8EDA0D2}" dt="2018-12-10T07:20:30.778" v="1" actId="27636"/>
          <ac:spMkLst>
            <pc:docMk/>
            <pc:sldMk cId="2077429998" sldId="1758"/>
            <ac:spMk id="9" creationId="{E1544C03-1650-42AE-AF82-B10DC358FF59}"/>
          </ac:spMkLst>
        </pc:spChg>
      </pc:sldChg>
      <pc:sldChg chg="add">
        <pc:chgData name="Alicja Gilderdale" userId="8d2bb3ea-0ab2-4493-81de-6f8ae7813537" providerId="ADAL" clId="{EABE3CCF-404E-434C-AAE4-EFB7A8EDA0D2}" dt="2018-12-10T07:20:30.301" v="0"/>
        <pc:sldMkLst>
          <pc:docMk/>
          <pc:sldMk cId="729930365" sldId="1759"/>
        </pc:sldMkLst>
      </pc:sldChg>
      <pc:sldChg chg="addSp delSp modSp add modAnim">
        <pc:chgData name="Alicja Gilderdale" userId="8d2bb3ea-0ab2-4493-81de-6f8ae7813537" providerId="ADAL" clId="{EABE3CCF-404E-434C-AAE4-EFB7A8EDA0D2}" dt="2018-12-10T07:43:37.219" v="250"/>
        <pc:sldMkLst>
          <pc:docMk/>
          <pc:sldMk cId="1720409034" sldId="1760"/>
        </pc:sldMkLst>
        <pc:spChg chg="add mod">
          <ac:chgData name="Alicja Gilderdale" userId="8d2bb3ea-0ab2-4493-81de-6f8ae7813537" providerId="ADAL" clId="{EABE3CCF-404E-434C-AAE4-EFB7A8EDA0D2}" dt="2018-12-10T07:39:54.636" v="209" actId="1076"/>
          <ac:spMkLst>
            <pc:docMk/>
            <pc:sldMk cId="1720409034" sldId="1760"/>
            <ac:spMk id="6" creationId="{696EBE34-34C6-214C-AD61-A3DC2E55FE87}"/>
          </ac:spMkLst>
        </pc:spChg>
        <pc:spChg chg="add mod">
          <ac:chgData name="Alicja Gilderdale" userId="8d2bb3ea-0ab2-4493-81de-6f8ae7813537" providerId="ADAL" clId="{EABE3CCF-404E-434C-AAE4-EFB7A8EDA0D2}" dt="2018-12-10T07:40:34.291" v="236" actId="1037"/>
          <ac:spMkLst>
            <pc:docMk/>
            <pc:sldMk cId="1720409034" sldId="1760"/>
            <ac:spMk id="24" creationId="{C2737BDC-8033-A64B-A70C-6EB9A6BE0543}"/>
          </ac:spMkLst>
        </pc:spChg>
        <pc:spChg chg="mod topLvl">
          <ac:chgData name="Alicja Gilderdale" userId="8d2bb3ea-0ab2-4493-81de-6f8ae7813537" providerId="ADAL" clId="{EABE3CCF-404E-434C-AAE4-EFB7A8EDA0D2}" dt="2018-12-10T07:32:13.151" v="106" actId="165"/>
          <ac:spMkLst>
            <pc:docMk/>
            <pc:sldMk cId="1720409034" sldId="1760"/>
            <ac:spMk id="46" creationId="{76289C35-3C4C-2143-B94B-5C898E0E43BD}"/>
          </ac:spMkLst>
        </pc:spChg>
        <pc:spChg chg="mod topLvl">
          <ac:chgData name="Alicja Gilderdale" userId="8d2bb3ea-0ab2-4493-81de-6f8ae7813537" providerId="ADAL" clId="{EABE3CCF-404E-434C-AAE4-EFB7A8EDA0D2}" dt="2018-12-10T07:32:13.151" v="106" actId="165"/>
          <ac:spMkLst>
            <pc:docMk/>
            <pc:sldMk cId="1720409034" sldId="1760"/>
            <ac:spMk id="47" creationId="{FA9E930C-4370-8E43-9653-0EA1BF303854}"/>
          </ac:spMkLst>
        </pc:spChg>
        <pc:spChg chg="mod topLvl">
          <ac:chgData name="Alicja Gilderdale" userId="8d2bb3ea-0ab2-4493-81de-6f8ae7813537" providerId="ADAL" clId="{EABE3CCF-404E-434C-AAE4-EFB7A8EDA0D2}" dt="2018-12-10T07:32:13.151" v="106" actId="165"/>
          <ac:spMkLst>
            <pc:docMk/>
            <pc:sldMk cId="1720409034" sldId="1760"/>
            <ac:spMk id="49" creationId="{C64F4201-B42B-8A45-BC49-CB5BD8F28CC8}"/>
          </ac:spMkLst>
        </pc:spChg>
        <pc:spChg chg="mod topLvl">
          <ac:chgData name="Alicja Gilderdale" userId="8d2bb3ea-0ab2-4493-81de-6f8ae7813537" providerId="ADAL" clId="{EABE3CCF-404E-434C-AAE4-EFB7A8EDA0D2}" dt="2018-12-10T07:32:13.151" v="106" actId="165"/>
          <ac:spMkLst>
            <pc:docMk/>
            <pc:sldMk cId="1720409034" sldId="1760"/>
            <ac:spMk id="50" creationId="{290CBDBE-D68E-1C4B-9413-1373E3E19ABC}"/>
          </ac:spMkLst>
        </pc:spChg>
        <pc:spChg chg="mod topLvl">
          <ac:chgData name="Alicja Gilderdale" userId="8d2bb3ea-0ab2-4493-81de-6f8ae7813537" providerId="ADAL" clId="{EABE3CCF-404E-434C-AAE4-EFB7A8EDA0D2}" dt="2018-12-10T07:32:13.151" v="106" actId="165"/>
          <ac:spMkLst>
            <pc:docMk/>
            <pc:sldMk cId="1720409034" sldId="1760"/>
            <ac:spMk id="51" creationId="{FA8D0686-4DFE-8E47-B494-8B65A7ECCDCA}"/>
          </ac:spMkLst>
        </pc:spChg>
        <pc:spChg chg="mod topLvl">
          <ac:chgData name="Alicja Gilderdale" userId="8d2bb3ea-0ab2-4493-81de-6f8ae7813537" providerId="ADAL" clId="{EABE3CCF-404E-434C-AAE4-EFB7A8EDA0D2}" dt="2018-12-10T07:32:13.151" v="106" actId="165"/>
          <ac:spMkLst>
            <pc:docMk/>
            <pc:sldMk cId="1720409034" sldId="1760"/>
            <ac:spMk id="52" creationId="{BA5E9555-323C-8942-94C7-04C05B694CE9}"/>
          </ac:spMkLst>
        </pc:spChg>
        <pc:spChg chg="mod topLvl">
          <ac:chgData name="Alicja Gilderdale" userId="8d2bb3ea-0ab2-4493-81de-6f8ae7813537" providerId="ADAL" clId="{EABE3CCF-404E-434C-AAE4-EFB7A8EDA0D2}" dt="2018-12-10T07:32:13.151" v="106" actId="165"/>
          <ac:spMkLst>
            <pc:docMk/>
            <pc:sldMk cId="1720409034" sldId="1760"/>
            <ac:spMk id="53" creationId="{DF92ECE1-C1E5-5042-8446-0D01718DFD29}"/>
          </ac:spMkLst>
        </pc:spChg>
        <pc:spChg chg="mod topLvl">
          <ac:chgData name="Alicja Gilderdale" userId="8d2bb3ea-0ab2-4493-81de-6f8ae7813537" providerId="ADAL" clId="{EABE3CCF-404E-434C-AAE4-EFB7A8EDA0D2}" dt="2018-12-10T07:32:13.151" v="106" actId="165"/>
          <ac:spMkLst>
            <pc:docMk/>
            <pc:sldMk cId="1720409034" sldId="1760"/>
            <ac:spMk id="54" creationId="{82B9D883-77B0-C141-839B-57747B5AB542}"/>
          </ac:spMkLst>
        </pc:spChg>
        <pc:spChg chg="mod topLvl">
          <ac:chgData name="Alicja Gilderdale" userId="8d2bb3ea-0ab2-4493-81de-6f8ae7813537" providerId="ADAL" clId="{EABE3CCF-404E-434C-AAE4-EFB7A8EDA0D2}" dt="2018-12-10T07:32:13.151" v="106" actId="165"/>
          <ac:spMkLst>
            <pc:docMk/>
            <pc:sldMk cId="1720409034" sldId="1760"/>
            <ac:spMk id="55" creationId="{C9F5A30A-0484-5A49-ABB8-2551F45FA130}"/>
          </ac:spMkLst>
        </pc:spChg>
        <pc:spChg chg="mod topLvl">
          <ac:chgData name="Alicja Gilderdale" userId="8d2bb3ea-0ab2-4493-81de-6f8ae7813537" providerId="ADAL" clId="{EABE3CCF-404E-434C-AAE4-EFB7A8EDA0D2}" dt="2018-12-10T07:32:13.151" v="106" actId="165"/>
          <ac:spMkLst>
            <pc:docMk/>
            <pc:sldMk cId="1720409034" sldId="1760"/>
            <ac:spMk id="56" creationId="{587E2F77-6F92-5640-963A-A1F0F8B07BEE}"/>
          </ac:spMkLst>
        </pc:spChg>
        <pc:spChg chg="mod topLvl">
          <ac:chgData name="Alicja Gilderdale" userId="8d2bb3ea-0ab2-4493-81de-6f8ae7813537" providerId="ADAL" clId="{EABE3CCF-404E-434C-AAE4-EFB7A8EDA0D2}" dt="2018-12-10T07:34:30.299" v="133" actId="165"/>
          <ac:spMkLst>
            <pc:docMk/>
            <pc:sldMk cId="1720409034" sldId="1760"/>
            <ac:spMk id="58" creationId="{D65181A2-7BF7-854E-B5B5-A775E2A06D3C}"/>
          </ac:spMkLst>
        </pc:spChg>
        <pc:spChg chg="mod topLvl">
          <ac:chgData name="Alicja Gilderdale" userId="8d2bb3ea-0ab2-4493-81de-6f8ae7813537" providerId="ADAL" clId="{EABE3CCF-404E-434C-AAE4-EFB7A8EDA0D2}" dt="2018-12-10T07:35:07.006" v="145" actId="1076"/>
          <ac:spMkLst>
            <pc:docMk/>
            <pc:sldMk cId="1720409034" sldId="1760"/>
            <ac:spMk id="59" creationId="{82589DF0-EB1A-1140-88C6-0CB6FFBC4909}"/>
          </ac:spMkLst>
        </pc:spChg>
        <pc:spChg chg="mod topLvl">
          <ac:chgData name="Alicja Gilderdale" userId="8d2bb3ea-0ab2-4493-81de-6f8ae7813537" providerId="ADAL" clId="{EABE3CCF-404E-434C-AAE4-EFB7A8EDA0D2}" dt="2018-12-10T07:40:15.270" v="212" actId="14100"/>
          <ac:spMkLst>
            <pc:docMk/>
            <pc:sldMk cId="1720409034" sldId="1760"/>
            <ac:spMk id="60" creationId="{048DEC46-1EED-6F41-94E8-C530D336A1DB}"/>
          </ac:spMkLst>
        </pc:spChg>
        <pc:spChg chg="mod topLvl">
          <ac:chgData name="Alicja Gilderdale" userId="8d2bb3ea-0ab2-4493-81de-6f8ae7813537" providerId="ADAL" clId="{EABE3CCF-404E-434C-AAE4-EFB7A8EDA0D2}" dt="2018-12-10T07:34:30.299" v="133" actId="165"/>
          <ac:spMkLst>
            <pc:docMk/>
            <pc:sldMk cId="1720409034" sldId="1760"/>
            <ac:spMk id="62" creationId="{65F7F4AB-A59E-0848-9D44-01092FFBF679}"/>
          </ac:spMkLst>
        </pc:spChg>
        <pc:grpChg chg="del">
          <ac:chgData name="Alicja Gilderdale" userId="8d2bb3ea-0ab2-4493-81de-6f8ae7813537" providerId="ADAL" clId="{EABE3CCF-404E-434C-AAE4-EFB7A8EDA0D2}" dt="2018-12-10T07:32:13.151" v="106" actId="165"/>
          <ac:grpSpMkLst>
            <pc:docMk/>
            <pc:sldMk cId="1720409034" sldId="1760"/>
            <ac:grpSpMk id="45" creationId="{93A195C9-96B7-1142-9773-026A2929EFDE}"/>
          </ac:grpSpMkLst>
        </pc:grpChg>
        <pc:grpChg chg="del mod">
          <ac:chgData name="Alicja Gilderdale" userId="8d2bb3ea-0ab2-4493-81de-6f8ae7813537" providerId="ADAL" clId="{EABE3CCF-404E-434C-AAE4-EFB7A8EDA0D2}" dt="2018-12-10T07:34:30.299" v="133" actId="165"/>
          <ac:grpSpMkLst>
            <pc:docMk/>
            <pc:sldMk cId="1720409034" sldId="1760"/>
            <ac:grpSpMk id="57" creationId="{0DA5B09F-092B-2345-9659-FBABE653C1F4}"/>
          </ac:grpSpMkLst>
        </pc:grpChg>
        <pc:cxnChg chg="add mod">
          <ac:chgData name="Alicja Gilderdale" userId="8d2bb3ea-0ab2-4493-81de-6f8ae7813537" providerId="ADAL" clId="{EABE3CCF-404E-434C-AAE4-EFB7A8EDA0D2}" dt="2018-12-10T07:42:16.413" v="246" actId="1582"/>
          <ac:cxnSpMkLst>
            <pc:docMk/>
            <pc:sldMk cId="1720409034" sldId="1760"/>
            <ac:cxnSpMk id="4" creationId="{8B3464A1-2299-3244-BB29-8CACF963D937}"/>
          </ac:cxnSpMkLst>
        </pc:cxnChg>
        <pc:cxnChg chg="add mod">
          <ac:chgData name="Alicja Gilderdale" userId="8d2bb3ea-0ab2-4493-81de-6f8ae7813537" providerId="ADAL" clId="{EABE3CCF-404E-434C-AAE4-EFB7A8EDA0D2}" dt="2018-12-10T07:42:16.413" v="246" actId="1582"/>
          <ac:cxnSpMkLst>
            <pc:docMk/>
            <pc:sldMk cId="1720409034" sldId="1760"/>
            <ac:cxnSpMk id="21" creationId="{F69E47D8-7DB7-7C4F-8B6E-EEA30A0445F8}"/>
          </ac:cxnSpMkLst>
        </pc:cxnChg>
      </pc:sldChg>
      <pc:sldChg chg="modSp add">
        <pc:chgData name="Alicja Gilderdale" userId="8d2bb3ea-0ab2-4493-81de-6f8ae7813537" providerId="ADAL" clId="{EABE3CCF-404E-434C-AAE4-EFB7A8EDA0D2}" dt="2018-12-10T07:24:32.034" v="33" actId="255"/>
        <pc:sldMkLst>
          <pc:docMk/>
          <pc:sldMk cId="3838264242" sldId="1761"/>
        </pc:sldMkLst>
        <pc:spChg chg="mod">
          <ac:chgData name="Alicja Gilderdale" userId="8d2bb3ea-0ab2-4493-81de-6f8ae7813537" providerId="ADAL" clId="{EABE3CCF-404E-434C-AAE4-EFB7A8EDA0D2}" dt="2018-12-10T07:22:57.735" v="19" actId="255"/>
          <ac:spMkLst>
            <pc:docMk/>
            <pc:sldMk cId="3838264242" sldId="1761"/>
            <ac:spMk id="3" creationId="{CE77F57A-8CFB-F14A-B10B-8AC5AF6FF521}"/>
          </ac:spMkLst>
        </pc:spChg>
        <pc:spChg chg="mod">
          <ac:chgData name="Alicja Gilderdale" userId="8d2bb3ea-0ab2-4493-81de-6f8ae7813537" providerId="ADAL" clId="{EABE3CCF-404E-434C-AAE4-EFB7A8EDA0D2}" dt="2018-12-10T07:24:32.034" v="33" actId="255"/>
          <ac:spMkLst>
            <pc:docMk/>
            <pc:sldMk cId="3838264242" sldId="1761"/>
            <ac:spMk id="7" creationId="{9D060BE9-331D-CC40-9C07-DE33CB23BC93}"/>
          </ac:spMkLst>
        </pc:spChg>
        <pc:spChg chg="mod">
          <ac:chgData name="Alicja Gilderdale" userId="8d2bb3ea-0ab2-4493-81de-6f8ae7813537" providerId="ADAL" clId="{EABE3CCF-404E-434C-AAE4-EFB7A8EDA0D2}" dt="2018-12-10T07:22:57.735" v="19" actId="255"/>
          <ac:spMkLst>
            <pc:docMk/>
            <pc:sldMk cId="3838264242" sldId="1761"/>
            <ac:spMk id="25" creationId="{07852CB3-51E0-AC4E-BFF1-79071909D0CE}"/>
          </ac:spMkLst>
        </pc:spChg>
        <pc:spChg chg="mod">
          <ac:chgData name="Alicja Gilderdale" userId="8d2bb3ea-0ab2-4493-81de-6f8ae7813537" providerId="ADAL" clId="{EABE3CCF-404E-434C-AAE4-EFB7A8EDA0D2}" dt="2018-12-10T07:22:57.735" v="19" actId="255"/>
          <ac:spMkLst>
            <pc:docMk/>
            <pc:sldMk cId="3838264242" sldId="1761"/>
            <ac:spMk id="26" creationId="{9193B5F2-3110-294B-8536-81003A58029F}"/>
          </ac:spMkLst>
        </pc:spChg>
        <pc:spChg chg="mod">
          <ac:chgData name="Alicja Gilderdale" userId="8d2bb3ea-0ab2-4493-81de-6f8ae7813537" providerId="ADAL" clId="{EABE3CCF-404E-434C-AAE4-EFB7A8EDA0D2}" dt="2018-12-10T07:22:57.735" v="19" actId="255"/>
          <ac:spMkLst>
            <pc:docMk/>
            <pc:sldMk cId="3838264242" sldId="1761"/>
            <ac:spMk id="27" creationId="{320BB82C-2091-8F4D-8076-E86CC5F4FCF8}"/>
          </ac:spMkLst>
        </pc:spChg>
        <pc:spChg chg="mod">
          <ac:chgData name="Alicja Gilderdale" userId="8d2bb3ea-0ab2-4493-81de-6f8ae7813537" providerId="ADAL" clId="{EABE3CCF-404E-434C-AAE4-EFB7A8EDA0D2}" dt="2018-12-10T07:22:57.735" v="19" actId="255"/>
          <ac:spMkLst>
            <pc:docMk/>
            <pc:sldMk cId="3838264242" sldId="1761"/>
            <ac:spMk id="29" creationId="{58B29F2A-7D9D-634A-86AC-904C62C7944A}"/>
          </ac:spMkLst>
        </pc:spChg>
        <pc:spChg chg="mod">
          <ac:chgData name="Alicja Gilderdale" userId="8d2bb3ea-0ab2-4493-81de-6f8ae7813537" providerId="ADAL" clId="{EABE3CCF-404E-434C-AAE4-EFB7A8EDA0D2}" dt="2018-12-10T07:22:57.735" v="19" actId="255"/>
          <ac:spMkLst>
            <pc:docMk/>
            <pc:sldMk cId="3838264242" sldId="1761"/>
            <ac:spMk id="30" creationId="{96E12A22-4297-BA40-A835-18E1A5C6C6E5}"/>
          </ac:spMkLst>
        </pc:spChg>
        <pc:spChg chg="mod">
          <ac:chgData name="Alicja Gilderdale" userId="8d2bb3ea-0ab2-4493-81de-6f8ae7813537" providerId="ADAL" clId="{EABE3CCF-404E-434C-AAE4-EFB7A8EDA0D2}" dt="2018-12-10T07:23:45.661" v="26" actId="14100"/>
          <ac:spMkLst>
            <pc:docMk/>
            <pc:sldMk cId="3838264242" sldId="1761"/>
            <ac:spMk id="39" creationId="{CDC70C62-BD2E-0149-8452-56B2A0E1BCE7}"/>
          </ac:spMkLst>
        </pc:spChg>
        <pc:spChg chg="mod">
          <ac:chgData name="Alicja Gilderdale" userId="8d2bb3ea-0ab2-4493-81de-6f8ae7813537" providerId="ADAL" clId="{EABE3CCF-404E-434C-AAE4-EFB7A8EDA0D2}" dt="2018-12-10T07:24:28.335" v="32" actId="255"/>
          <ac:spMkLst>
            <pc:docMk/>
            <pc:sldMk cId="3838264242" sldId="1761"/>
            <ac:spMk id="63" creationId="{25EC4229-8782-E043-B79A-BEC404AD3666}"/>
          </ac:spMkLst>
        </pc:spChg>
        <pc:spChg chg="mod">
          <ac:chgData name="Alicja Gilderdale" userId="8d2bb3ea-0ab2-4493-81de-6f8ae7813537" providerId="ADAL" clId="{EABE3CCF-404E-434C-AAE4-EFB7A8EDA0D2}" dt="2018-12-10T07:24:19.769" v="30" actId="255"/>
          <ac:spMkLst>
            <pc:docMk/>
            <pc:sldMk cId="3838264242" sldId="1761"/>
            <ac:spMk id="114" creationId="{0BFB9D5E-2FFD-9A4D-812B-EDF9F9578314}"/>
          </ac:spMkLst>
        </pc:spChg>
        <pc:spChg chg="mod">
          <ac:chgData name="Alicja Gilderdale" userId="8d2bb3ea-0ab2-4493-81de-6f8ae7813537" providerId="ADAL" clId="{EABE3CCF-404E-434C-AAE4-EFB7A8EDA0D2}" dt="2018-12-10T07:24:23.636" v="31" actId="255"/>
          <ac:spMkLst>
            <pc:docMk/>
            <pc:sldMk cId="3838264242" sldId="1761"/>
            <ac:spMk id="115" creationId="{0BCD9684-5D21-FB46-9599-0641D8B1F276}"/>
          </ac:spMkLst>
        </pc:spChg>
        <pc:spChg chg="mod">
          <ac:chgData name="Alicja Gilderdale" userId="8d2bb3ea-0ab2-4493-81de-6f8ae7813537" providerId="ADAL" clId="{EABE3CCF-404E-434C-AAE4-EFB7A8EDA0D2}" dt="2018-12-10T07:23:39.819" v="24" actId="14100"/>
          <ac:spMkLst>
            <pc:docMk/>
            <pc:sldMk cId="3838264242" sldId="1761"/>
            <ac:spMk id="121" creationId="{70B46B93-A3D4-8449-B476-321A4F5BF9F8}"/>
          </ac:spMkLst>
        </pc:spChg>
        <pc:spChg chg="mod">
          <ac:chgData name="Alicja Gilderdale" userId="8d2bb3ea-0ab2-4493-81de-6f8ae7813537" providerId="ADAL" clId="{EABE3CCF-404E-434C-AAE4-EFB7A8EDA0D2}" dt="2018-12-10T07:24:01.075" v="29" actId="255"/>
          <ac:spMkLst>
            <pc:docMk/>
            <pc:sldMk cId="3838264242" sldId="1761"/>
            <ac:spMk id="135" creationId="{C8780CD7-2B07-2941-86D1-878BDB11A5F3}"/>
          </ac:spMkLst>
        </pc:spChg>
        <pc:spChg chg="mod">
          <ac:chgData name="Alicja Gilderdale" userId="8d2bb3ea-0ab2-4493-81de-6f8ae7813537" providerId="ADAL" clId="{EABE3CCF-404E-434C-AAE4-EFB7A8EDA0D2}" dt="2018-12-10T07:23:56.745" v="28" actId="255"/>
          <ac:spMkLst>
            <pc:docMk/>
            <pc:sldMk cId="3838264242" sldId="1761"/>
            <ac:spMk id="136" creationId="{F5351E24-83A4-1D4B-9065-9B50989202A5}"/>
          </ac:spMkLst>
        </pc:spChg>
        <pc:spChg chg="mod">
          <ac:chgData name="Alicja Gilderdale" userId="8d2bb3ea-0ab2-4493-81de-6f8ae7813537" providerId="ADAL" clId="{EABE3CCF-404E-434C-AAE4-EFB7A8EDA0D2}" dt="2018-12-10T07:23:33.765" v="22" actId="14100"/>
          <ac:spMkLst>
            <pc:docMk/>
            <pc:sldMk cId="3838264242" sldId="1761"/>
            <ac:spMk id="142" creationId="{E0E9FA1B-4588-7E40-9C45-9C319E88D68D}"/>
          </ac:spMkLst>
        </pc:spChg>
        <pc:spChg chg="mod">
          <ac:chgData name="Alicja Gilderdale" userId="8d2bb3ea-0ab2-4493-81de-6f8ae7813537" providerId="ADAL" clId="{EABE3CCF-404E-434C-AAE4-EFB7A8EDA0D2}" dt="2018-12-10T07:23:48.240" v="27" actId="14100"/>
          <ac:spMkLst>
            <pc:docMk/>
            <pc:sldMk cId="3838264242" sldId="1761"/>
            <ac:spMk id="167" creationId="{A7E5098C-DEA0-8142-AAC6-BB9ED277E786}"/>
          </ac:spMkLst>
        </pc:spChg>
        <pc:spChg chg="mod">
          <ac:chgData name="Alicja Gilderdale" userId="8d2bb3ea-0ab2-4493-81de-6f8ae7813537" providerId="ADAL" clId="{EABE3CCF-404E-434C-AAE4-EFB7A8EDA0D2}" dt="2018-12-10T07:23:42.574" v="25" actId="14100"/>
          <ac:spMkLst>
            <pc:docMk/>
            <pc:sldMk cId="3838264242" sldId="1761"/>
            <ac:spMk id="168" creationId="{F01A1058-130D-8848-83C7-1305CAD0A15F}"/>
          </ac:spMkLst>
        </pc:spChg>
        <pc:spChg chg="mod">
          <ac:chgData name="Alicja Gilderdale" userId="8d2bb3ea-0ab2-4493-81de-6f8ae7813537" providerId="ADAL" clId="{EABE3CCF-404E-434C-AAE4-EFB7A8EDA0D2}" dt="2018-12-10T07:23:36.521" v="23" actId="14100"/>
          <ac:spMkLst>
            <pc:docMk/>
            <pc:sldMk cId="3838264242" sldId="1761"/>
            <ac:spMk id="169" creationId="{6C4F15E2-1666-5542-BA18-05DD9C0F32E0}"/>
          </ac:spMkLst>
        </pc:spChg>
      </pc:sldChg>
      <pc:sldChg chg="add modTransition">
        <pc:chgData name="Alicja Gilderdale" userId="8d2bb3ea-0ab2-4493-81de-6f8ae7813537" providerId="ADAL" clId="{EABE3CCF-404E-434C-AAE4-EFB7A8EDA0D2}" dt="2018-12-10T07:20:47.827" v="2"/>
        <pc:sldMkLst>
          <pc:docMk/>
          <pc:sldMk cId="2260703323" sldId="1762"/>
        </pc:sldMkLst>
      </pc:sldChg>
      <pc:sldChg chg="add modTransition">
        <pc:chgData name="Alicja Gilderdale" userId="8d2bb3ea-0ab2-4493-81de-6f8ae7813537" providerId="ADAL" clId="{EABE3CCF-404E-434C-AAE4-EFB7A8EDA0D2}" dt="2018-12-10T07:20:47.827" v="2"/>
        <pc:sldMkLst>
          <pc:docMk/>
          <pc:sldMk cId="2793697428" sldId="1763"/>
        </pc:sldMkLst>
      </pc:sldChg>
      <pc:sldChg chg="add modTransition">
        <pc:chgData name="Alicja Gilderdale" userId="8d2bb3ea-0ab2-4493-81de-6f8ae7813537" providerId="ADAL" clId="{EABE3CCF-404E-434C-AAE4-EFB7A8EDA0D2}" dt="2018-12-10T07:20:47.827" v="2"/>
        <pc:sldMkLst>
          <pc:docMk/>
          <pc:sldMk cId="3687405941" sldId="1764"/>
        </pc:sldMkLst>
      </pc:sldChg>
      <pc:sldChg chg="add modTransition">
        <pc:chgData name="Alicja Gilderdale" userId="8d2bb3ea-0ab2-4493-81de-6f8ae7813537" providerId="ADAL" clId="{EABE3CCF-404E-434C-AAE4-EFB7A8EDA0D2}" dt="2018-12-10T07:20:47.827" v="2"/>
        <pc:sldMkLst>
          <pc:docMk/>
          <pc:sldMk cId="2167040032" sldId="1765"/>
        </pc:sldMkLst>
      </pc:sldChg>
      <pc:sldChg chg="add modTransition">
        <pc:chgData name="Alicja Gilderdale" userId="8d2bb3ea-0ab2-4493-81de-6f8ae7813537" providerId="ADAL" clId="{EABE3CCF-404E-434C-AAE4-EFB7A8EDA0D2}" dt="2018-12-10T07:20:47.827" v="2"/>
        <pc:sldMkLst>
          <pc:docMk/>
          <pc:sldMk cId="2005808664" sldId="1766"/>
        </pc:sldMkLst>
      </pc:sldChg>
      <pc:sldChg chg="add modTransition">
        <pc:chgData name="Alicja Gilderdale" userId="8d2bb3ea-0ab2-4493-81de-6f8ae7813537" providerId="ADAL" clId="{EABE3CCF-404E-434C-AAE4-EFB7A8EDA0D2}" dt="2018-12-10T07:20:47.827" v="2"/>
        <pc:sldMkLst>
          <pc:docMk/>
          <pc:sldMk cId="1944363169" sldId="1767"/>
        </pc:sldMkLst>
      </pc:sldChg>
      <pc:sldChg chg="modSp add modNotesTx">
        <pc:chgData name="Alicja Gilderdale" userId="8d2bb3ea-0ab2-4493-81de-6f8ae7813537" providerId="ADAL" clId="{EABE3CCF-404E-434C-AAE4-EFB7A8EDA0D2}" dt="2018-12-10T07:28:13.883" v="105" actId="20577"/>
        <pc:sldMkLst>
          <pc:docMk/>
          <pc:sldMk cId="827994087" sldId="1768"/>
        </pc:sldMkLst>
        <pc:spChg chg="mod">
          <ac:chgData name="Alicja Gilderdale" userId="8d2bb3ea-0ab2-4493-81de-6f8ae7813537" providerId="ADAL" clId="{EABE3CCF-404E-434C-AAE4-EFB7A8EDA0D2}" dt="2018-12-10T07:27:52.170" v="91" actId="255"/>
          <ac:spMkLst>
            <pc:docMk/>
            <pc:sldMk cId="827994087" sldId="1768"/>
            <ac:spMk id="2" creationId="{0B730648-CB53-4F83-B71F-008F4339E095}"/>
          </ac:spMkLst>
        </pc:spChg>
        <pc:spChg chg="mod">
          <ac:chgData name="Alicja Gilderdale" userId="8d2bb3ea-0ab2-4493-81de-6f8ae7813537" providerId="ADAL" clId="{EABE3CCF-404E-434C-AAE4-EFB7A8EDA0D2}" dt="2018-12-10T07:28:00.535" v="104" actId="1076"/>
          <ac:spMkLst>
            <pc:docMk/>
            <pc:sldMk cId="827994087" sldId="1768"/>
            <ac:spMk id="149" creationId="{F8FDE076-3888-8945-BB80-8AB19F686BE1}"/>
          </ac:spMkLst>
        </pc:spChg>
        <pc:cxnChg chg="mod">
          <ac:chgData name="Alicja Gilderdale" userId="8d2bb3ea-0ab2-4493-81de-6f8ae7813537" providerId="ADAL" clId="{EABE3CCF-404E-434C-AAE4-EFB7A8EDA0D2}" dt="2018-12-10T07:27:56.990" v="103" actId="1037"/>
          <ac:cxnSpMkLst>
            <pc:docMk/>
            <pc:sldMk cId="827994087" sldId="1768"/>
            <ac:cxnSpMk id="148" creationId="{2B2A4DB8-A367-5B4D-A70F-38716E96AC66}"/>
          </ac:cxnSpMkLst>
        </pc:cxnChg>
      </pc:sldChg>
      <pc:sldChg chg="modSp add">
        <pc:chgData name="Alicja Gilderdale" userId="8d2bb3ea-0ab2-4493-81de-6f8ae7813537" providerId="ADAL" clId="{EABE3CCF-404E-434C-AAE4-EFB7A8EDA0D2}" dt="2018-12-10T16:48:44.978" v="290" actId="20577"/>
        <pc:sldMkLst>
          <pc:docMk/>
          <pc:sldMk cId="2738111699" sldId="1769"/>
        </pc:sldMkLst>
        <pc:spChg chg="mod">
          <ac:chgData name="Alicja Gilderdale" userId="8d2bb3ea-0ab2-4493-81de-6f8ae7813537" providerId="ADAL" clId="{EABE3CCF-404E-434C-AAE4-EFB7A8EDA0D2}" dt="2018-12-10T16:48:44.978" v="290" actId="20577"/>
          <ac:spMkLst>
            <pc:docMk/>
            <pc:sldMk cId="2738111699" sldId="1769"/>
            <ac:spMk id="3" creationId="{2DCB976D-8368-4844-906D-25C213CD75BB}"/>
          </ac:spMkLst>
        </pc:spChg>
      </pc:sldChg>
      <pc:sldChg chg="add">
        <pc:chgData name="Alicja Gilderdale" userId="8d2bb3ea-0ab2-4493-81de-6f8ae7813537" providerId="ADAL" clId="{EABE3CCF-404E-434C-AAE4-EFB7A8EDA0D2}" dt="2018-12-10T07:20:30.301" v="0"/>
        <pc:sldMkLst>
          <pc:docMk/>
          <pc:sldMk cId="1769688778" sldId="1770"/>
        </pc:sldMkLst>
      </pc:sldChg>
      <pc:sldChg chg="addSp modSp add">
        <pc:chgData name="Alicja Gilderdale" userId="8d2bb3ea-0ab2-4493-81de-6f8ae7813537" providerId="ADAL" clId="{EABE3CCF-404E-434C-AAE4-EFB7A8EDA0D2}" dt="2018-12-10T16:49:02.206" v="291" actId="14100"/>
        <pc:sldMkLst>
          <pc:docMk/>
          <pc:sldMk cId="2502428405" sldId="1771"/>
        </pc:sldMkLst>
        <pc:spChg chg="add mod">
          <ac:chgData name="Alicja Gilderdale" userId="8d2bb3ea-0ab2-4493-81de-6f8ae7813537" providerId="ADAL" clId="{EABE3CCF-404E-434C-AAE4-EFB7A8EDA0D2}" dt="2018-12-10T07:48:15.323" v="265" actId="14100"/>
          <ac:spMkLst>
            <pc:docMk/>
            <pc:sldMk cId="2502428405" sldId="1771"/>
            <ac:spMk id="3" creationId="{BC62EE85-3771-9347-861C-21C3E4238782}"/>
          </ac:spMkLst>
        </pc:spChg>
        <pc:spChg chg="mod">
          <ac:chgData name="Alicja Gilderdale" userId="8d2bb3ea-0ab2-4493-81de-6f8ae7813537" providerId="ADAL" clId="{EABE3CCF-404E-434C-AAE4-EFB7A8EDA0D2}" dt="2018-12-10T16:49:02.206" v="291" actId="14100"/>
          <ac:spMkLst>
            <pc:docMk/>
            <pc:sldMk cId="2502428405" sldId="1771"/>
            <ac:spMk id="17" creationId="{696796D7-E139-AD43-886E-82EFB0810DAE}"/>
          </ac:spMkLst>
        </pc:spChg>
        <pc:spChg chg="mod">
          <ac:chgData name="Alicja Gilderdale" userId="8d2bb3ea-0ab2-4493-81de-6f8ae7813537" providerId="ADAL" clId="{EABE3CCF-404E-434C-AAE4-EFB7A8EDA0D2}" dt="2018-12-10T07:24:59.178" v="35" actId="14100"/>
          <ac:spMkLst>
            <pc:docMk/>
            <pc:sldMk cId="2502428405" sldId="1771"/>
            <ac:spMk id="44" creationId="{8470E804-CCFC-9E46-A41C-1DD968DFD5E5}"/>
          </ac:spMkLst>
        </pc:spChg>
        <pc:spChg chg="mod">
          <ac:chgData name="Alicja Gilderdale" userId="8d2bb3ea-0ab2-4493-81de-6f8ae7813537" providerId="ADAL" clId="{EABE3CCF-404E-434C-AAE4-EFB7A8EDA0D2}" dt="2018-12-10T07:24:56.940" v="34" actId="14100"/>
          <ac:spMkLst>
            <pc:docMk/>
            <pc:sldMk cId="2502428405" sldId="1771"/>
            <ac:spMk id="63" creationId="{7FC478F6-0848-4D4A-A5AA-A1732A811B7D}"/>
          </ac:spMkLst>
        </pc:spChg>
      </pc:sldChg>
      <pc:sldChg chg="add">
        <pc:chgData name="Alicja Gilderdale" userId="8d2bb3ea-0ab2-4493-81de-6f8ae7813537" providerId="ADAL" clId="{EABE3CCF-404E-434C-AAE4-EFB7A8EDA0D2}" dt="2018-12-10T07:20:30.301" v="0"/>
        <pc:sldMkLst>
          <pc:docMk/>
          <pc:sldMk cId="338615698" sldId="1772"/>
        </pc:sldMkLst>
      </pc:sldChg>
      <pc:sldChg chg="add">
        <pc:chgData name="Alicja Gilderdale" userId="8d2bb3ea-0ab2-4493-81de-6f8ae7813537" providerId="ADAL" clId="{EABE3CCF-404E-434C-AAE4-EFB7A8EDA0D2}" dt="2018-12-10T07:20:30.301" v="0"/>
        <pc:sldMkLst>
          <pc:docMk/>
          <pc:sldMk cId="1560562594" sldId="1773"/>
        </pc:sldMkLst>
      </pc:sldChg>
      <pc:sldChg chg="addSp modSp add">
        <pc:chgData name="Alicja Gilderdale" userId="8d2bb3ea-0ab2-4493-81de-6f8ae7813537" providerId="ADAL" clId="{EABE3CCF-404E-434C-AAE4-EFB7A8EDA0D2}" dt="2018-12-10T07:48:20.426" v="266"/>
        <pc:sldMkLst>
          <pc:docMk/>
          <pc:sldMk cId="613051926" sldId="1774"/>
        </pc:sldMkLst>
        <pc:spChg chg="mod">
          <ac:chgData name="Alicja Gilderdale" userId="8d2bb3ea-0ab2-4493-81de-6f8ae7813537" providerId="ADAL" clId="{EABE3CCF-404E-434C-AAE4-EFB7A8EDA0D2}" dt="2018-12-10T07:25:06.794" v="37" actId="14100"/>
          <ac:spMkLst>
            <pc:docMk/>
            <pc:sldMk cId="613051926" sldId="1774"/>
            <ac:spMk id="24" creationId="{FC4D9EB7-68A8-BF4F-B592-C0B5A45DE85F}"/>
          </ac:spMkLst>
        </pc:spChg>
        <pc:spChg chg="mod">
          <ac:chgData name="Alicja Gilderdale" userId="8d2bb3ea-0ab2-4493-81de-6f8ae7813537" providerId="ADAL" clId="{EABE3CCF-404E-434C-AAE4-EFB7A8EDA0D2}" dt="2018-12-10T07:25:05.207" v="36" actId="14100"/>
          <ac:spMkLst>
            <pc:docMk/>
            <pc:sldMk cId="613051926" sldId="1774"/>
            <ac:spMk id="28" creationId="{E3145F14-0348-1A4B-89CF-1E3EFF816FCF}"/>
          </ac:spMkLst>
        </pc:spChg>
        <pc:spChg chg="add">
          <ac:chgData name="Alicja Gilderdale" userId="8d2bb3ea-0ab2-4493-81de-6f8ae7813537" providerId="ADAL" clId="{EABE3CCF-404E-434C-AAE4-EFB7A8EDA0D2}" dt="2018-12-10T07:48:20.426" v="266"/>
          <ac:spMkLst>
            <pc:docMk/>
            <pc:sldMk cId="613051926" sldId="1774"/>
            <ac:spMk id="30" creationId="{FD7C0EDF-35DE-B248-85EF-48F4C14574FF}"/>
          </ac:spMkLst>
        </pc:spChg>
        <pc:spChg chg="mod">
          <ac:chgData name="Alicja Gilderdale" userId="8d2bb3ea-0ab2-4493-81de-6f8ae7813537" providerId="ADAL" clId="{EABE3CCF-404E-434C-AAE4-EFB7A8EDA0D2}" dt="2018-12-10T07:44:51.774" v="252" actId="14100"/>
          <ac:spMkLst>
            <pc:docMk/>
            <pc:sldMk cId="613051926" sldId="1774"/>
            <ac:spMk id="47" creationId="{444784CC-9BF0-C948-98CA-7A3035E22695}"/>
          </ac:spMkLst>
        </pc:spChg>
        <pc:spChg chg="mod">
          <ac:chgData name="Alicja Gilderdale" userId="8d2bb3ea-0ab2-4493-81de-6f8ae7813537" providerId="ADAL" clId="{EABE3CCF-404E-434C-AAE4-EFB7A8EDA0D2}" dt="2018-12-10T07:44:45.886" v="251" actId="14100"/>
          <ac:spMkLst>
            <pc:docMk/>
            <pc:sldMk cId="613051926" sldId="1774"/>
            <ac:spMk id="48" creationId="{8DB5034B-85BF-CC41-8758-C1EB94C15F59}"/>
          </ac:spMkLst>
        </pc:spChg>
      </pc:sldChg>
      <pc:sldChg chg="addSp modSp add">
        <pc:chgData name="Alicja Gilderdale" userId="8d2bb3ea-0ab2-4493-81de-6f8ae7813537" providerId="ADAL" clId="{EABE3CCF-404E-434C-AAE4-EFB7A8EDA0D2}" dt="2018-12-10T08:06:48.492" v="289" actId="20577"/>
        <pc:sldMkLst>
          <pc:docMk/>
          <pc:sldMk cId="2931538415" sldId="1775"/>
        </pc:sldMkLst>
        <pc:spChg chg="mod">
          <ac:chgData name="Alicja Gilderdale" userId="8d2bb3ea-0ab2-4493-81de-6f8ae7813537" providerId="ADAL" clId="{EABE3CCF-404E-434C-AAE4-EFB7A8EDA0D2}" dt="2018-12-10T07:25:25.889" v="43" actId="14100"/>
          <ac:spMkLst>
            <pc:docMk/>
            <pc:sldMk cId="2931538415" sldId="1775"/>
            <ac:spMk id="14" creationId="{EFA8B844-3973-0645-9608-BDF566A8228C}"/>
          </ac:spMkLst>
        </pc:spChg>
        <pc:spChg chg="mod">
          <ac:chgData name="Alicja Gilderdale" userId="8d2bb3ea-0ab2-4493-81de-6f8ae7813537" providerId="ADAL" clId="{EABE3CCF-404E-434C-AAE4-EFB7A8EDA0D2}" dt="2018-12-10T07:25:13.536" v="39" actId="14100"/>
          <ac:spMkLst>
            <pc:docMk/>
            <pc:sldMk cId="2931538415" sldId="1775"/>
            <ac:spMk id="24" creationId="{FC4D9EB7-68A8-BF4F-B592-C0B5A45DE85F}"/>
          </ac:spMkLst>
        </pc:spChg>
        <pc:spChg chg="mod">
          <ac:chgData name="Alicja Gilderdale" userId="8d2bb3ea-0ab2-4493-81de-6f8ae7813537" providerId="ADAL" clId="{EABE3CCF-404E-434C-AAE4-EFB7A8EDA0D2}" dt="2018-12-10T07:25:11.786" v="38" actId="14100"/>
          <ac:spMkLst>
            <pc:docMk/>
            <pc:sldMk cId="2931538415" sldId="1775"/>
            <ac:spMk id="28" creationId="{E3145F14-0348-1A4B-89CF-1E3EFF816FCF}"/>
          </ac:spMkLst>
        </pc:spChg>
        <pc:spChg chg="mod">
          <ac:chgData name="Alicja Gilderdale" userId="8d2bb3ea-0ab2-4493-81de-6f8ae7813537" providerId="ADAL" clId="{EABE3CCF-404E-434C-AAE4-EFB7A8EDA0D2}" dt="2018-12-10T08:06:40.835" v="286" actId="20577"/>
          <ac:spMkLst>
            <pc:docMk/>
            <pc:sldMk cId="2931538415" sldId="1775"/>
            <ac:spMk id="31" creationId="{5803B710-379E-814C-99B8-2AAD7D052283}"/>
          </ac:spMkLst>
        </pc:spChg>
        <pc:spChg chg="mod">
          <ac:chgData name="Alicja Gilderdale" userId="8d2bb3ea-0ab2-4493-81de-6f8ae7813537" providerId="ADAL" clId="{EABE3CCF-404E-434C-AAE4-EFB7A8EDA0D2}" dt="2018-12-10T07:25:16.028" v="40" actId="14100"/>
          <ac:spMkLst>
            <pc:docMk/>
            <pc:sldMk cId="2931538415" sldId="1775"/>
            <ac:spMk id="41" creationId="{6E0B4A56-DE5C-C044-85F0-51D78245F904}"/>
          </ac:spMkLst>
        </pc:spChg>
        <pc:spChg chg="mod">
          <ac:chgData name="Alicja Gilderdale" userId="8d2bb3ea-0ab2-4493-81de-6f8ae7813537" providerId="ADAL" clId="{EABE3CCF-404E-434C-AAE4-EFB7A8EDA0D2}" dt="2018-12-10T08:06:48.492" v="289" actId="20577"/>
          <ac:spMkLst>
            <pc:docMk/>
            <pc:sldMk cId="2931538415" sldId="1775"/>
            <ac:spMk id="44" creationId="{34E91E5C-3253-E249-913C-77ECD3EBA710}"/>
          </ac:spMkLst>
        </pc:spChg>
        <pc:spChg chg="add">
          <ac:chgData name="Alicja Gilderdale" userId="8d2bb3ea-0ab2-4493-81de-6f8ae7813537" providerId="ADAL" clId="{EABE3CCF-404E-434C-AAE4-EFB7A8EDA0D2}" dt="2018-12-10T07:48:23.266" v="267"/>
          <ac:spMkLst>
            <pc:docMk/>
            <pc:sldMk cId="2931538415" sldId="1775"/>
            <ac:spMk id="46" creationId="{5183BA26-01CD-6949-8D55-F4D65F7F0AC3}"/>
          </ac:spMkLst>
        </pc:spChg>
        <pc:spChg chg="mod">
          <ac:chgData name="Alicja Gilderdale" userId="8d2bb3ea-0ab2-4493-81de-6f8ae7813537" providerId="ADAL" clId="{EABE3CCF-404E-434C-AAE4-EFB7A8EDA0D2}" dt="2018-12-10T07:25:17.798" v="41" actId="14100"/>
          <ac:spMkLst>
            <pc:docMk/>
            <pc:sldMk cId="2931538415" sldId="1775"/>
            <ac:spMk id="54" creationId="{89C41DD8-1025-154E-8462-BB75B9923959}"/>
          </ac:spMkLst>
        </pc:spChg>
        <pc:spChg chg="mod">
          <ac:chgData name="Alicja Gilderdale" userId="8d2bb3ea-0ab2-4493-81de-6f8ae7813537" providerId="ADAL" clId="{EABE3CCF-404E-434C-AAE4-EFB7A8EDA0D2}" dt="2018-12-10T07:25:20.449" v="42" actId="14100"/>
          <ac:spMkLst>
            <pc:docMk/>
            <pc:sldMk cId="2931538415" sldId="1775"/>
            <ac:spMk id="61" creationId="{CE6AEEBE-0169-F049-A3A9-738B93F40ECA}"/>
          </ac:spMkLst>
        </pc:spChg>
      </pc:sldChg>
      <pc:sldChg chg="add">
        <pc:chgData name="Alicja Gilderdale" userId="8d2bb3ea-0ab2-4493-81de-6f8ae7813537" providerId="ADAL" clId="{EABE3CCF-404E-434C-AAE4-EFB7A8EDA0D2}" dt="2018-12-10T07:20:30.301" v="0"/>
        <pc:sldMkLst>
          <pc:docMk/>
          <pc:sldMk cId="1843663968" sldId="1776"/>
        </pc:sldMkLst>
      </pc:sldChg>
      <pc:sldChg chg="add">
        <pc:chgData name="Alicja Gilderdale" userId="8d2bb3ea-0ab2-4493-81de-6f8ae7813537" providerId="ADAL" clId="{EABE3CCF-404E-434C-AAE4-EFB7A8EDA0D2}" dt="2018-12-10T07:20:30.301" v="0"/>
        <pc:sldMkLst>
          <pc:docMk/>
          <pc:sldMk cId="4013190982" sldId="1777"/>
        </pc:sldMkLst>
      </pc:sldChg>
      <pc:sldChg chg="add">
        <pc:chgData name="Alicja Gilderdale" userId="8d2bb3ea-0ab2-4493-81de-6f8ae7813537" providerId="ADAL" clId="{EABE3CCF-404E-434C-AAE4-EFB7A8EDA0D2}" dt="2018-12-10T07:20:30.301" v="0"/>
        <pc:sldMkLst>
          <pc:docMk/>
          <pc:sldMk cId="3884266091" sldId="1778"/>
        </pc:sldMkLst>
      </pc:sldChg>
      <pc:sldChg chg="addSp modSp add">
        <pc:chgData name="Alicja Gilderdale" userId="8d2bb3ea-0ab2-4493-81de-6f8ae7813537" providerId="ADAL" clId="{EABE3CCF-404E-434C-AAE4-EFB7A8EDA0D2}" dt="2018-12-10T07:48:38.353" v="270" actId="1076"/>
        <pc:sldMkLst>
          <pc:docMk/>
          <pc:sldMk cId="4256418094" sldId="1779"/>
        </pc:sldMkLst>
        <pc:spChg chg="add mod">
          <ac:chgData name="Alicja Gilderdale" userId="8d2bb3ea-0ab2-4493-81de-6f8ae7813537" providerId="ADAL" clId="{EABE3CCF-404E-434C-AAE4-EFB7A8EDA0D2}" dt="2018-12-10T07:48:38.353" v="270" actId="1076"/>
          <ac:spMkLst>
            <pc:docMk/>
            <pc:sldMk cId="4256418094" sldId="1779"/>
            <ac:spMk id="44" creationId="{473497CB-3D86-4D45-A120-515C1C793FD1}"/>
          </ac:spMkLst>
        </pc:spChg>
      </pc:sldChg>
      <pc:sldChg chg="addSp modSp add">
        <pc:chgData name="Alicja Gilderdale" userId="8d2bb3ea-0ab2-4493-81de-6f8ae7813537" providerId="ADAL" clId="{EABE3CCF-404E-434C-AAE4-EFB7A8EDA0D2}" dt="2018-12-10T07:48:45.305" v="273" actId="1076"/>
        <pc:sldMkLst>
          <pc:docMk/>
          <pc:sldMk cId="2822054746" sldId="1780"/>
        </pc:sldMkLst>
        <pc:spChg chg="add mod">
          <ac:chgData name="Alicja Gilderdale" userId="8d2bb3ea-0ab2-4493-81de-6f8ae7813537" providerId="ADAL" clId="{EABE3CCF-404E-434C-AAE4-EFB7A8EDA0D2}" dt="2018-12-10T07:48:45.305" v="273" actId="1076"/>
          <ac:spMkLst>
            <pc:docMk/>
            <pc:sldMk cId="2822054746" sldId="1780"/>
            <ac:spMk id="52" creationId="{C85E881B-A803-F449-A067-9E6EAF4D5DCB}"/>
          </ac:spMkLst>
        </pc:spChg>
      </pc:sldChg>
      <pc:sldChg chg="add">
        <pc:chgData name="Alicja Gilderdale" userId="8d2bb3ea-0ab2-4493-81de-6f8ae7813537" providerId="ADAL" clId="{EABE3CCF-404E-434C-AAE4-EFB7A8EDA0D2}" dt="2018-12-10T07:20:30.301" v="0"/>
        <pc:sldMkLst>
          <pc:docMk/>
          <pc:sldMk cId="3417268217" sldId="1781"/>
        </pc:sldMkLst>
      </pc:sldChg>
      <pc:sldChg chg="add">
        <pc:chgData name="Alicja Gilderdale" userId="8d2bb3ea-0ab2-4493-81de-6f8ae7813537" providerId="ADAL" clId="{EABE3CCF-404E-434C-AAE4-EFB7A8EDA0D2}" dt="2018-12-10T07:20:30.301" v="0"/>
        <pc:sldMkLst>
          <pc:docMk/>
          <pc:sldMk cId="1542498658" sldId="1782"/>
        </pc:sldMkLst>
      </pc:sldChg>
      <pc:sldChg chg="modSp add">
        <pc:chgData name="Alicja Gilderdale" userId="8d2bb3ea-0ab2-4493-81de-6f8ae7813537" providerId="ADAL" clId="{EABE3CCF-404E-434C-AAE4-EFB7A8EDA0D2}" dt="2018-12-10T07:45:19.444" v="254" actId="1076"/>
        <pc:sldMkLst>
          <pc:docMk/>
          <pc:sldMk cId="1026578166" sldId="1783"/>
        </pc:sldMkLst>
        <pc:spChg chg="mod">
          <ac:chgData name="Alicja Gilderdale" userId="8d2bb3ea-0ab2-4493-81de-6f8ae7813537" providerId="ADAL" clId="{EABE3CCF-404E-434C-AAE4-EFB7A8EDA0D2}" dt="2018-12-10T07:26:08.452" v="68" actId="1035"/>
          <ac:spMkLst>
            <pc:docMk/>
            <pc:sldMk cId="1026578166" sldId="1783"/>
            <ac:spMk id="8" creationId="{150260B5-AE41-954D-A75F-DF70A15FF229}"/>
          </ac:spMkLst>
        </pc:spChg>
        <pc:spChg chg="mod">
          <ac:chgData name="Alicja Gilderdale" userId="8d2bb3ea-0ab2-4493-81de-6f8ae7813537" providerId="ADAL" clId="{EABE3CCF-404E-434C-AAE4-EFB7A8EDA0D2}" dt="2018-12-10T07:45:19.444" v="254" actId="1076"/>
          <ac:spMkLst>
            <pc:docMk/>
            <pc:sldMk cId="1026578166" sldId="1783"/>
            <ac:spMk id="11" creationId="{2152DC31-110E-744E-9AD8-E6C606977B79}"/>
          </ac:spMkLst>
        </pc:spChg>
        <pc:spChg chg="mod">
          <ac:chgData name="Alicja Gilderdale" userId="8d2bb3ea-0ab2-4493-81de-6f8ae7813537" providerId="ADAL" clId="{EABE3CCF-404E-434C-AAE4-EFB7A8EDA0D2}" dt="2018-12-10T07:26:13.362" v="78" actId="1037"/>
          <ac:spMkLst>
            <pc:docMk/>
            <pc:sldMk cId="1026578166" sldId="1783"/>
            <ac:spMk id="18" creationId="{02BBC729-9A2E-3949-9B19-472DB1CD996D}"/>
          </ac:spMkLst>
        </pc:spChg>
        <pc:spChg chg="mod">
          <ac:chgData name="Alicja Gilderdale" userId="8d2bb3ea-0ab2-4493-81de-6f8ae7813537" providerId="ADAL" clId="{EABE3CCF-404E-434C-AAE4-EFB7A8EDA0D2}" dt="2018-12-10T07:26:17.950" v="85" actId="1037"/>
          <ac:spMkLst>
            <pc:docMk/>
            <pc:sldMk cId="1026578166" sldId="1783"/>
            <ac:spMk id="21" creationId="{B8A30905-41FE-EE47-86BD-BE8C59A04378}"/>
          </ac:spMkLst>
        </pc:spChg>
        <pc:spChg chg="mod">
          <ac:chgData name="Alicja Gilderdale" userId="8d2bb3ea-0ab2-4493-81de-6f8ae7813537" providerId="ADAL" clId="{EABE3CCF-404E-434C-AAE4-EFB7A8EDA0D2}" dt="2018-12-10T07:25:56.908" v="50" actId="1037"/>
          <ac:spMkLst>
            <pc:docMk/>
            <pc:sldMk cId="1026578166" sldId="1783"/>
            <ac:spMk id="46" creationId="{58BB670D-7342-6E4D-83E0-B2BF12A08DBE}"/>
          </ac:spMkLst>
        </pc:spChg>
        <pc:spChg chg="mod">
          <ac:chgData name="Alicja Gilderdale" userId="8d2bb3ea-0ab2-4493-81de-6f8ae7813537" providerId="ADAL" clId="{EABE3CCF-404E-434C-AAE4-EFB7A8EDA0D2}" dt="2018-12-10T07:26:04.706" v="63" actId="1035"/>
          <ac:spMkLst>
            <pc:docMk/>
            <pc:sldMk cId="1026578166" sldId="1783"/>
            <ac:spMk id="62" creationId="{3E53998A-7658-8B4D-AC95-0F96369BBBD6}"/>
          </ac:spMkLst>
        </pc:spChg>
        <pc:spChg chg="mod">
          <ac:chgData name="Alicja Gilderdale" userId="8d2bb3ea-0ab2-4493-81de-6f8ae7813537" providerId="ADAL" clId="{EABE3CCF-404E-434C-AAE4-EFB7A8EDA0D2}" dt="2018-12-10T07:26:00.897" v="57" actId="1037"/>
          <ac:spMkLst>
            <pc:docMk/>
            <pc:sldMk cId="1026578166" sldId="1783"/>
            <ac:spMk id="64" creationId="{DAC145C6-7523-CE49-8589-5FCA215663D9}"/>
          </ac:spMkLst>
        </pc:spChg>
        <pc:spChg chg="mod">
          <ac:chgData name="Alicja Gilderdale" userId="8d2bb3ea-0ab2-4493-81de-6f8ae7813537" providerId="ADAL" clId="{EABE3CCF-404E-434C-AAE4-EFB7A8EDA0D2}" dt="2018-12-10T07:26:23.411" v="86" actId="14100"/>
          <ac:spMkLst>
            <pc:docMk/>
            <pc:sldMk cId="1026578166" sldId="1783"/>
            <ac:spMk id="71" creationId="{F24CD3FF-36C7-0E47-A09B-11439DAA2ED6}"/>
          </ac:spMkLst>
        </pc:spChg>
      </pc:sldChg>
      <pc:sldChg chg="add">
        <pc:chgData name="Alicja Gilderdale" userId="8d2bb3ea-0ab2-4493-81de-6f8ae7813537" providerId="ADAL" clId="{EABE3CCF-404E-434C-AAE4-EFB7A8EDA0D2}" dt="2018-12-10T07:20:30.301" v="0"/>
        <pc:sldMkLst>
          <pc:docMk/>
          <pc:sldMk cId="3108596710" sldId="1784"/>
        </pc:sldMkLst>
      </pc:sldChg>
      <pc:sldChg chg="add">
        <pc:chgData name="Alicja Gilderdale" userId="8d2bb3ea-0ab2-4493-81de-6f8ae7813537" providerId="ADAL" clId="{EABE3CCF-404E-434C-AAE4-EFB7A8EDA0D2}" dt="2018-12-10T07:20:30.301" v="0"/>
        <pc:sldMkLst>
          <pc:docMk/>
          <pc:sldMk cId="1201710819" sldId="1785"/>
        </pc:sldMkLst>
      </pc:sldChg>
      <pc:sldChg chg="add">
        <pc:chgData name="Alicja Gilderdale" userId="8d2bb3ea-0ab2-4493-81de-6f8ae7813537" providerId="ADAL" clId="{EABE3CCF-404E-434C-AAE4-EFB7A8EDA0D2}" dt="2018-12-10T07:20:30.301" v="0"/>
        <pc:sldMkLst>
          <pc:docMk/>
          <pc:sldMk cId="2602628634" sldId="1786"/>
        </pc:sldMkLst>
      </pc:sldChg>
    </pc:docChg>
  </pc:docChgLst>
  <pc:docChgLst>
    <pc:chgData name="Alicja Gilderdale" userId="S::agilderdale@vmware.com::8d2bb3ea-0ab2-4493-81de-6f8ae7813537" providerId="AD" clId="Web-{A09AE2C2-3121-588C-D932-285C632F4DD7}"/>
    <pc:docChg chg="addSld modSld">
      <pc:chgData name="Alicja Gilderdale" userId="S::agilderdale@vmware.com::8d2bb3ea-0ab2-4493-81de-6f8ae7813537" providerId="AD" clId="Web-{A09AE2C2-3121-588C-D932-285C632F4DD7}" dt="2018-12-10T16:48:11.852" v="21" actId="14100"/>
      <pc:docMkLst>
        <pc:docMk/>
      </pc:docMkLst>
      <pc:sldChg chg="mod modShow">
        <pc:chgData name="Alicja Gilderdale" userId="S::agilderdale@vmware.com::8d2bb3ea-0ab2-4493-81de-6f8ae7813537" providerId="AD" clId="Web-{A09AE2C2-3121-588C-D932-285C632F4DD7}" dt="2018-12-10T16:44:15.023" v="2"/>
        <pc:sldMkLst>
          <pc:docMk/>
          <pc:sldMk cId="2260703323" sldId="1762"/>
        </pc:sldMkLst>
      </pc:sldChg>
      <pc:sldChg chg="mod modShow">
        <pc:chgData name="Alicja Gilderdale" userId="S::agilderdale@vmware.com::8d2bb3ea-0ab2-4493-81de-6f8ae7813537" providerId="AD" clId="Web-{A09AE2C2-3121-588C-D932-285C632F4DD7}" dt="2018-12-10T16:44:14.867" v="1"/>
        <pc:sldMkLst>
          <pc:docMk/>
          <pc:sldMk cId="2793697428" sldId="1763"/>
        </pc:sldMkLst>
      </pc:sldChg>
      <pc:sldChg chg="mod modShow">
        <pc:chgData name="Alicja Gilderdale" userId="S::agilderdale@vmware.com::8d2bb3ea-0ab2-4493-81de-6f8ae7813537" providerId="AD" clId="Web-{A09AE2C2-3121-588C-D932-285C632F4DD7}" dt="2018-12-10T16:44:15.148" v="3"/>
        <pc:sldMkLst>
          <pc:docMk/>
          <pc:sldMk cId="3687405941" sldId="1764"/>
        </pc:sldMkLst>
      </pc:sldChg>
      <pc:sldChg chg="mod modShow">
        <pc:chgData name="Alicja Gilderdale" userId="S::agilderdale@vmware.com::8d2bb3ea-0ab2-4493-81de-6f8ae7813537" providerId="AD" clId="Web-{A09AE2C2-3121-588C-D932-285C632F4DD7}" dt="2018-12-10T16:44:15.242" v="4"/>
        <pc:sldMkLst>
          <pc:docMk/>
          <pc:sldMk cId="2167040032" sldId="1765"/>
        </pc:sldMkLst>
      </pc:sldChg>
      <pc:sldChg chg="mod modShow">
        <pc:chgData name="Alicja Gilderdale" userId="S::agilderdale@vmware.com::8d2bb3ea-0ab2-4493-81de-6f8ae7813537" providerId="AD" clId="Web-{A09AE2C2-3121-588C-D932-285C632F4DD7}" dt="2018-12-10T16:44:15.383" v="5"/>
        <pc:sldMkLst>
          <pc:docMk/>
          <pc:sldMk cId="2005808664" sldId="1766"/>
        </pc:sldMkLst>
      </pc:sldChg>
      <pc:sldChg chg="mod modShow">
        <pc:chgData name="Alicja Gilderdale" userId="S::agilderdale@vmware.com::8d2bb3ea-0ab2-4493-81de-6f8ae7813537" providerId="AD" clId="Web-{A09AE2C2-3121-588C-D932-285C632F4DD7}" dt="2018-12-10T16:44:15.492" v="6"/>
        <pc:sldMkLst>
          <pc:docMk/>
          <pc:sldMk cId="1944363169" sldId="1767"/>
        </pc:sldMkLst>
      </pc:sldChg>
      <pc:sldChg chg="modSp">
        <pc:chgData name="Alicja Gilderdale" userId="S::agilderdale@vmware.com::8d2bb3ea-0ab2-4493-81de-6f8ae7813537" providerId="AD" clId="Web-{A09AE2C2-3121-588C-D932-285C632F4DD7}" dt="2018-12-10T16:48:11.852" v="21" actId="14100"/>
        <pc:sldMkLst>
          <pc:docMk/>
          <pc:sldMk cId="2502428405" sldId="1771"/>
        </pc:sldMkLst>
        <pc:grpChg chg="mod">
          <ac:chgData name="Alicja Gilderdale" userId="S::agilderdale@vmware.com::8d2bb3ea-0ab2-4493-81de-6f8ae7813537" providerId="AD" clId="Web-{A09AE2C2-3121-588C-D932-285C632F4DD7}" dt="2018-12-10T16:48:11.852" v="21" actId="14100"/>
          <ac:grpSpMkLst>
            <pc:docMk/>
            <pc:sldMk cId="2502428405" sldId="1771"/>
            <ac:grpSpMk id="21" creationId="{E2D55441-50E8-B748-98ED-37AEA44807CD}"/>
          </ac:grpSpMkLst>
        </pc:grpChg>
      </pc:sldChg>
      <pc:sldChg chg="mod modShow">
        <pc:chgData name="Alicja Gilderdale" userId="S::agilderdale@vmware.com::8d2bb3ea-0ab2-4493-81de-6f8ae7813537" providerId="AD" clId="Web-{A09AE2C2-3121-588C-D932-285C632F4DD7}" dt="2018-12-10T16:46:41.540" v="20"/>
        <pc:sldMkLst>
          <pc:docMk/>
          <pc:sldMk cId="1843663968" sldId="1776"/>
        </pc:sldMkLst>
      </pc:sldChg>
      <pc:sldChg chg="delSp">
        <pc:chgData name="Alicja Gilderdale" userId="S::agilderdale@vmware.com::8d2bb3ea-0ab2-4493-81de-6f8ae7813537" providerId="AD" clId="Web-{A09AE2C2-3121-588C-D932-285C632F4DD7}" dt="2018-12-10T16:43:45.820" v="0"/>
        <pc:sldMkLst>
          <pc:docMk/>
          <pc:sldMk cId="3884266091" sldId="1778"/>
        </pc:sldMkLst>
        <pc:picChg chg="del">
          <ac:chgData name="Alicja Gilderdale" userId="S::agilderdale@vmware.com::8d2bb3ea-0ab2-4493-81de-6f8ae7813537" providerId="AD" clId="Web-{A09AE2C2-3121-588C-D932-285C632F4DD7}" dt="2018-12-10T16:43:45.820" v="0"/>
          <ac:picMkLst>
            <pc:docMk/>
            <pc:sldMk cId="3884266091" sldId="1778"/>
            <ac:picMk id="5" creationId="{0A9859A8-EC8E-7145-B119-0FE5DF8C78B1}"/>
          </ac:picMkLst>
        </pc:picChg>
      </pc:sldChg>
      <pc:sldChg chg="addSp modSp new">
        <pc:chgData name="Alicja Gilderdale" userId="S::agilderdale@vmware.com::8d2bb3ea-0ab2-4493-81de-6f8ae7813537" providerId="AD" clId="Web-{A09AE2C2-3121-588C-D932-285C632F4DD7}" dt="2018-12-10T16:46:11.430" v="19" actId="20577"/>
        <pc:sldMkLst>
          <pc:docMk/>
          <pc:sldMk cId="396087190" sldId="2624"/>
        </pc:sldMkLst>
        <pc:spChg chg="add mod">
          <ac:chgData name="Alicja Gilderdale" userId="S::agilderdale@vmware.com::8d2bb3ea-0ab2-4493-81de-6f8ae7813537" providerId="AD" clId="Web-{A09AE2C2-3121-588C-D932-285C632F4DD7}" dt="2018-12-10T16:46:11.430" v="19" actId="20577"/>
          <ac:spMkLst>
            <pc:docMk/>
            <pc:sldMk cId="396087190" sldId="2624"/>
            <ac:spMk id="6" creationId="{D5DCA4E1-A023-4861-958D-8B4F14CF2FC3}"/>
          </ac:spMkLst>
        </pc:spChg>
        <pc:picChg chg="add mod">
          <ac:chgData name="Alicja Gilderdale" userId="S::agilderdale@vmware.com::8d2bb3ea-0ab2-4493-81de-6f8ae7813537" providerId="AD" clId="Web-{A09AE2C2-3121-588C-D932-285C632F4DD7}" dt="2018-12-10T16:45:35.571" v="11" actId="14100"/>
          <ac:picMkLst>
            <pc:docMk/>
            <pc:sldMk cId="396087190" sldId="2624"/>
            <ac:picMk id="3" creationId="{2812E1EC-9BFD-4D5D-A49C-937606CE480E}"/>
          </ac:picMkLst>
        </pc:picChg>
      </pc:sldChg>
    </pc:docChg>
  </pc:docChgLst>
  <pc:docChgLst>
    <pc:chgData name="Alicja Gilderdale" userId="S::agilderdale@vmware.com::8d2bb3ea-0ab2-4493-81de-6f8ae7813537" providerId="AD" clId="Web-{EFB09068-F8A3-0550-59AF-1994F660E1F8}"/>
    <pc:docChg chg="modSld sldOrd">
      <pc:chgData name="Alicja Gilderdale" userId="S::agilderdale@vmware.com::8d2bb3ea-0ab2-4493-81de-6f8ae7813537" providerId="AD" clId="Web-{EFB09068-F8A3-0550-59AF-1994F660E1F8}" dt="2018-12-10T07:18:25.952" v="44"/>
      <pc:docMkLst>
        <pc:docMk/>
      </pc:docMkLst>
    </pc:docChg>
  </pc:docChgLst>
  <pc:docChgLst>
    <pc:chgData name="Boskey Savla" userId="dcb64e53-e136-4486-9e24-5b6d6a3231fe" providerId="ADAL" clId="{9E7BECEE-160A-D848-954B-1B671889CA21}"/>
    <pc:docChg chg="undo custSel addSld delSld modSld">
      <pc:chgData name="Boskey Savla" userId="dcb64e53-e136-4486-9e24-5b6d6a3231fe" providerId="ADAL" clId="{9E7BECEE-160A-D848-954B-1B671889CA21}" dt="2018-12-10T07:46:01.559" v="895" actId="5793"/>
      <pc:docMkLst>
        <pc:docMk/>
      </pc:docMkLst>
      <pc:sldChg chg="addSp modSp">
        <pc:chgData name="Boskey Savla" userId="dcb64e53-e136-4486-9e24-5b6d6a3231fe" providerId="ADAL" clId="{9E7BECEE-160A-D848-954B-1B671889CA21}" dt="2018-12-10T07:44:19.482" v="838" actId="207"/>
        <pc:sldMkLst>
          <pc:docMk/>
          <pc:sldMk cId="685109342" sldId="262"/>
        </pc:sldMkLst>
        <pc:spChg chg="add mod">
          <ac:chgData name="Boskey Savla" userId="dcb64e53-e136-4486-9e24-5b6d6a3231fe" providerId="ADAL" clId="{9E7BECEE-160A-D848-954B-1B671889CA21}" dt="2018-12-10T07:44:19.482" v="838" actId="207"/>
          <ac:spMkLst>
            <pc:docMk/>
            <pc:sldMk cId="685109342" sldId="262"/>
            <ac:spMk id="3" creationId="{4CCC26D2-31AE-2B4E-951A-7A81D387CBF7}"/>
          </ac:spMkLst>
        </pc:spChg>
        <pc:spChg chg="mod">
          <ac:chgData name="Boskey Savla" userId="dcb64e53-e136-4486-9e24-5b6d6a3231fe" providerId="ADAL" clId="{9E7BECEE-160A-D848-954B-1B671889CA21}" dt="2018-12-10T07:42:17.500" v="832" actId="1076"/>
          <ac:spMkLst>
            <pc:docMk/>
            <pc:sldMk cId="685109342" sldId="262"/>
            <ac:spMk id="4" creationId="{5F10D6DF-ABDB-0A46-BC62-30537AFC52F7}"/>
          </ac:spMkLst>
        </pc:spChg>
      </pc:sldChg>
      <pc:sldChg chg="addSp delSp modSp add">
        <pc:chgData name="Boskey Savla" userId="dcb64e53-e136-4486-9e24-5b6d6a3231fe" providerId="ADAL" clId="{9E7BECEE-160A-D848-954B-1B671889CA21}" dt="2018-12-10T07:46:01.559" v="895" actId="5793"/>
        <pc:sldMkLst>
          <pc:docMk/>
          <pc:sldMk cId="4100363331" sldId="2618"/>
        </pc:sldMkLst>
        <pc:spChg chg="mod">
          <ac:chgData name="Boskey Savla" userId="dcb64e53-e136-4486-9e24-5b6d6a3231fe" providerId="ADAL" clId="{9E7BECEE-160A-D848-954B-1B671889CA21}" dt="2018-12-10T02:59:09.996" v="761" actId="1076"/>
          <ac:spMkLst>
            <pc:docMk/>
            <pc:sldMk cId="4100363331" sldId="2618"/>
            <ac:spMk id="2" creationId="{00000000-0000-0000-0000-000000000000}"/>
          </ac:spMkLst>
        </pc:spChg>
        <pc:spChg chg="add del">
          <ac:chgData name="Boskey Savla" userId="dcb64e53-e136-4486-9e24-5b6d6a3231fe" providerId="ADAL" clId="{9E7BECEE-160A-D848-954B-1B671889CA21}" dt="2018-12-10T02:58:05.067" v="718" actId="478"/>
          <ac:spMkLst>
            <pc:docMk/>
            <pc:sldMk cId="4100363331" sldId="2618"/>
            <ac:spMk id="4" creationId="{1F40EA7B-4E62-4AC2-A5AF-3BFB36449404}"/>
          </ac:spMkLst>
        </pc:spChg>
        <pc:spChg chg="mod">
          <ac:chgData name="Boskey Savla" userId="dcb64e53-e136-4486-9e24-5b6d6a3231fe" providerId="ADAL" clId="{9E7BECEE-160A-D848-954B-1B671889CA21}" dt="2018-12-10T07:46:01.559" v="895" actId="5793"/>
          <ac:spMkLst>
            <pc:docMk/>
            <pc:sldMk cId="4100363331" sldId="2618"/>
            <ac:spMk id="15" creationId="{7E55A8F8-9C44-CE4F-A322-7D1CE909260C}"/>
          </ac:spMkLst>
        </pc:spChg>
        <pc:spChg chg="mod">
          <ac:chgData name="Boskey Savla" userId="dcb64e53-e136-4486-9e24-5b6d6a3231fe" providerId="ADAL" clId="{9E7BECEE-160A-D848-954B-1B671889CA21}" dt="2018-12-10T02:58:03.520" v="717" actId="20577"/>
          <ac:spMkLst>
            <pc:docMk/>
            <pc:sldMk cId="4100363331" sldId="2618"/>
            <ac:spMk id="35" creationId="{6E7C8E05-6FA2-2441-BF21-2B7D450FC262}"/>
          </ac:spMkLst>
        </pc:spChg>
      </pc:sldChg>
      <pc:sldChg chg="modSp add">
        <pc:chgData name="Boskey Savla" userId="dcb64e53-e136-4486-9e24-5b6d6a3231fe" providerId="ADAL" clId="{9E7BECEE-160A-D848-954B-1B671889CA21}" dt="2018-12-10T02:48:57.289" v="44" actId="20577"/>
        <pc:sldMkLst>
          <pc:docMk/>
          <pc:sldMk cId="2114325934" sldId="2619"/>
        </pc:sldMkLst>
        <pc:spChg chg="mod">
          <ac:chgData name="Boskey Savla" userId="dcb64e53-e136-4486-9e24-5b6d6a3231fe" providerId="ADAL" clId="{9E7BECEE-160A-D848-954B-1B671889CA21}" dt="2018-12-10T02:48:57.289" v="44" actId="20577"/>
          <ac:spMkLst>
            <pc:docMk/>
            <pc:sldMk cId="2114325934" sldId="2619"/>
            <ac:spMk id="2" creationId="{00000000-0000-0000-0000-000000000000}"/>
          </ac:spMkLst>
        </pc:spChg>
      </pc:sldChg>
      <pc:sldChg chg="addSp delSp modSp add">
        <pc:chgData name="Boskey Savla" userId="dcb64e53-e136-4486-9e24-5b6d6a3231fe" providerId="ADAL" clId="{9E7BECEE-160A-D848-954B-1B671889CA21}" dt="2018-12-10T02:55:18.466" v="710" actId="20577"/>
        <pc:sldMkLst>
          <pc:docMk/>
          <pc:sldMk cId="1906306833" sldId="2620"/>
        </pc:sldMkLst>
        <pc:spChg chg="mod">
          <ac:chgData name="Boskey Savla" userId="dcb64e53-e136-4486-9e24-5b6d6a3231fe" providerId="ADAL" clId="{9E7BECEE-160A-D848-954B-1B671889CA21}" dt="2018-12-10T02:53:27.326" v="418" actId="20577"/>
          <ac:spMkLst>
            <pc:docMk/>
            <pc:sldMk cId="1906306833" sldId="2620"/>
            <ac:spMk id="2" creationId="{76995489-1857-0B43-B784-4A0013FF58D9}"/>
          </ac:spMkLst>
        </pc:spChg>
        <pc:spChg chg="add del mod">
          <ac:chgData name="Boskey Savla" userId="dcb64e53-e136-4486-9e24-5b6d6a3231fe" providerId="ADAL" clId="{9E7BECEE-160A-D848-954B-1B671889CA21}" dt="2018-12-10T02:52:28.234" v="294" actId="478"/>
          <ac:spMkLst>
            <pc:docMk/>
            <pc:sldMk cId="1906306833" sldId="2620"/>
            <ac:spMk id="3" creationId="{B2BEC39F-4474-DE4C-9A8A-0E9DE07C3D0C}"/>
          </ac:spMkLst>
        </pc:spChg>
        <pc:spChg chg="add del mod">
          <ac:chgData name="Boskey Savla" userId="dcb64e53-e136-4486-9e24-5b6d6a3231fe" providerId="ADAL" clId="{9E7BECEE-160A-D848-954B-1B671889CA21}" dt="2018-12-10T02:52:25.385" v="293" actId="478"/>
          <ac:spMkLst>
            <pc:docMk/>
            <pc:sldMk cId="1906306833" sldId="2620"/>
            <ac:spMk id="4" creationId="{C43C451F-7556-F94B-A807-296DEA2A0D7C}"/>
          </ac:spMkLst>
        </pc:spChg>
        <pc:spChg chg="add mod">
          <ac:chgData name="Boskey Savla" userId="dcb64e53-e136-4486-9e24-5b6d6a3231fe" providerId="ADAL" clId="{9E7BECEE-160A-D848-954B-1B671889CA21}" dt="2018-12-10T02:55:18.466" v="710" actId="20577"/>
          <ac:spMkLst>
            <pc:docMk/>
            <pc:sldMk cId="1906306833" sldId="2620"/>
            <ac:spMk id="5" creationId="{86D0E788-806F-EC46-8DFB-7FEBA56F3C2F}"/>
          </ac:spMkLst>
        </pc:spChg>
      </pc:sldChg>
      <pc:sldChg chg="add">
        <pc:chgData name="Boskey Savla" userId="dcb64e53-e136-4486-9e24-5b6d6a3231fe" providerId="ADAL" clId="{9E7BECEE-160A-D848-954B-1B671889CA21}" dt="2018-12-10T02:49:03.472" v="45"/>
        <pc:sldMkLst>
          <pc:docMk/>
          <pc:sldMk cId="1204897690" sldId="2621"/>
        </pc:sldMkLst>
      </pc:sldChg>
      <pc:sldMasterChg chg="delSldLayout">
        <pc:chgData name="Boskey Savla" userId="dcb64e53-e136-4486-9e24-5b6d6a3231fe" providerId="ADAL" clId="{9E7BECEE-160A-D848-954B-1B671889CA21}" dt="2018-12-10T07:44:48.841" v="858" actId="2696"/>
        <pc:sldMasterMkLst>
          <pc:docMk/>
          <pc:sldMasterMk cId="1729253008" sldId="2147483648"/>
        </pc:sldMasterMkLst>
        <pc:sldLayoutChg chg="del">
          <pc:chgData name="Boskey Savla" userId="dcb64e53-e136-4486-9e24-5b6d6a3231fe" providerId="ADAL" clId="{9E7BECEE-160A-D848-954B-1B671889CA21}" dt="2018-12-10T07:44:48.841" v="858" actId="2696"/>
          <pc:sldLayoutMkLst>
            <pc:docMk/>
            <pc:sldMasterMk cId="1729253008" sldId="2147483648"/>
            <pc:sldLayoutMk cId="3962431184" sldId="2147483661"/>
          </pc:sldLayoutMkLst>
        </pc:sldLayoutChg>
        <pc:sldLayoutChg chg="del">
          <pc:chgData name="Boskey Savla" userId="dcb64e53-e136-4486-9e24-5b6d6a3231fe" providerId="ADAL" clId="{9E7BECEE-160A-D848-954B-1B671889CA21}" dt="2018-12-10T07:44:48.821" v="855" actId="2696"/>
          <pc:sldLayoutMkLst>
            <pc:docMk/>
            <pc:sldMasterMk cId="1729253008" sldId="2147483648"/>
            <pc:sldLayoutMk cId="3976806225" sldId="2147483665"/>
          </pc:sldLayoutMkLst>
        </pc:sldLayoutChg>
      </pc:sldMasterChg>
    </pc:docChg>
  </pc:docChgLst>
  <pc:docChgLst>
    <pc:chgData name="Alicja Gilderdale" userId="S::agilderdale@vmware.com::8d2bb3ea-0ab2-4493-81de-6f8ae7813537" providerId="AD" clId="Web-{1D94B981-969E-87DF-4905-785BDD04BE6E}"/>
    <pc:docChg chg="modSld">
      <pc:chgData name="Alicja Gilderdale" userId="S::agilderdale@vmware.com::8d2bb3ea-0ab2-4493-81de-6f8ae7813537" providerId="AD" clId="Web-{1D94B981-969E-87DF-4905-785BDD04BE6E}" dt="2018-12-10T07:29:53.207" v="1" actId="14100"/>
      <pc:docMkLst>
        <pc:docMk/>
      </pc:docMkLst>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35C5F2-9BC4-4D26-B3F9-4F7B7FF03FCB}" type="doc">
      <dgm:prSet loTypeId="urn:microsoft.com/office/officeart/2008/layout/LinedList" loCatId="list" qsTypeId="urn:microsoft.com/office/officeart/2005/8/quickstyle/simple1" qsCatId="simple" csTypeId="urn:microsoft.com/office/officeart/2005/8/colors/accent2_1" csCatId="accent2"/>
      <dgm:spPr/>
      <dgm:t>
        <a:bodyPr/>
        <a:lstStyle/>
        <a:p>
          <a:endParaRPr lang="en-US"/>
        </a:p>
      </dgm:t>
    </dgm:pt>
    <dgm:pt modelId="{0D3ED969-CC80-4B9B-90EB-CD852D1AEE1A}">
      <dgm:prSet/>
      <dgm:spPr/>
      <dgm:t>
        <a:bodyPr/>
        <a:lstStyle/>
        <a:p>
          <a:r>
            <a:rPr lang="en-US"/>
            <a:t>Step 1</a:t>
          </a:r>
        </a:p>
      </dgm:t>
    </dgm:pt>
    <dgm:pt modelId="{DF7F76B4-52DA-4F7C-9058-89E91C4671F7}" type="parTrans" cxnId="{9D1FD7B8-848C-47D6-B775-844F1663D1FE}">
      <dgm:prSet/>
      <dgm:spPr/>
      <dgm:t>
        <a:bodyPr/>
        <a:lstStyle/>
        <a:p>
          <a:endParaRPr lang="en-US"/>
        </a:p>
      </dgm:t>
    </dgm:pt>
    <dgm:pt modelId="{8DBED423-A650-469B-B664-81E6C1D784EC}" type="sibTrans" cxnId="{9D1FD7B8-848C-47D6-B775-844F1663D1FE}">
      <dgm:prSet/>
      <dgm:spPr/>
      <dgm:t>
        <a:bodyPr/>
        <a:lstStyle/>
        <a:p>
          <a:endParaRPr lang="en-US"/>
        </a:p>
      </dgm:t>
    </dgm:pt>
    <dgm:pt modelId="{FBECF7E0-46FE-4878-B5EE-E1AC090B9CFA}">
      <dgm:prSet/>
      <dgm:spPr/>
      <dgm:t>
        <a:bodyPr/>
        <a:lstStyle/>
        <a:p>
          <a:r>
            <a:rPr lang="en-US"/>
            <a:t>Access  Kubernetes Cluster</a:t>
          </a:r>
        </a:p>
      </dgm:t>
    </dgm:pt>
    <dgm:pt modelId="{8B37EA32-5F56-42B6-A7A9-CB633A5DA610}" type="parTrans" cxnId="{F526822A-7937-4B04-8820-A94DD86E755D}">
      <dgm:prSet/>
      <dgm:spPr/>
      <dgm:t>
        <a:bodyPr/>
        <a:lstStyle/>
        <a:p>
          <a:endParaRPr lang="en-US"/>
        </a:p>
      </dgm:t>
    </dgm:pt>
    <dgm:pt modelId="{DDD1279E-9341-4834-8DD1-04FF171E63BD}" type="sibTrans" cxnId="{F526822A-7937-4B04-8820-A94DD86E755D}">
      <dgm:prSet/>
      <dgm:spPr/>
      <dgm:t>
        <a:bodyPr/>
        <a:lstStyle/>
        <a:p>
          <a:endParaRPr lang="en-US"/>
        </a:p>
      </dgm:t>
    </dgm:pt>
    <dgm:pt modelId="{4A432F58-8CD2-4DB7-A791-C7E54DC54ACF}">
      <dgm:prSet/>
      <dgm:spPr/>
      <dgm:t>
        <a:bodyPr/>
        <a:lstStyle/>
        <a:p>
          <a:r>
            <a:rPr lang="en-US"/>
            <a:t>Complete registration for VMware Kubernetes Engine</a:t>
          </a:r>
        </a:p>
      </dgm:t>
    </dgm:pt>
    <dgm:pt modelId="{AD63A790-3639-4BD1-A059-DA3E10C56A4C}" type="parTrans" cxnId="{8C201D66-F38F-4264-84D9-063A67760B0D}">
      <dgm:prSet/>
      <dgm:spPr/>
      <dgm:t>
        <a:bodyPr/>
        <a:lstStyle/>
        <a:p>
          <a:endParaRPr lang="en-US"/>
        </a:p>
      </dgm:t>
    </dgm:pt>
    <dgm:pt modelId="{FBB8EC80-EEAE-4280-9C5E-4A3185147CD4}" type="sibTrans" cxnId="{8C201D66-F38F-4264-84D9-063A67760B0D}">
      <dgm:prSet/>
      <dgm:spPr/>
      <dgm:t>
        <a:bodyPr/>
        <a:lstStyle/>
        <a:p>
          <a:endParaRPr lang="en-US"/>
        </a:p>
      </dgm:t>
    </dgm:pt>
    <dgm:pt modelId="{8199BF1D-24DC-4E36-AB52-30B596A5596A}" type="pres">
      <dgm:prSet presAssocID="{1735C5F2-9BC4-4D26-B3F9-4F7B7FF03FCB}" presName="vert0" presStyleCnt="0">
        <dgm:presLayoutVars>
          <dgm:dir/>
          <dgm:animOne val="branch"/>
          <dgm:animLvl val="lvl"/>
        </dgm:presLayoutVars>
      </dgm:prSet>
      <dgm:spPr/>
    </dgm:pt>
    <dgm:pt modelId="{38E32470-04AF-4B01-B447-032E1488CA24}" type="pres">
      <dgm:prSet presAssocID="{0D3ED969-CC80-4B9B-90EB-CD852D1AEE1A}" presName="thickLine" presStyleLbl="alignNode1" presStyleIdx="0" presStyleCnt="1" custLinFactNeighborX="162" custLinFactNeighborY="-29573"/>
      <dgm:spPr/>
    </dgm:pt>
    <dgm:pt modelId="{248F472A-1164-4B78-8963-1C2919868570}" type="pres">
      <dgm:prSet presAssocID="{0D3ED969-CC80-4B9B-90EB-CD852D1AEE1A}" presName="horz1" presStyleCnt="0"/>
      <dgm:spPr/>
    </dgm:pt>
    <dgm:pt modelId="{44963FB9-4D83-4398-A222-504C477FAD3C}" type="pres">
      <dgm:prSet presAssocID="{0D3ED969-CC80-4B9B-90EB-CD852D1AEE1A}" presName="tx1" presStyleLbl="revTx" presStyleIdx="0" presStyleCnt="3"/>
      <dgm:spPr/>
    </dgm:pt>
    <dgm:pt modelId="{A06B078A-1496-48E9-A25F-C2E9C280C7FA}" type="pres">
      <dgm:prSet presAssocID="{0D3ED969-CC80-4B9B-90EB-CD852D1AEE1A}" presName="vert1" presStyleCnt="0"/>
      <dgm:spPr/>
    </dgm:pt>
    <dgm:pt modelId="{0F676E5E-CF78-40D4-B4A0-5F7DBD5D1B16}" type="pres">
      <dgm:prSet presAssocID="{FBECF7E0-46FE-4878-B5EE-E1AC090B9CFA}" presName="vertSpace2a" presStyleCnt="0"/>
      <dgm:spPr/>
    </dgm:pt>
    <dgm:pt modelId="{9F8CFFDB-5A16-4D96-9058-ECE2514B4489}" type="pres">
      <dgm:prSet presAssocID="{FBECF7E0-46FE-4878-B5EE-E1AC090B9CFA}" presName="horz2" presStyleCnt="0"/>
      <dgm:spPr/>
    </dgm:pt>
    <dgm:pt modelId="{B65EDB5E-19AF-4FE4-9295-1ABA12C3B152}" type="pres">
      <dgm:prSet presAssocID="{FBECF7E0-46FE-4878-B5EE-E1AC090B9CFA}" presName="horzSpace2" presStyleCnt="0"/>
      <dgm:spPr/>
    </dgm:pt>
    <dgm:pt modelId="{63BE92F0-14BF-45DA-94E5-362301B8B363}" type="pres">
      <dgm:prSet presAssocID="{FBECF7E0-46FE-4878-B5EE-E1AC090B9CFA}" presName="tx2" presStyleLbl="revTx" presStyleIdx="1" presStyleCnt="3"/>
      <dgm:spPr/>
    </dgm:pt>
    <dgm:pt modelId="{AD7F3C1F-12E6-4A6F-AA3E-57F171627D53}" type="pres">
      <dgm:prSet presAssocID="{FBECF7E0-46FE-4878-B5EE-E1AC090B9CFA}" presName="vert2" presStyleCnt="0"/>
      <dgm:spPr/>
    </dgm:pt>
    <dgm:pt modelId="{2724F4EB-31B2-4661-9E3D-875394E67764}" type="pres">
      <dgm:prSet presAssocID="{4A432F58-8CD2-4DB7-A791-C7E54DC54ACF}" presName="horz3" presStyleCnt="0"/>
      <dgm:spPr/>
    </dgm:pt>
    <dgm:pt modelId="{AF8C6F80-2052-4539-9C1F-3D60FDC2A8D1}" type="pres">
      <dgm:prSet presAssocID="{4A432F58-8CD2-4DB7-A791-C7E54DC54ACF}" presName="horzSpace3" presStyleCnt="0"/>
      <dgm:spPr/>
    </dgm:pt>
    <dgm:pt modelId="{065F9B95-8D0E-4D65-8872-0D052CE63141}" type="pres">
      <dgm:prSet presAssocID="{4A432F58-8CD2-4DB7-A791-C7E54DC54ACF}" presName="tx3" presStyleLbl="revTx" presStyleIdx="2" presStyleCnt="3" custLinFactNeighborX="3646" custLinFactNeighborY="3693"/>
      <dgm:spPr/>
    </dgm:pt>
    <dgm:pt modelId="{CF597FF9-712C-4BCB-9432-EFC6A064D82B}" type="pres">
      <dgm:prSet presAssocID="{4A432F58-8CD2-4DB7-A791-C7E54DC54ACF}" presName="vert3" presStyleCnt="0"/>
      <dgm:spPr/>
    </dgm:pt>
    <dgm:pt modelId="{C9160272-D7E5-4D2B-8B3D-EFF5E898E474}" type="pres">
      <dgm:prSet presAssocID="{FBECF7E0-46FE-4878-B5EE-E1AC090B9CFA}" presName="thinLine2b" presStyleLbl="callout" presStyleIdx="0" presStyleCnt="1"/>
      <dgm:spPr/>
    </dgm:pt>
    <dgm:pt modelId="{C5B43038-4550-4FC7-8C24-9664CC547E39}" type="pres">
      <dgm:prSet presAssocID="{FBECF7E0-46FE-4878-B5EE-E1AC090B9CFA}" presName="vertSpace2b" presStyleCnt="0"/>
      <dgm:spPr/>
    </dgm:pt>
  </dgm:ptLst>
  <dgm:cxnLst>
    <dgm:cxn modelId="{6FB76D09-069B-444C-B2EA-CB122DF60991}" type="presOf" srcId="{0D3ED969-CC80-4B9B-90EB-CD852D1AEE1A}" destId="{44963FB9-4D83-4398-A222-504C477FAD3C}" srcOrd="0" destOrd="0" presId="urn:microsoft.com/office/officeart/2008/layout/LinedList"/>
    <dgm:cxn modelId="{10070326-0E25-4D35-8C49-104845F7C06F}" type="presOf" srcId="{4A432F58-8CD2-4DB7-A791-C7E54DC54ACF}" destId="{065F9B95-8D0E-4D65-8872-0D052CE63141}" srcOrd="0" destOrd="0" presId="urn:microsoft.com/office/officeart/2008/layout/LinedList"/>
    <dgm:cxn modelId="{F526822A-7937-4B04-8820-A94DD86E755D}" srcId="{0D3ED969-CC80-4B9B-90EB-CD852D1AEE1A}" destId="{FBECF7E0-46FE-4878-B5EE-E1AC090B9CFA}" srcOrd="0" destOrd="0" parTransId="{8B37EA32-5F56-42B6-A7A9-CB633A5DA610}" sibTransId="{DDD1279E-9341-4834-8DD1-04FF171E63BD}"/>
    <dgm:cxn modelId="{3F6DFF2E-66EF-4A75-BC02-E5A9C2AE333A}" type="presOf" srcId="{1735C5F2-9BC4-4D26-B3F9-4F7B7FF03FCB}" destId="{8199BF1D-24DC-4E36-AB52-30B596A5596A}" srcOrd="0" destOrd="0" presId="urn:microsoft.com/office/officeart/2008/layout/LinedList"/>
    <dgm:cxn modelId="{8C201D66-F38F-4264-84D9-063A67760B0D}" srcId="{FBECF7E0-46FE-4878-B5EE-E1AC090B9CFA}" destId="{4A432F58-8CD2-4DB7-A791-C7E54DC54ACF}" srcOrd="0" destOrd="0" parTransId="{AD63A790-3639-4BD1-A059-DA3E10C56A4C}" sibTransId="{FBB8EC80-EEAE-4280-9C5E-4A3185147CD4}"/>
    <dgm:cxn modelId="{2947DE70-882A-48DA-8B44-9B182277CC7B}" type="presOf" srcId="{FBECF7E0-46FE-4878-B5EE-E1AC090B9CFA}" destId="{63BE92F0-14BF-45DA-94E5-362301B8B363}" srcOrd="0" destOrd="0" presId="urn:microsoft.com/office/officeart/2008/layout/LinedList"/>
    <dgm:cxn modelId="{9D1FD7B8-848C-47D6-B775-844F1663D1FE}" srcId="{1735C5F2-9BC4-4D26-B3F9-4F7B7FF03FCB}" destId="{0D3ED969-CC80-4B9B-90EB-CD852D1AEE1A}" srcOrd="0" destOrd="0" parTransId="{DF7F76B4-52DA-4F7C-9058-89E91C4671F7}" sibTransId="{8DBED423-A650-469B-B664-81E6C1D784EC}"/>
    <dgm:cxn modelId="{0631A505-8421-4483-9A13-9BEFD61A2E62}" type="presParOf" srcId="{8199BF1D-24DC-4E36-AB52-30B596A5596A}" destId="{38E32470-04AF-4B01-B447-032E1488CA24}" srcOrd="0" destOrd="0" presId="urn:microsoft.com/office/officeart/2008/layout/LinedList"/>
    <dgm:cxn modelId="{145BA393-EECB-4BE2-9CE6-AEC7A8E3460D}" type="presParOf" srcId="{8199BF1D-24DC-4E36-AB52-30B596A5596A}" destId="{248F472A-1164-4B78-8963-1C2919868570}" srcOrd="1" destOrd="0" presId="urn:microsoft.com/office/officeart/2008/layout/LinedList"/>
    <dgm:cxn modelId="{3E7B6318-916A-4662-81C7-93537DABE448}" type="presParOf" srcId="{248F472A-1164-4B78-8963-1C2919868570}" destId="{44963FB9-4D83-4398-A222-504C477FAD3C}" srcOrd="0" destOrd="0" presId="urn:microsoft.com/office/officeart/2008/layout/LinedList"/>
    <dgm:cxn modelId="{F8069CBF-4D91-4210-B4B8-F78F4A88EA2B}" type="presParOf" srcId="{248F472A-1164-4B78-8963-1C2919868570}" destId="{A06B078A-1496-48E9-A25F-C2E9C280C7FA}" srcOrd="1" destOrd="0" presId="urn:microsoft.com/office/officeart/2008/layout/LinedList"/>
    <dgm:cxn modelId="{7943158A-1C22-48FD-ADEA-2BC5D83ABD9A}" type="presParOf" srcId="{A06B078A-1496-48E9-A25F-C2E9C280C7FA}" destId="{0F676E5E-CF78-40D4-B4A0-5F7DBD5D1B16}" srcOrd="0" destOrd="0" presId="urn:microsoft.com/office/officeart/2008/layout/LinedList"/>
    <dgm:cxn modelId="{9A6EEFAE-2E79-4754-BCA2-704E5C11D911}" type="presParOf" srcId="{A06B078A-1496-48E9-A25F-C2E9C280C7FA}" destId="{9F8CFFDB-5A16-4D96-9058-ECE2514B4489}" srcOrd="1" destOrd="0" presId="urn:microsoft.com/office/officeart/2008/layout/LinedList"/>
    <dgm:cxn modelId="{18938111-366B-4E49-BA87-B53DFC64667E}" type="presParOf" srcId="{9F8CFFDB-5A16-4D96-9058-ECE2514B4489}" destId="{B65EDB5E-19AF-4FE4-9295-1ABA12C3B152}" srcOrd="0" destOrd="0" presId="urn:microsoft.com/office/officeart/2008/layout/LinedList"/>
    <dgm:cxn modelId="{723D9D03-D71A-4999-825D-C3F9FCA9A51E}" type="presParOf" srcId="{9F8CFFDB-5A16-4D96-9058-ECE2514B4489}" destId="{63BE92F0-14BF-45DA-94E5-362301B8B363}" srcOrd="1" destOrd="0" presId="urn:microsoft.com/office/officeart/2008/layout/LinedList"/>
    <dgm:cxn modelId="{61F754B0-48C1-46E7-9577-EBDE03C975C7}" type="presParOf" srcId="{9F8CFFDB-5A16-4D96-9058-ECE2514B4489}" destId="{AD7F3C1F-12E6-4A6F-AA3E-57F171627D53}" srcOrd="2" destOrd="0" presId="urn:microsoft.com/office/officeart/2008/layout/LinedList"/>
    <dgm:cxn modelId="{44A8B408-35D2-493A-A30C-83F2AC34C8A2}" type="presParOf" srcId="{AD7F3C1F-12E6-4A6F-AA3E-57F171627D53}" destId="{2724F4EB-31B2-4661-9E3D-875394E67764}" srcOrd="0" destOrd="0" presId="urn:microsoft.com/office/officeart/2008/layout/LinedList"/>
    <dgm:cxn modelId="{42859A3C-9298-47FF-A8B7-572B61167F53}" type="presParOf" srcId="{2724F4EB-31B2-4661-9E3D-875394E67764}" destId="{AF8C6F80-2052-4539-9C1F-3D60FDC2A8D1}" srcOrd="0" destOrd="0" presId="urn:microsoft.com/office/officeart/2008/layout/LinedList"/>
    <dgm:cxn modelId="{AC8312F4-4B81-48CA-A6C6-C46F9D4C669C}" type="presParOf" srcId="{2724F4EB-31B2-4661-9E3D-875394E67764}" destId="{065F9B95-8D0E-4D65-8872-0D052CE63141}" srcOrd="1" destOrd="0" presId="urn:microsoft.com/office/officeart/2008/layout/LinedList"/>
    <dgm:cxn modelId="{A501536D-1B29-4DE7-BFE5-991EAFB1AEA8}" type="presParOf" srcId="{2724F4EB-31B2-4661-9E3D-875394E67764}" destId="{CF597FF9-712C-4BCB-9432-EFC6A064D82B}" srcOrd="2" destOrd="0" presId="urn:microsoft.com/office/officeart/2008/layout/LinedList"/>
    <dgm:cxn modelId="{8D074028-5D2F-4E8E-8823-9D034719FB8A}" type="presParOf" srcId="{A06B078A-1496-48E9-A25F-C2E9C280C7FA}" destId="{C9160272-D7E5-4D2B-8B3D-EFF5E898E474}" srcOrd="2" destOrd="0" presId="urn:microsoft.com/office/officeart/2008/layout/LinedList"/>
    <dgm:cxn modelId="{00C84D87-8D42-45BB-B83A-67F6EC2C6FA3}" type="presParOf" srcId="{A06B078A-1496-48E9-A25F-C2E9C280C7FA}" destId="{C5B43038-4550-4FC7-8C24-9664CC547E39}"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35C5F2-9BC4-4D26-B3F9-4F7B7FF03FCB}"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0D3ED969-CC80-4B9B-90EB-CD852D1AEE1A}">
      <dgm:prSet/>
      <dgm:spPr/>
      <dgm:t>
        <a:bodyPr/>
        <a:lstStyle/>
        <a:p>
          <a:r>
            <a:rPr lang="en-US"/>
            <a:t>Step 2</a:t>
          </a:r>
        </a:p>
      </dgm:t>
    </dgm:pt>
    <dgm:pt modelId="{DF7F76B4-52DA-4F7C-9058-89E91C4671F7}" type="parTrans" cxnId="{9D1FD7B8-848C-47D6-B775-844F1663D1FE}">
      <dgm:prSet/>
      <dgm:spPr/>
      <dgm:t>
        <a:bodyPr/>
        <a:lstStyle/>
        <a:p>
          <a:endParaRPr lang="en-US"/>
        </a:p>
      </dgm:t>
    </dgm:pt>
    <dgm:pt modelId="{8DBED423-A650-469B-B664-81E6C1D784EC}" type="sibTrans" cxnId="{9D1FD7B8-848C-47D6-B775-844F1663D1FE}">
      <dgm:prSet/>
      <dgm:spPr/>
      <dgm:t>
        <a:bodyPr/>
        <a:lstStyle/>
        <a:p>
          <a:endParaRPr lang="en-US"/>
        </a:p>
      </dgm:t>
    </dgm:pt>
    <dgm:pt modelId="{FBECF7E0-46FE-4878-B5EE-E1AC090B9CFA}">
      <dgm:prSet/>
      <dgm:spPr/>
      <dgm:t>
        <a:bodyPr/>
        <a:lstStyle/>
        <a:p>
          <a:r>
            <a:rPr lang="en-US"/>
            <a:t>Setup Config to use CLI</a:t>
          </a:r>
        </a:p>
      </dgm:t>
    </dgm:pt>
    <dgm:pt modelId="{8B37EA32-5F56-42B6-A7A9-CB633A5DA610}" type="parTrans" cxnId="{F526822A-7937-4B04-8820-A94DD86E755D}">
      <dgm:prSet/>
      <dgm:spPr/>
      <dgm:t>
        <a:bodyPr/>
        <a:lstStyle/>
        <a:p>
          <a:endParaRPr lang="en-US"/>
        </a:p>
      </dgm:t>
    </dgm:pt>
    <dgm:pt modelId="{DDD1279E-9341-4834-8DD1-04FF171E63BD}" type="sibTrans" cxnId="{F526822A-7937-4B04-8820-A94DD86E755D}">
      <dgm:prSet/>
      <dgm:spPr/>
      <dgm:t>
        <a:bodyPr/>
        <a:lstStyle/>
        <a:p>
          <a:endParaRPr lang="en-US"/>
        </a:p>
      </dgm:t>
    </dgm:pt>
    <dgm:pt modelId="{4A432F58-8CD2-4DB7-A791-C7E54DC54ACF}">
      <dgm:prSet/>
      <dgm:spPr/>
      <dgm:t>
        <a:bodyPr/>
        <a:lstStyle/>
        <a:p>
          <a:r>
            <a:rPr lang="en-US"/>
            <a:t>Complete instructions for Setting up VKE CLI and Kubectl in the Lab guide</a:t>
          </a:r>
        </a:p>
      </dgm:t>
    </dgm:pt>
    <dgm:pt modelId="{AD63A790-3639-4BD1-A059-DA3E10C56A4C}" type="parTrans" cxnId="{8C201D66-F38F-4264-84D9-063A67760B0D}">
      <dgm:prSet/>
      <dgm:spPr/>
      <dgm:t>
        <a:bodyPr/>
        <a:lstStyle/>
        <a:p>
          <a:endParaRPr lang="en-US"/>
        </a:p>
      </dgm:t>
    </dgm:pt>
    <dgm:pt modelId="{FBB8EC80-EEAE-4280-9C5E-4A3185147CD4}" type="sibTrans" cxnId="{8C201D66-F38F-4264-84D9-063A67760B0D}">
      <dgm:prSet/>
      <dgm:spPr/>
      <dgm:t>
        <a:bodyPr/>
        <a:lstStyle/>
        <a:p>
          <a:endParaRPr lang="en-US"/>
        </a:p>
      </dgm:t>
    </dgm:pt>
    <dgm:pt modelId="{8199BF1D-24DC-4E36-AB52-30B596A5596A}" type="pres">
      <dgm:prSet presAssocID="{1735C5F2-9BC4-4D26-B3F9-4F7B7FF03FCB}" presName="vert0" presStyleCnt="0">
        <dgm:presLayoutVars>
          <dgm:dir/>
          <dgm:animOne val="branch"/>
          <dgm:animLvl val="lvl"/>
        </dgm:presLayoutVars>
      </dgm:prSet>
      <dgm:spPr/>
    </dgm:pt>
    <dgm:pt modelId="{38E32470-04AF-4B01-B447-032E1488CA24}" type="pres">
      <dgm:prSet presAssocID="{0D3ED969-CC80-4B9B-90EB-CD852D1AEE1A}" presName="thickLine" presStyleLbl="alignNode1" presStyleIdx="0" presStyleCnt="1" custLinFactNeighborY="-22241"/>
      <dgm:spPr/>
    </dgm:pt>
    <dgm:pt modelId="{248F472A-1164-4B78-8963-1C2919868570}" type="pres">
      <dgm:prSet presAssocID="{0D3ED969-CC80-4B9B-90EB-CD852D1AEE1A}" presName="horz1" presStyleCnt="0"/>
      <dgm:spPr/>
    </dgm:pt>
    <dgm:pt modelId="{44963FB9-4D83-4398-A222-504C477FAD3C}" type="pres">
      <dgm:prSet presAssocID="{0D3ED969-CC80-4B9B-90EB-CD852D1AEE1A}" presName="tx1" presStyleLbl="revTx" presStyleIdx="0" presStyleCnt="3"/>
      <dgm:spPr/>
    </dgm:pt>
    <dgm:pt modelId="{A06B078A-1496-48E9-A25F-C2E9C280C7FA}" type="pres">
      <dgm:prSet presAssocID="{0D3ED969-CC80-4B9B-90EB-CD852D1AEE1A}" presName="vert1" presStyleCnt="0"/>
      <dgm:spPr/>
    </dgm:pt>
    <dgm:pt modelId="{0F676E5E-CF78-40D4-B4A0-5F7DBD5D1B16}" type="pres">
      <dgm:prSet presAssocID="{FBECF7E0-46FE-4878-B5EE-E1AC090B9CFA}" presName="vertSpace2a" presStyleCnt="0"/>
      <dgm:spPr/>
    </dgm:pt>
    <dgm:pt modelId="{9F8CFFDB-5A16-4D96-9058-ECE2514B4489}" type="pres">
      <dgm:prSet presAssocID="{FBECF7E0-46FE-4878-B5EE-E1AC090B9CFA}" presName="horz2" presStyleCnt="0"/>
      <dgm:spPr/>
    </dgm:pt>
    <dgm:pt modelId="{B65EDB5E-19AF-4FE4-9295-1ABA12C3B152}" type="pres">
      <dgm:prSet presAssocID="{FBECF7E0-46FE-4878-B5EE-E1AC090B9CFA}" presName="horzSpace2" presStyleCnt="0"/>
      <dgm:spPr/>
    </dgm:pt>
    <dgm:pt modelId="{63BE92F0-14BF-45DA-94E5-362301B8B363}" type="pres">
      <dgm:prSet presAssocID="{FBECF7E0-46FE-4878-B5EE-E1AC090B9CFA}" presName="tx2" presStyleLbl="revTx" presStyleIdx="1" presStyleCnt="3"/>
      <dgm:spPr/>
    </dgm:pt>
    <dgm:pt modelId="{AD7F3C1F-12E6-4A6F-AA3E-57F171627D53}" type="pres">
      <dgm:prSet presAssocID="{FBECF7E0-46FE-4878-B5EE-E1AC090B9CFA}" presName="vert2" presStyleCnt="0"/>
      <dgm:spPr/>
    </dgm:pt>
    <dgm:pt modelId="{2724F4EB-31B2-4661-9E3D-875394E67764}" type="pres">
      <dgm:prSet presAssocID="{4A432F58-8CD2-4DB7-A791-C7E54DC54ACF}" presName="horz3" presStyleCnt="0"/>
      <dgm:spPr/>
    </dgm:pt>
    <dgm:pt modelId="{AF8C6F80-2052-4539-9C1F-3D60FDC2A8D1}" type="pres">
      <dgm:prSet presAssocID="{4A432F58-8CD2-4DB7-A791-C7E54DC54ACF}" presName="horzSpace3" presStyleCnt="0"/>
      <dgm:spPr/>
    </dgm:pt>
    <dgm:pt modelId="{065F9B95-8D0E-4D65-8872-0D052CE63141}" type="pres">
      <dgm:prSet presAssocID="{4A432F58-8CD2-4DB7-A791-C7E54DC54ACF}" presName="tx3" presStyleLbl="revTx" presStyleIdx="2" presStyleCnt="3"/>
      <dgm:spPr/>
    </dgm:pt>
    <dgm:pt modelId="{CF597FF9-712C-4BCB-9432-EFC6A064D82B}" type="pres">
      <dgm:prSet presAssocID="{4A432F58-8CD2-4DB7-A791-C7E54DC54ACF}" presName="vert3" presStyleCnt="0"/>
      <dgm:spPr/>
    </dgm:pt>
    <dgm:pt modelId="{C9160272-D7E5-4D2B-8B3D-EFF5E898E474}" type="pres">
      <dgm:prSet presAssocID="{FBECF7E0-46FE-4878-B5EE-E1AC090B9CFA}" presName="thinLine2b" presStyleLbl="callout" presStyleIdx="0" presStyleCnt="1"/>
      <dgm:spPr/>
    </dgm:pt>
    <dgm:pt modelId="{C5B43038-4550-4FC7-8C24-9664CC547E39}" type="pres">
      <dgm:prSet presAssocID="{FBECF7E0-46FE-4878-B5EE-E1AC090B9CFA}" presName="vertSpace2b" presStyleCnt="0"/>
      <dgm:spPr/>
    </dgm:pt>
  </dgm:ptLst>
  <dgm:cxnLst>
    <dgm:cxn modelId="{6FB76D09-069B-444C-B2EA-CB122DF60991}" type="presOf" srcId="{0D3ED969-CC80-4B9B-90EB-CD852D1AEE1A}" destId="{44963FB9-4D83-4398-A222-504C477FAD3C}" srcOrd="0" destOrd="0" presId="urn:microsoft.com/office/officeart/2008/layout/LinedList"/>
    <dgm:cxn modelId="{10070326-0E25-4D35-8C49-104845F7C06F}" type="presOf" srcId="{4A432F58-8CD2-4DB7-A791-C7E54DC54ACF}" destId="{065F9B95-8D0E-4D65-8872-0D052CE63141}" srcOrd="0" destOrd="0" presId="urn:microsoft.com/office/officeart/2008/layout/LinedList"/>
    <dgm:cxn modelId="{F526822A-7937-4B04-8820-A94DD86E755D}" srcId="{0D3ED969-CC80-4B9B-90EB-CD852D1AEE1A}" destId="{FBECF7E0-46FE-4878-B5EE-E1AC090B9CFA}" srcOrd="0" destOrd="0" parTransId="{8B37EA32-5F56-42B6-A7A9-CB633A5DA610}" sibTransId="{DDD1279E-9341-4834-8DD1-04FF171E63BD}"/>
    <dgm:cxn modelId="{3F6DFF2E-66EF-4A75-BC02-E5A9C2AE333A}" type="presOf" srcId="{1735C5F2-9BC4-4D26-B3F9-4F7B7FF03FCB}" destId="{8199BF1D-24DC-4E36-AB52-30B596A5596A}" srcOrd="0" destOrd="0" presId="urn:microsoft.com/office/officeart/2008/layout/LinedList"/>
    <dgm:cxn modelId="{8C201D66-F38F-4264-84D9-063A67760B0D}" srcId="{FBECF7E0-46FE-4878-B5EE-E1AC090B9CFA}" destId="{4A432F58-8CD2-4DB7-A791-C7E54DC54ACF}" srcOrd="0" destOrd="0" parTransId="{AD63A790-3639-4BD1-A059-DA3E10C56A4C}" sibTransId="{FBB8EC80-EEAE-4280-9C5E-4A3185147CD4}"/>
    <dgm:cxn modelId="{2947DE70-882A-48DA-8B44-9B182277CC7B}" type="presOf" srcId="{FBECF7E0-46FE-4878-B5EE-E1AC090B9CFA}" destId="{63BE92F0-14BF-45DA-94E5-362301B8B363}" srcOrd="0" destOrd="0" presId="urn:microsoft.com/office/officeart/2008/layout/LinedList"/>
    <dgm:cxn modelId="{9D1FD7B8-848C-47D6-B775-844F1663D1FE}" srcId="{1735C5F2-9BC4-4D26-B3F9-4F7B7FF03FCB}" destId="{0D3ED969-CC80-4B9B-90EB-CD852D1AEE1A}" srcOrd="0" destOrd="0" parTransId="{DF7F76B4-52DA-4F7C-9058-89E91C4671F7}" sibTransId="{8DBED423-A650-469B-B664-81E6C1D784EC}"/>
    <dgm:cxn modelId="{0631A505-8421-4483-9A13-9BEFD61A2E62}" type="presParOf" srcId="{8199BF1D-24DC-4E36-AB52-30B596A5596A}" destId="{38E32470-04AF-4B01-B447-032E1488CA24}" srcOrd="0" destOrd="0" presId="urn:microsoft.com/office/officeart/2008/layout/LinedList"/>
    <dgm:cxn modelId="{145BA393-EECB-4BE2-9CE6-AEC7A8E3460D}" type="presParOf" srcId="{8199BF1D-24DC-4E36-AB52-30B596A5596A}" destId="{248F472A-1164-4B78-8963-1C2919868570}" srcOrd="1" destOrd="0" presId="urn:microsoft.com/office/officeart/2008/layout/LinedList"/>
    <dgm:cxn modelId="{3E7B6318-916A-4662-81C7-93537DABE448}" type="presParOf" srcId="{248F472A-1164-4B78-8963-1C2919868570}" destId="{44963FB9-4D83-4398-A222-504C477FAD3C}" srcOrd="0" destOrd="0" presId="urn:microsoft.com/office/officeart/2008/layout/LinedList"/>
    <dgm:cxn modelId="{F8069CBF-4D91-4210-B4B8-F78F4A88EA2B}" type="presParOf" srcId="{248F472A-1164-4B78-8963-1C2919868570}" destId="{A06B078A-1496-48E9-A25F-C2E9C280C7FA}" srcOrd="1" destOrd="0" presId="urn:microsoft.com/office/officeart/2008/layout/LinedList"/>
    <dgm:cxn modelId="{7943158A-1C22-48FD-ADEA-2BC5D83ABD9A}" type="presParOf" srcId="{A06B078A-1496-48E9-A25F-C2E9C280C7FA}" destId="{0F676E5E-CF78-40D4-B4A0-5F7DBD5D1B16}" srcOrd="0" destOrd="0" presId="urn:microsoft.com/office/officeart/2008/layout/LinedList"/>
    <dgm:cxn modelId="{9A6EEFAE-2E79-4754-BCA2-704E5C11D911}" type="presParOf" srcId="{A06B078A-1496-48E9-A25F-C2E9C280C7FA}" destId="{9F8CFFDB-5A16-4D96-9058-ECE2514B4489}" srcOrd="1" destOrd="0" presId="urn:microsoft.com/office/officeart/2008/layout/LinedList"/>
    <dgm:cxn modelId="{18938111-366B-4E49-BA87-B53DFC64667E}" type="presParOf" srcId="{9F8CFFDB-5A16-4D96-9058-ECE2514B4489}" destId="{B65EDB5E-19AF-4FE4-9295-1ABA12C3B152}" srcOrd="0" destOrd="0" presId="urn:microsoft.com/office/officeart/2008/layout/LinedList"/>
    <dgm:cxn modelId="{723D9D03-D71A-4999-825D-C3F9FCA9A51E}" type="presParOf" srcId="{9F8CFFDB-5A16-4D96-9058-ECE2514B4489}" destId="{63BE92F0-14BF-45DA-94E5-362301B8B363}" srcOrd="1" destOrd="0" presId="urn:microsoft.com/office/officeart/2008/layout/LinedList"/>
    <dgm:cxn modelId="{61F754B0-48C1-46E7-9577-EBDE03C975C7}" type="presParOf" srcId="{9F8CFFDB-5A16-4D96-9058-ECE2514B4489}" destId="{AD7F3C1F-12E6-4A6F-AA3E-57F171627D53}" srcOrd="2" destOrd="0" presId="urn:microsoft.com/office/officeart/2008/layout/LinedList"/>
    <dgm:cxn modelId="{44A8B408-35D2-493A-A30C-83F2AC34C8A2}" type="presParOf" srcId="{AD7F3C1F-12E6-4A6F-AA3E-57F171627D53}" destId="{2724F4EB-31B2-4661-9E3D-875394E67764}" srcOrd="0" destOrd="0" presId="urn:microsoft.com/office/officeart/2008/layout/LinedList"/>
    <dgm:cxn modelId="{42859A3C-9298-47FF-A8B7-572B61167F53}" type="presParOf" srcId="{2724F4EB-31B2-4661-9E3D-875394E67764}" destId="{AF8C6F80-2052-4539-9C1F-3D60FDC2A8D1}" srcOrd="0" destOrd="0" presId="urn:microsoft.com/office/officeart/2008/layout/LinedList"/>
    <dgm:cxn modelId="{AC8312F4-4B81-48CA-A6C6-C46F9D4C669C}" type="presParOf" srcId="{2724F4EB-31B2-4661-9E3D-875394E67764}" destId="{065F9B95-8D0E-4D65-8872-0D052CE63141}" srcOrd="1" destOrd="0" presId="urn:microsoft.com/office/officeart/2008/layout/LinedList"/>
    <dgm:cxn modelId="{A501536D-1B29-4DE7-BFE5-991EAFB1AEA8}" type="presParOf" srcId="{2724F4EB-31B2-4661-9E3D-875394E67764}" destId="{CF597FF9-712C-4BCB-9432-EFC6A064D82B}" srcOrd="2" destOrd="0" presId="urn:microsoft.com/office/officeart/2008/layout/LinedList"/>
    <dgm:cxn modelId="{8D074028-5D2F-4E8E-8823-9D034719FB8A}" type="presParOf" srcId="{A06B078A-1496-48E9-A25F-C2E9C280C7FA}" destId="{C9160272-D7E5-4D2B-8B3D-EFF5E898E474}" srcOrd="2" destOrd="0" presId="urn:microsoft.com/office/officeart/2008/layout/LinedList"/>
    <dgm:cxn modelId="{00C84D87-8D42-45BB-B83A-67F6EC2C6FA3}" type="presParOf" srcId="{A06B078A-1496-48E9-A25F-C2E9C280C7FA}" destId="{C5B43038-4550-4FC7-8C24-9664CC547E39}" srcOrd="3"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35C5F2-9BC4-4D26-B3F9-4F7B7FF03FCB}"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0D3ED969-CC80-4B9B-90EB-CD852D1AEE1A}">
      <dgm:prSet/>
      <dgm:spPr/>
      <dgm:t>
        <a:bodyPr/>
        <a:lstStyle/>
        <a:p>
          <a:r>
            <a:rPr lang="en-US"/>
            <a:t>Step 3</a:t>
          </a:r>
        </a:p>
      </dgm:t>
    </dgm:pt>
    <dgm:pt modelId="{DF7F76B4-52DA-4F7C-9058-89E91C4671F7}" type="parTrans" cxnId="{9D1FD7B8-848C-47D6-B775-844F1663D1FE}">
      <dgm:prSet/>
      <dgm:spPr/>
      <dgm:t>
        <a:bodyPr/>
        <a:lstStyle/>
        <a:p>
          <a:endParaRPr lang="en-US"/>
        </a:p>
      </dgm:t>
    </dgm:pt>
    <dgm:pt modelId="{8DBED423-A650-469B-B664-81E6C1D784EC}" type="sibTrans" cxnId="{9D1FD7B8-848C-47D6-B775-844F1663D1FE}">
      <dgm:prSet/>
      <dgm:spPr/>
      <dgm:t>
        <a:bodyPr/>
        <a:lstStyle/>
        <a:p>
          <a:endParaRPr lang="en-US"/>
        </a:p>
      </dgm:t>
    </dgm:pt>
    <dgm:pt modelId="{FBECF7E0-46FE-4878-B5EE-E1AC090B9CFA}">
      <dgm:prSet/>
      <dgm:spPr/>
      <dgm:t>
        <a:bodyPr/>
        <a:lstStyle/>
        <a:p>
          <a:r>
            <a:rPr lang="en-US"/>
            <a:t>Deploy ‘</a:t>
          </a:r>
          <a:r>
            <a:rPr lang="en-US" err="1"/>
            <a:t>Planespotter</a:t>
          </a:r>
          <a:r>
            <a:rPr lang="en-US"/>
            <a:t>’ app</a:t>
          </a:r>
        </a:p>
      </dgm:t>
    </dgm:pt>
    <dgm:pt modelId="{8B37EA32-5F56-42B6-A7A9-CB633A5DA610}" type="parTrans" cxnId="{F526822A-7937-4B04-8820-A94DD86E755D}">
      <dgm:prSet/>
      <dgm:spPr/>
      <dgm:t>
        <a:bodyPr/>
        <a:lstStyle/>
        <a:p>
          <a:endParaRPr lang="en-US"/>
        </a:p>
      </dgm:t>
    </dgm:pt>
    <dgm:pt modelId="{DDD1279E-9341-4834-8DD1-04FF171E63BD}" type="sibTrans" cxnId="{F526822A-7937-4B04-8820-A94DD86E755D}">
      <dgm:prSet/>
      <dgm:spPr/>
      <dgm:t>
        <a:bodyPr/>
        <a:lstStyle/>
        <a:p>
          <a:endParaRPr lang="en-US"/>
        </a:p>
      </dgm:t>
    </dgm:pt>
    <dgm:pt modelId="{4A432F58-8CD2-4DB7-A791-C7E54DC54ACF}">
      <dgm:prSet/>
      <dgm:spPr/>
      <dgm:t>
        <a:bodyPr/>
        <a:lstStyle/>
        <a:p>
          <a:r>
            <a:rPr lang="en-US"/>
            <a:t>Complete instructions for deploying </a:t>
          </a:r>
          <a:r>
            <a:rPr lang="en-US" err="1"/>
            <a:t>planespotter</a:t>
          </a:r>
          <a:r>
            <a:rPr lang="en-US"/>
            <a:t> in the Lab guide</a:t>
          </a:r>
        </a:p>
      </dgm:t>
    </dgm:pt>
    <dgm:pt modelId="{AD63A790-3639-4BD1-A059-DA3E10C56A4C}" type="parTrans" cxnId="{8C201D66-F38F-4264-84D9-063A67760B0D}">
      <dgm:prSet/>
      <dgm:spPr/>
      <dgm:t>
        <a:bodyPr/>
        <a:lstStyle/>
        <a:p>
          <a:endParaRPr lang="en-US"/>
        </a:p>
      </dgm:t>
    </dgm:pt>
    <dgm:pt modelId="{FBB8EC80-EEAE-4280-9C5E-4A3185147CD4}" type="sibTrans" cxnId="{8C201D66-F38F-4264-84D9-063A67760B0D}">
      <dgm:prSet/>
      <dgm:spPr/>
      <dgm:t>
        <a:bodyPr/>
        <a:lstStyle/>
        <a:p>
          <a:endParaRPr lang="en-US"/>
        </a:p>
      </dgm:t>
    </dgm:pt>
    <dgm:pt modelId="{8199BF1D-24DC-4E36-AB52-30B596A5596A}" type="pres">
      <dgm:prSet presAssocID="{1735C5F2-9BC4-4D26-B3F9-4F7B7FF03FCB}" presName="vert0" presStyleCnt="0">
        <dgm:presLayoutVars>
          <dgm:dir/>
          <dgm:animOne val="branch"/>
          <dgm:animLvl val="lvl"/>
        </dgm:presLayoutVars>
      </dgm:prSet>
      <dgm:spPr/>
    </dgm:pt>
    <dgm:pt modelId="{38E32470-04AF-4B01-B447-032E1488CA24}" type="pres">
      <dgm:prSet presAssocID="{0D3ED969-CC80-4B9B-90EB-CD852D1AEE1A}" presName="thickLine" presStyleLbl="alignNode1" presStyleIdx="0" presStyleCnt="1" custLinFactNeighborX="251" custLinFactNeighborY="-24973"/>
      <dgm:spPr/>
    </dgm:pt>
    <dgm:pt modelId="{248F472A-1164-4B78-8963-1C2919868570}" type="pres">
      <dgm:prSet presAssocID="{0D3ED969-CC80-4B9B-90EB-CD852D1AEE1A}" presName="horz1" presStyleCnt="0"/>
      <dgm:spPr/>
    </dgm:pt>
    <dgm:pt modelId="{44963FB9-4D83-4398-A222-504C477FAD3C}" type="pres">
      <dgm:prSet presAssocID="{0D3ED969-CC80-4B9B-90EB-CD852D1AEE1A}" presName="tx1" presStyleLbl="revTx" presStyleIdx="0" presStyleCnt="3"/>
      <dgm:spPr/>
    </dgm:pt>
    <dgm:pt modelId="{A06B078A-1496-48E9-A25F-C2E9C280C7FA}" type="pres">
      <dgm:prSet presAssocID="{0D3ED969-CC80-4B9B-90EB-CD852D1AEE1A}" presName="vert1" presStyleCnt="0"/>
      <dgm:spPr/>
    </dgm:pt>
    <dgm:pt modelId="{0F676E5E-CF78-40D4-B4A0-5F7DBD5D1B16}" type="pres">
      <dgm:prSet presAssocID="{FBECF7E0-46FE-4878-B5EE-E1AC090B9CFA}" presName="vertSpace2a" presStyleCnt="0"/>
      <dgm:spPr/>
    </dgm:pt>
    <dgm:pt modelId="{9F8CFFDB-5A16-4D96-9058-ECE2514B4489}" type="pres">
      <dgm:prSet presAssocID="{FBECF7E0-46FE-4878-B5EE-E1AC090B9CFA}" presName="horz2" presStyleCnt="0"/>
      <dgm:spPr/>
    </dgm:pt>
    <dgm:pt modelId="{B65EDB5E-19AF-4FE4-9295-1ABA12C3B152}" type="pres">
      <dgm:prSet presAssocID="{FBECF7E0-46FE-4878-B5EE-E1AC090B9CFA}" presName="horzSpace2" presStyleCnt="0"/>
      <dgm:spPr/>
    </dgm:pt>
    <dgm:pt modelId="{63BE92F0-14BF-45DA-94E5-362301B8B363}" type="pres">
      <dgm:prSet presAssocID="{FBECF7E0-46FE-4878-B5EE-E1AC090B9CFA}" presName="tx2" presStyleLbl="revTx" presStyleIdx="1" presStyleCnt="3"/>
      <dgm:spPr/>
    </dgm:pt>
    <dgm:pt modelId="{AD7F3C1F-12E6-4A6F-AA3E-57F171627D53}" type="pres">
      <dgm:prSet presAssocID="{FBECF7E0-46FE-4878-B5EE-E1AC090B9CFA}" presName="vert2" presStyleCnt="0"/>
      <dgm:spPr/>
    </dgm:pt>
    <dgm:pt modelId="{2724F4EB-31B2-4661-9E3D-875394E67764}" type="pres">
      <dgm:prSet presAssocID="{4A432F58-8CD2-4DB7-A791-C7E54DC54ACF}" presName="horz3" presStyleCnt="0"/>
      <dgm:spPr/>
    </dgm:pt>
    <dgm:pt modelId="{AF8C6F80-2052-4539-9C1F-3D60FDC2A8D1}" type="pres">
      <dgm:prSet presAssocID="{4A432F58-8CD2-4DB7-A791-C7E54DC54ACF}" presName="horzSpace3" presStyleCnt="0"/>
      <dgm:spPr/>
    </dgm:pt>
    <dgm:pt modelId="{065F9B95-8D0E-4D65-8872-0D052CE63141}" type="pres">
      <dgm:prSet presAssocID="{4A432F58-8CD2-4DB7-A791-C7E54DC54ACF}" presName="tx3" presStyleLbl="revTx" presStyleIdx="2" presStyleCnt="3"/>
      <dgm:spPr/>
    </dgm:pt>
    <dgm:pt modelId="{CF597FF9-712C-4BCB-9432-EFC6A064D82B}" type="pres">
      <dgm:prSet presAssocID="{4A432F58-8CD2-4DB7-A791-C7E54DC54ACF}" presName="vert3" presStyleCnt="0"/>
      <dgm:spPr/>
    </dgm:pt>
    <dgm:pt modelId="{C9160272-D7E5-4D2B-8B3D-EFF5E898E474}" type="pres">
      <dgm:prSet presAssocID="{FBECF7E0-46FE-4878-B5EE-E1AC090B9CFA}" presName="thinLine2b" presStyleLbl="callout" presStyleIdx="0" presStyleCnt="1"/>
      <dgm:spPr/>
    </dgm:pt>
    <dgm:pt modelId="{C5B43038-4550-4FC7-8C24-9664CC547E39}" type="pres">
      <dgm:prSet presAssocID="{FBECF7E0-46FE-4878-B5EE-E1AC090B9CFA}" presName="vertSpace2b" presStyleCnt="0"/>
      <dgm:spPr/>
    </dgm:pt>
  </dgm:ptLst>
  <dgm:cxnLst>
    <dgm:cxn modelId="{6FB76D09-069B-444C-B2EA-CB122DF60991}" type="presOf" srcId="{0D3ED969-CC80-4B9B-90EB-CD852D1AEE1A}" destId="{44963FB9-4D83-4398-A222-504C477FAD3C}" srcOrd="0" destOrd="0" presId="urn:microsoft.com/office/officeart/2008/layout/LinedList"/>
    <dgm:cxn modelId="{10070326-0E25-4D35-8C49-104845F7C06F}" type="presOf" srcId="{4A432F58-8CD2-4DB7-A791-C7E54DC54ACF}" destId="{065F9B95-8D0E-4D65-8872-0D052CE63141}" srcOrd="0" destOrd="0" presId="urn:microsoft.com/office/officeart/2008/layout/LinedList"/>
    <dgm:cxn modelId="{F526822A-7937-4B04-8820-A94DD86E755D}" srcId="{0D3ED969-CC80-4B9B-90EB-CD852D1AEE1A}" destId="{FBECF7E0-46FE-4878-B5EE-E1AC090B9CFA}" srcOrd="0" destOrd="0" parTransId="{8B37EA32-5F56-42B6-A7A9-CB633A5DA610}" sibTransId="{DDD1279E-9341-4834-8DD1-04FF171E63BD}"/>
    <dgm:cxn modelId="{3F6DFF2E-66EF-4A75-BC02-E5A9C2AE333A}" type="presOf" srcId="{1735C5F2-9BC4-4D26-B3F9-4F7B7FF03FCB}" destId="{8199BF1D-24DC-4E36-AB52-30B596A5596A}" srcOrd="0" destOrd="0" presId="urn:microsoft.com/office/officeart/2008/layout/LinedList"/>
    <dgm:cxn modelId="{8C201D66-F38F-4264-84D9-063A67760B0D}" srcId="{FBECF7E0-46FE-4878-B5EE-E1AC090B9CFA}" destId="{4A432F58-8CD2-4DB7-A791-C7E54DC54ACF}" srcOrd="0" destOrd="0" parTransId="{AD63A790-3639-4BD1-A059-DA3E10C56A4C}" sibTransId="{FBB8EC80-EEAE-4280-9C5E-4A3185147CD4}"/>
    <dgm:cxn modelId="{2947DE70-882A-48DA-8B44-9B182277CC7B}" type="presOf" srcId="{FBECF7E0-46FE-4878-B5EE-E1AC090B9CFA}" destId="{63BE92F0-14BF-45DA-94E5-362301B8B363}" srcOrd="0" destOrd="0" presId="urn:microsoft.com/office/officeart/2008/layout/LinedList"/>
    <dgm:cxn modelId="{9D1FD7B8-848C-47D6-B775-844F1663D1FE}" srcId="{1735C5F2-9BC4-4D26-B3F9-4F7B7FF03FCB}" destId="{0D3ED969-CC80-4B9B-90EB-CD852D1AEE1A}" srcOrd="0" destOrd="0" parTransId="{DF7F76B4-52DA-4F7C-9058-89E91C4671F7}" sibTransId="{8DBED423-A650-469B-B664-81E6C1D784EC}"/>
    <dgm:cxn modelId="{0631A505-8421-4483-9A13-9BEFD61A2E62}" type="presParOf" srcId="{8199BF1D-24DC-4E36-AB52-30B596A5596A}" destId="{38E32470-04AF-4B01-B447-032E1488CA24}" srcOrd="0" destOrd="0" presId="urn:microsoft.com/office/officeart/2008/layout/LinedList"/>
    <dgm:cxn modelId="{145BA393-EECB-4BE2-9CE6-AEC7A8E3460D}" type="presParOf" srcId="{8199BF1D-24DC-4E36-AB52-30B596A5596A}" destId="{248F472A-1164-4B78-8963-1C2919868570}" srcOrd="1" destOrd="0" presId="urn:microsoft.com/office/officeart/2008/layout/LinedList"/>
    <dgm:cxn modelId="{3E7B6318-916A-4662-81C7-93537DABE448}" type="presParOf" srcId="{248F472A-1164-4B78-8963-1C2919868570}" destId="{44963FB9-4D83-4398-A222-504C477FAD3C}" srcOrd="0" destOrd="0" presId="urn:microsoft.com/office/officeart/2008/layout/LinedList"/>
    <dgm:cxn modelId="{F8069CBF-4D91-4210-B4B8-F78F4A88EA2B}" type="presParOf" srcId="{248F472A-1164-4B78-8963-1C2919868570}" destId="{A06B078A-1496-48E9-A25F-C2E9C280C7FA}" srcOrd="1" destOrd="0" presId="urn:microsoft.com/office/officeart/2008/layout/LinedList"/>
    <dgm:cxn modelId="{7943158A-1C22-48FD-ADEA-2BC5D83ABD9A}" type="presParOf" srcId="{A06B078A-1496-48E9-A25F-C2E9C280C7FA}" destId="{0F676E5E-CF78-40D4-B4A0-5F7DBD5D1B16}" srcOrd="0" destOrd="0" presId="urn:microsoft.com/office/officeart/2008/layout/LinedList"/>
    <dgm:cxn modelId="{9A6EEFAE-2E79-4754-BCA2-704E5C11D911}" type="presParOf" srcId="{A06B078A-1496-48E9-A25F-C2E9C280C7FA}" destId="{9F8CFFDB-5A16-4D96-9058-ECE2514B4489}" srcOrd="1" destOrd="0" presId="urn:microsoft.com/office/officeart/2008/layout/LinedList"/>
    <dgm:cxn modelId="{18938111-366B-4E49-BA87-B53DFC64667E}" type="presParOf" srcId="{9F8CFFDB-5A16-4D96-9058-ECE2514B4489}" destId="{B65EDB5E-19AF-4FE4-9295-1ABA12C3B152}" srcOrd="0" destOrd="0" presId="urn:microsoft.com/office/officeart/2008/layout/LinedList"/>
    <dgm:cxn modelId="{723D9D03-D71A-4999-825D-C3F9FCA9A51E}" type="presParOf" srcId="{9F8CFFDB-5A16-4D96-9058-ECE2514B4489}" destId="{63BE92F0-14BF-45DA-94E5-362301B8B363}" srcOrd="1" destOrd="0" presId="urn:microsoft.com/office/officeart/2008/layout/LinedList"/>
    <dgm:cxn modelId="{61F754B0-48C1-46E7-9577-EBDE03C975C7}" type="presParOf" srcId="{9F8CFFDB-5A16-4D96-9058-ECE2514B4489}" destId="{AD7F3C1F-12E6-4A6F-AA3E-57F171627D53}" srcOrd="2" destOrd="0" presId="urn:microsoft.com/office/officeart/2008/layout/LinedList"/>
    <dgm:cxn modelId="{44A8B408-35D2-493A-A30C-83F2AC34C8A2}" type="presParOf" srcId="{AD7F3C1F-12E6-4A6F-AA3E-57F171627D53}" destId="{2724F4EB-31B2-4661-9E3D-875394E67764}" srcOrd="0" destOrd="0" presId="urn:microsoft.com/office/officeart/2008/layout/LinedList"/>
    <dgm:cxn modelId="{42859A3C-9298-47FF-A8B7-572B61167F53}" type="presParOf" srcId="{2724F4EB-31B2-4661-9E3D-875394E67764}" destId="{AF8C6F80-2052-4539-9C1F-3D60FDC2A8D1}" srcOrd="0" destOrd="0" presId="urn:microsoft.com/office/officeart/2008/layout/LinedList"/>
    <dgm:cxn modelId="{AC8312F4-4B81-48CA-A6C6-C46F9D4C669C}" type="presParOf" srcId="{2724F4EB-31B2-4661-9E3D-875394E67764}" destId="{065F9B95-8D0E-4D65-8872-0D052CE63141}" srcOrd="1" destOrd="0" presId="urn:microsoft.com/office/officeart/2008/layout/LinedList"/>
    <dgm:cxn modelId="{A501536D-1B29-4DE7-BFE5-991EAFB1AEA8}" type="presParOf" srcId="{2724F4EB-31B2-4661-9E3D-875394E67764}" destId="{CF597FF9-712C-4BCB-9432-EFC6A064D82B}" srcOrd="2" destOrd="0" presId="urn:microsoft.com/office/officeart/2008/layout/LinedList"/>
    <dgm:cxn modelId="{8D074028-5D2F-4E8E-8823-9D034719FB8A}" type="presParOf" srcId="{A06B078A-1496-48E9-A25F-C2E9C280C7FA}" destId="{C9160272-D7E5-4D2B-8B3D-EFF5E898E474}" srcOrd="2" destOrd="0" presId="urn:microsoft.com/office/officeart/2008/layout/LinedList"/>
    <dgm:cxn modelId="{00C84D87-8D42-45BB-B83A-67F6EC2C6FA3}" type="presParOf" srcId="{A06B078A-1496-48E9-A25F-C2E9C280C7FA}" destId="{C5B43038-4550-4FC7-8C24-9664CC547E39}" srcOrd="3"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35C5F2-9BC4-4D26-B3F9-4F7B7FF03FCB}"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0D3ED969-CC80-4B9B-90EB-CD852D1AEE1A}">
      <dgm:prSet/>
      <dgm:spPr/>
      <dgm:t>
        <a:bodyPr/>
        <a:lstStyle/>
        <a:p>
          <a:r>
            <a:rPr lang="en-US"/>
            <a:t>Step 4</a:t>
          </a:r>
        </a:p>
      </dgm:t>
    </dgm:pt>
    <dgm:pt modelId="{DF7F76B4-52DA-4F7C-9058-89E91C4671F7}" type="parTrans" cxnId="{9D1FD7B8-848C-47D6-B775-844F1663D1FE}">
      <dgm:prSet/>
      <dgm:spPr/>
      <dgm:t>
        <a:bodyPr/>
        <a:lstStyle/>
        <a:p>
          <a:endParaRPr lang="en-US"/>
        </a:p>
      </dgm:t>
    </dgm:pt>
    <dgm:pt modelId="{8DBED423-A650-469B-B664-81E6C1D784EC}" type="sibTrans" cxnId="{9D1FD7B8-848C-47D6-B775-844F1663D1FE}">
      <dgm:prSet/>
      <dgm:spPr/>
      <dgm:t>
        <a:bodyPr/>
        <a:lstStyle/>
        <a:p>
          <a:endParaRPr lang="en-US"/>
        </a:p>
      </dgm:t>
    </dgm:pt>
    <dgm:pt modelId="{FBECF7E0-46FE-4878-B5EE-E1AC090B9CFA}">
      <dgm:prSet/>
      <dgm:spPr/>
      <dgm:t>
        <a:bodyPr/>
        <a:lstStyle/>
        <a:p>
          <a:r>
            <a:rPr lang="en-US"/>
            <a:t>Publish ‘</a:t>
          </a:r>
          <a:r>
            <a:rPr lang="en-US" err="1"/>
            <a:t>Planespotter</a:t>
          </a:r>
          <a:r>
            <a:rPr lang="en-US"/>
            <a:t>’ app</a:t>
          </a:r>
        </a:p>
      </dgm:t>
    </dgm:pt>
    <dgm:pt modelId="{8B37EA32-5F56-42B6-A7A9-CB633A5DA610}" type="parTrans" cxnId="{F526822A-7937-4B04-8820-A94DD86E755D}">
      <dgm:prSet/>
      <dgm:spPr/>
      <dgm:t>
        <a:bodyPr/>
        <a:lstStyle/>
        <a:p>
          <a:endParaRPr lang="en-US"/>
        </a:p>
      </dgm:t>
    </dgm:pt>
    <dgm:pt modelId="{DDD1279E-9341-4834-8DD1-04FF171E63BD}" type="sibTrans" cxnId="{F526822A-7937-4B04-8820-A94DD86E755D}">
      <dgm:prSet/>
      <dgm:spPr/>
      <dgm:t>
        <a:bodyPr/>
        <a:lstStyle/>
        <a:p>
          <a:endParaRPr lang="en-US"/>
        </a:p>
      </dgm:t>
    </dgm:pt>
    <dgm:pt modelId="{4A432F58-8CD2-4DB7-A791-C7E54DC54ACF}">
      <dgm:prSet/>
      <dgm:spPr/>
      <dgm:t>
        <a:bodyPr/>
        <a:lstStyle/>
        <a:p>
          <a:r>
            <a:rPr lang="en-US"/>
            <a:t>Complete instructions for Publishing </a:t>
          </a:r>
          <a:r>
            <a:rPr lang="en-US" err="1"/>
            <a:t>planespotter</a:t>
          </a:r>
          <a:r>
            <a:rPr lang="en-US"/>
            <a:t> in the Lab guide</a:t>
          </a:r>
        </a:p>
      </dgm:t>
    </dgm:pt>
    <dgm:pt modelId="{AD63A790-3639-4BD1-A059-DA3E10C56A4C}" type="parTrans" cxnId="{8C201D66-F38F-4264-84D9-063A67760B0D}">
      <dgm:prSet/>
      <dgm:spPr/>
      <dgm:t>
        <a:bodyPr/>
        <a:lstStyle/>
        <a:p>
          <a:endParaRPr lang="en-US"/>
        </a:p>
      </dgm:t>
    </dgm:pt>
    <dgm:pt modelId="{FBB8EC80-EEAE-4280-9C5E-4A3185147CD4}" type="sibTrans" cxnId="{8C201D66-F38F-4264-84D9-063A67760B0D}">
      <dgm:prSet/>
      <dgm:spPr/>
      <dgm:t>
        <a:bodyPr/>
        <a:lstStyle/>
        <a:p>
          <a:endParaRPr lang="en-US"/>
        </a:p>
      </dgm:t>
    </dgm:pt>
    <dgm:pt modelId="{8199BF1D-24DC-4E36-AB52-30B596A5596A}" type="pres">
      <dgm:prSet presAssocID="{1735C5F2-9BC4-4D26-B3F9-4F7B7FF03FCB}" presName="vert0" presStyleCnt="0">
        <dgm:presLayoutVars>
          <dgm:dir/>
          <dgm:animOne val="branch"/>
          <dgm:animLvl val="lvl"/>
        </dgm:presLayoutVars>
      </dgm:prSet>
      <dgm:spPr/>
    </dgm:pt>
    <dgm:pt modelId="{38E32470-04AF-4B01-B447-032E1488CA24}" type="pres">
      <dgm:prSet presAssocID="{0D3ED969-CC80-4B9B-90EB-CD852D1AEE1A}" presName="thickLine" presStyleLbl="alignNode1" presStyleIdx="0" presStyleCnt="1"/>
      <dgm:spPr/>
    </dgm:pt>
    <dgm:pt modelId="{248F472A-1164-4B78-8963-1C2919868570}" type="pres">
      <dgm:prSet presAssocID="{0D3ED969-CC80-4B9B-90EB-CD852D1AEE1A}" presName="horz1" presStyleCnt="0"/>
      <dgm:spPr/>
    </dgm:pt>
    <dgm:pt modelId="{44963FB9-4D83-4398-A222-504C477FAD3C}" type="pres">
      <dgm:prSet presAssocID="{0D3ED969-CC80-4B9B-90EB-CD852D1AEE1A}" presName="tx1" presStyleLbl="revTx" presStyleIdx="0" presStyleCnt="3"/>
      <dgm:spPr/>
    </dgm:pt>
    <dgm:pt modelId="{A06B078A-1496-48E9-A25F-C2E9C280C7FA}" type="pres">
      <dgm:prSet presAssocID="{0D3ED969-CC80-4B9B-90EB-CD852D1AEE1A}" presName="vert1" presStyleCnt="0"/>
      <dgm:spPr/>
    </dgm:pt>
    <dgm:pt modelId="{0F676E5E-CF78-40D4-B4A0-5F7DBD5D1B16}" type="pres">
      <dgm:prSet presAssocID="{FBECF7E0-46FE-4878-B5EE-E1AC090B9CFA}" presName="vertSpace2a" presStyleCnt="0"/>
      <dgm:spPr/>
    </dgm:pt>
    <dgm:pt modelId="{9F8CFFDB-5A16-4D96-9058-ECE2514B4489}" type="pres">
      <dgm:prSet presAssocID="{FBECF7E0-46FE-4878-B5EE-E1AC090B9CFA}" presName="horz2" presStyleCnt="0"/>
      <dgm:spPr/>
    </dgm:pt>
    <dgm:pt modelId="{B65EDB5E-19AF-4FE4-9295-1ABA12C3B152}" type="pres">
      <dgm:prSet presAssocID="{FBECF7E0-46FE-4878-B5EE-E1AC090B9CFA}" presName="horzSpace2" presStyleCnt="0"/>
      <dgm:spPr/>
    </dgm:pt>
    <dgm:pt modelId="{63BE92F0-14BF-45DA-94E5-362301B8B363}" type="pres">
      <dgm:prSet presAssocID="{FBECF7E0-46FE-4878-B5EE-E1AC090B9CFA}" presName="tx2" presStyleLbl="revTx" presStyleIdx="1" presStyleCnt="3"/>
      <dgm:spPr/>
    </dgm:pt>
    <dgm:pt modelId="{AD7F3C1F-12E6-4A6F-AA3E-57F171627D53}" type="pres">
      <dgm:prSet presAssocID="{FBECF7E0-46FE-4878-B5EE-E1AC090B9CFA}" presName="vert2" presStyleCnt="0"/>
      <dgm:spPr/>
    </dgm:pt>
    <dgm:pt modelId="{2724F4EB-31B2-4661-9E3D-875394E67764}" type="pres">
      <dgm:prSet presAssocID="{4A432F58-8CD2-4DB7-A791-C7E54DC54ACF}" presName="horz3" presStyleCnt="0"/>
      <dgm:spPr/>
    </dgm:pt>
    <dgm:pt modelId="{AF8C6F80-2052-4539-9C1F-3D60FDC2A8D1}" type="pres">
      <dgm:prSet presAssocID="{4A432F58-8CD2-4DB7-A791-C7E54DC54ACF}" presName="horzSpace3" presStyleCnt="0"/>
      <dgm:spPr/>
    </dgm:pt>
    <dgm:pt modelId="{065F9B95-8D0E-4D65-8872-0D052CE63141}" type="pres">
      <dgm:prSet presAssocID="{4A432F58-8CD2-4DB7-A791-C7E54DC54ACF}" presName="tx3" presStyleLbl="revTx" presStyleIdx="2" presStyleCnt="3"/>
      <dgm:spPr/>
    </dgm:pt>
    <dgm:pt modelId="{CF597FF9-712C-4BCB-9432-EFC6A064D82B}" type="pres">
      <dgm:prSet presAssocID="{4A432F58-8CD2-4DB7-A791-C7E54DC54ACF}" presName="vert3" presStyleCnt="0"/>
      <dgm:spPr/>
    </dgm:pt>
    <dgm:pt modelId="{C9160272-D7E5-4D2B-8B3D-EFF5E898E474}" type="pres">
      <dgm:prSet presAssocID="{FBECF7E0-46FE-4878-B5EE-E1AC090B9CFA}" presName="thinLine2b" presStyleLbl="callout" presStyleIdx="0" presStyleCnt="1"/>
      <dgm:spPr/>
    </dgm:pt>
    <dgm:pt modelId="{C5B43038-4550-4FC7-8C24-9664CC547E39}" type="pres">
      <dgm:prSet presAssocID="{FBECF7E0-46FE-4878-B5EE-E1AC090B9CFA}" presName="vertSpace2b" presStyleCnt="0"/>
      <dgm:spPr/>
    </dgm:pt>
  </dgm:ptLst>
  <dgm:cxnLst>
    <dgm:cxn modelId="{6FB76D09-069B-444C-B2EA-CB122DF60991}" type="presOf" srcId="{0D3ED969-CC80-4B9B-90EB-CD852D1AEE1A}" destId="{44963FB9-4D83-4398-A222-504C477FAD3C}" srcOrd="0" destOrd="0" presId="urn:microsoft.com/office/officeart/2008/layout/LinedList"/>
    <dgm:cxn modelId="{10070326-0E25-4D35-8C49-104845F7C06F}" type="presOf" srcId="{4A432F58-8CD2-4DB7-A791-C7E54DC54ACF}" destId="{065F9B95-8D0E-4D65-8872-0D052CE63141}" srcOrd="0" destOrd="0" presId="urn:microsoft.com/office/officeart/2008/layout/LinedList"/>
    <dgm:cxn modelId="{F526822A-7937-4B04-8820-A94DD86E755D}" srcId="{0D3ED969-CC80-4B9B-90EB-CD852D1AEE1A}" destId="{FBECF7E0-46FE-4878-B5EE-E1AC090B9CFA}" srcOrd="0" destOrd="0" parTransId="{8B37EA32-5F56-42B6-A7A9-CB633A5DA610}" sibTransId="{DDD1279E-9341-4834-8DD1-04FF171E63BD}"/>
    <dgm:cxn modelId="{3F6DFF2E-66EF-4A75-BC02-E5A9C2AE333A}" type="presOf" srcId="{1735C5F2-9BC4-4D26-B3F9-4F7B7FF03FCB}" destId="{8199BF1D-24DC-4E36-AB52-30B596A5596A}" srcOrd="0" destOrd="0" presId="urn:microsoft.com/office/officeart/2008/layout/LinedList"/>
    <dgm:cxn modelId="{8C201D66-F38F-4264-84D9-063A67760B0D}" srcId="{FBECF7E0-46FE-4878-B5EE-E1AC090B9CFA}" destId="{4A432F58-8CD2-4DB7-A791-C7E54DC54ACF}" srcOrd="0" destOrd="0" parTransId="{AD63A790-3639-4BD1-A059-DA3E10C56A4C}" sibTransId="{FBB8EC80-EEAE-4280-9C5E-4A3185147CD4}"/>
    <dgm:cxn modelId="{2947DE70-882A-48DA-8B44-9B182277CC7B}" type="presOf" srcId="{FBECF7E0-46FE-4878-B5EE-E1AC090B9CFA}" destId="{63BE92F0-14BF-45DA-94E5-362301B8B363}" srcOrd="0" destOrd="0" presId="urn:microsoft.com/office/officeart/2008/layout/LinedList"/>
    <dgm:cxn modelId="{9D1FD7B8-848C-47D6-B775-844F1663D1FE}" srcId="{1735C5F2-9BC4-4D26-B3F9-4F7B7FF03FCB}" destId="{0D3ED969-CC80-4B9B-90EB-CD852D1AEE1A}" srcOrd="0" destOrd="0" parTransId="{DF7F76B4-52DA-4F7C-9058-89E91C4671F7}" sibTransId="{8DBED423-A650-469B-B664-81E6C1D784EC}"/>
    <dgm:cxn modelId="{0631A505-8421-4483-9A13-9BEFD61A2E62}" type="presParOf" srcId="{8199BF1D-24DC-4E36-AB52-30B596A5596A}" destId="{38E32470-04AF-4B01-B447-032E1488CA24}" srcOrd="0" destOrd="0" presId="urn:microsoft.com/office/officeart/2008/layout/LinedList"/>
    <dgm:cxn modelId="{145BA393-EECB-4BE2-9CE6-AEC7A8E3460D}" type="presParOf" srcId="{8199BF1D-24DC-4E36-AB52-30B596A5596A}" destId="{248F472A-1164-4B78-8963-1C2919868570}" srcOrd="1" destOrd="0" presId="urn:microsoft.com/office/officeart/2008/layout/LinedList"/>
    <dgm:cxn modelId="{3E7B6318-916A-4662-81C7-93537DABE448}" type="presParOf" srcId="{248F472A-1164-4B78-8963-1C2919868570}" destId="{44963FB9-4D83-4398-A222-504C477FAD3C}" srcOrd="0" destOrd="0" presId="urn:microsoft.com/office/officeart/2008/layout/LinedList"/>
    <dgm:cxn modelId="{F8069CBF-4D91-4210-B4B8-F78F4A88EA2B}" type="presParOf" srcId="{248F472A-1164-4B78-8963-1C2919868570}" destId="{A06B078A-1496-48E9-A25F-C2E9C280C7FA}" srcOrd="1" destOrd="0" presId="urn:microsoft.com/office/officeart/2008/layout/LinedList"/>
    <dgm:cxn modelId="{7943158A-1C22-48FD-ADEA-2BC5D83ABD9A}" type="presParOf" srcId="{A06B078A-1496-48E9-A25F-C2E9C280C7FA}" destId="{0F676E5E-CF78-40D4-B4A0-5F7DBD5D1B16}" srcOrd="0" destOrd="0" presId="urn:microsoft.com/office/officeart/2008/layout/LinedList"/>
    <dgm:cxn modelId="{9A6EEFAE-2E79-4754-BCA2-704E5C11D911}" type="presParOf" srcId="{A06B078A-1496-48E9-A25F-C2E9C280C7FA}" destId="{9F8CFFDB-5A16-4D96-9058-ECE2514B4489}" srcOrd="1" destOrd="0" presId="urn:microsoft.com/office/officeart/2008/layout/LinedList"/>
    <dgm:cxn modelId="{18938111-366B-4E49-BA87-B53DFC64667E}" type="presParOf" srcId="{9F8CFFDB-5A16-4D96-9058-ECE2514B4489}" destId="{B65EDB5E-19AF-4FE4-9295-1ABA12C3B152}" srcOrd="0" destOrd="0" presId="urn:microsoft.com/office/officeart/2008/layout/LinedList"/>
    <dgm:cxn modelId="{723D9D03-D71A-4999-825D-C3F9FCA9A51E}" type="presParOf" srcId="{9F8CFFDB-5A16-4D96-9058-ECE2514B4489}" destId="{63BE92F0-14BF-45DA-94E5-362301B8B363}" srcOrd="1" destOrd="0" presId="urn:microsoft.com/office/officeart/2008/layout/LinedList"/>
    <dgm:cxn modelId="{61F754B0-48C1-46E7-9577-EBDE03C975C7}" type="presParOf" srcId="{9F8CFFDB-5A16-4D96-9058-ECE2514B4489}" destId="{AD7F3C1F-12E6-4A6F-AA3E-57F171627D53}" srcOrd="2" destOrd="0" presId="urn:microsoft.com/office/officeart/2008/layout/LinedList"/>
    <dgm:cxn modelId="{44A8B408-35D2-493A-A30C-83F2AC34C8A2}" type="presParOf" srcId="{AD7F3C1F-12E6-4A6F-AA3E-57F171627D53}" destId="{2724F4EB-31B2-4661-9E3D-875394E67764}" srcOrd="0" destOrd="0" presId="urn:microsoft.com/office/officeart/2008/layout/LinedList"/>
    <dgm:cxn modelId="{42859A3C-9298-47FF-A8B7-572B61167F53}" type="presParOf" srcId="{2724F4EB-31B2-4661-9E3D-875394E67764}" destId="{AF8C6F80-2052-4539-9C1F-3D60FDC2A8D1}" srcOrd="0" destOrd="0" presId="urn:microsoft.com/office/officeart/2008/layout/LinedList"/>
    <dgm:cxn modelId="{AC8312F4-4B81-48CA-A6C6-C46F9D4C669C}" type="presParOf" srcId="{2724F4EB-31B2-4661-9E3D-875394E67764}" destId="{065F9B95-8D0E-4D65-8872-0D052CE63141}" srcOrd="1" destOrd="0" presId="urn:microsoft.com/office/officeart/2008/layout/LinedList"/>
    <dgm:cxn modelId="{A501536D-1B29-4DE7-BFE5-991EAFB1AEA8}" type="presParOf" srcId="{2724F4EB-31B2-4661-9E3D-875394E67764}" destId="{CF597FF9-712C-4BCB-9432-EFC6A064D82B}" srcOrd="2" destOrd="0" presId="urn:microsoft.com/office/officeart/2008/layout/LinedList"/>
    <dgm:cxn modelId="{8D074028-5D2F-4E8E-8823-9D034719FB8A}" type="presParOf" srcId="{A06B078A-1496-48E9-A25F-C2E9C280C7FA}" destId="{C9160272-D7E5-4D2B-8B3D-EFF5E898E474}" srcOrd="2" destOrd="0" presId="urn:microsoft.com/office/officeart/2008/layout/LinedList"/>
    <dgm:cxn modelId="{00C84D87-8D42-45BB-B83A-67F6EC2C6FA3}" type="presParOf" srcId="{A06B078A-1496-48E9-A25F-C2E9C280C7FA}" destId="{C5B43038-4550-4FC7-8C24-9664CC547E39}" srcOrd="3"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26463C-92CA-8C4F-B32F-24532701DE80}" type="doc">
      <dgm:prSet loTypeId="urn:microsoft.com/office/officeart/2005/8/layout/orgChart1" loCatId="list" qsTypeId="urn:microsoft.com/office/officeart/2005/8/quickstyle/simple1" qsCatId="simple" csTypeId="urn:microsoft.com/office/officeart/2005/8/colors/accent1_2" csCatId="accent1" phldr="1"/>
      <dgm:spPr/>
      <dgm:t>
        <a:bodyPr/>
        <a:lstStyle/>
        <a:p>
          <a:endParaRPr lang="en-US"/>
        </a:p>
      </dgm:t>
    </dgm:pt>
    <dgm:pt modelId="{15570DDC-9901-8F4C-825C-501133817FCF}">
      <dgm:prSet/>
      <dgm:spPr/>
      <dgm:t>
        <a:bodyPr/>
        <a:lstStyle/>
        <a:p>
          <a:r>
            <a:rPr lang="en-US"/>
            <a:t>A/B Testing</a:t>
          </a:r>
        </a:p>
      </dgm:t>
    </dgm:pt>
    <dgm:pt modelId="{2DAD7F85-9651-C94C-841C-C43DE5E4E3A0}" type="parTrans" cxnId="{D794184A-28AB-954D-8702-D6CA8412BA91}">
      <dgm:prSet/>
      <dgm:spPr/>
      <dgm:t>
        <a:bodyPr/>
        <a:lstStyle/>
        <a:p>
          <a:endParaRPr lang="en-US"/>
        </a:p>
      </dgm:t>
    </dgm:pt>
    <dgm:pt modelId="{9B282E50-CB8A-EC46-A47C-76A83951B88B}" type="sibTrans" cxnId="{D794184A-28AB-954D-8702-D6CA8412BA91}">
      <dgm:prSet/>
      <dgm:spPr/>
      <dgm:t>
        <a:bodyPr/>
        <a:lstStyle/>
        <a:p>
          <a:endParaRPr lang="en-US"/>
        </a:p>
      </dgm:t>
    </dgm:pt>
    <dgm:pt modelId="{0A8C6308-9370-174E-8279-44CA086702C0}">
      <dgm:prSet/>
      <dgm:spPr/>
      <dgm:t>
        <a:bodyPr/>
        <a:lstStyle/>
        <a:p>
          <a:r>
            <a:rPr lang="en-US" dirty="0"/>
            <a:t>80:20 Traffic</a:t>
          </a:r>
        </a:p>
      </dgm:t>
    </dgm:pt>
    <dgm:pt modelId="{CD405BA5-7BC4-274B-9966-4229CB67D45A}" type="parTrans" cxnId="{094785BA-0406-F841-9810-3BC662225DA7}">
      <dgm:prSet/>
      <dgm:spPr/>
      <dgm:t>
        <a:bodyPr/>
        <a:lstStyle/>
        <a:p>
          <a:endParaRPr lang="en-US"/>
        </a:p>
      </dgm:t>
    </dgm:pt>
    <dgm:pt modelId="{F74B9B47-78F5-F245-93ED-FE720E85C868}" type="sibTrans" cxnId="{094785BA-0406-F841-9810-3BC662225DA7}">
      <dgm:prSet/>
      <dgm:spPr/>
      <dgm:t>
        <a:bodyPr/>
        <a:lstStyle/>
        <a:p>
          <a:endParaRPr lang="en-US"/>
        </a:p>
      </dgm:t>
    </dgm:pt>
    <dgm:pt modelId="{439BA769-D23C-3C43-AF7B-F3DFE28636EF}">
      <dgm:prSet/>
      <dgm:spPr/>
      <dgm:t>
        <a:bodyPr/>
        <a:lstStyle/>
        <a:p>
          <a:r>
            <a:rPr lang="en-US"/>
            <a:t>Rate Limiting</a:t>
          </a:r>
        </a:p>
      </dgm:t>
    </dgm:pt>
    <dgm:pt modelId="{69CC0FD8-81B5-8D48-AF89-9CBC928A4C51}" type="parTrans" cxnId="{A65F106E-48C4-784B-8880-18B55B3F4309}">
      <dgm:prSet/>
      <dgm:spPr/>
      <dgm:t>
        <a:bodyPr/>
        <a:lstStyle/>
        <a:p>
          <a:endParaRPr lang="en-US"/>
        </a:p>
      </dgm:t>
    </dgm:pt>
    <dgm:pt modelId="{A34939B3-606F-EE4E-A502-9AE0FCC37D8E}" type="sibTrans" cxnId="{A65F106E-48C4-784B-8880-18B55B3F4309}">
      <dgm:prSet/>
      <dgm:spPr/>
      <dgm:t>
        <a:bodyPr/>
        <a:lstStyle/>
        <a:p>
          <a:endParaRPr lang="en-US"/>
        </a:p>
      </dgm:t>
    </dgm:pt>
    <dgm:pt modelId="{2041548E-0AFF-354D-86BE-73E5398AF888}" type="pres">
      <dgm:prSet presAssocID="{8C26463C-92CA-8C4F-B32F-24532701DE80}" presName="hierChild1" presStyleCnt="0">
        <dgm:presLayoutVars>
          <dgm:orgChart val="1"/>
          <dgm:chPref val="1"/>
          <dgm:dir/>
          <dgm:animOne val="branch"/>
          <dgm:animLvl val="lvl"/>
          <dgm:resizeHandles/>
        </dgm:presLayoutVars>
      </dgm:prSet>
      <dgm:spPr/>
    </dgm:pt>
    <dgm:pt modelId="{321B1D9D-9AA9-4646-9B3A-9C912F7A252A}" type="pres">
      <dgm:prSet presAssocID="{15570DDC-9901-8F4C-825C-501133817FCF}" presName="hierRoot1" presStyleCnt="0">
        <dgm:presLayoutVars>
          <dgm:hierBranch val="init"/>
        </dgm:presLayoutVars>
      </dgm:prSet>
      <dgm:spPr/>
    </dgm:pt>
    <dgm:pt modelId="{589AD224-D8EA-CC4B-9307-F38444560CA3}" type="pres">
      <dgm:prSet presAssocID="{15570DDC-9901-8F4C-825C-501133817FCF}" presName="rootComposite1" presStyleCnt="0"/>
      <dgm:spPr/>
    </dgm:pt>
    <dgm:pt modelId="{8B8B9AA5-E0B4-5B4F-A05A-74EE44981E53}" type="pres">
      <dgm:prSet presAssocID="{15570DDC-9901-8F4C-825C-501133817FCF}" presName="rootText1" presStyleLbl="node0" presStyleIdx="0" presStyleCnt="3">
        <dgm:presLayoutVars>
          <dgm:chPref val="3"/>
        </dgm:presLayoutVars>
      </dgm:prSet>
      <dgm:spPr/>
    </dgm:pt>
    <dgm:pt modelId="{8393294D-8876-DE45-BAE6-59F5C1E34023}" type="pres">
      <dgm:prSet presAssocID="{15570DDC-9901-8F4C-825C-501133817FCF}" presName="rootConnector1" presStyleLbl="node1" presStyleIdx="0" presStyleCnt="0"/>
      <dgm:spPr/>
    </dgm:pt>
    <dgm:pt modelId="{F5050FE8-DA5A-E743-9699-07E61698AB2C}" type="pres">
      <dgm:prSet presAssocID="{15570DDC-9901-8F4C-825C-501133817FCF}" presName="hierChild2" presStyleCnt="0"/>
      <dgm:spPr/>
    </dgm:pt>
    <dgm:pt modelId="{753FC5C8-ED3D-3247-9B6A-043AC103AE38}" type="pres">
      <dgm:prSet presAssocID="{15570DDC-9901-8F4C-825C-501133817FCF}" presName="hierChild3" presStyleCnt="0"/>
      <dgm:spPr/>
    </dgm:pt>
    <dgm:pt modelId="{7AAAE200-D98E-F541-9E09-5929056B7F0E}" type="pres">
      <dgm:prSet presAssocID="{0A8C6308-9370-174E-8279-44CA086702C0}" presName="hierRoot1" presStyleCnt="0">
        <dgm:presLayoutVars>
          <dgm:hierBranch val="init"/>
        </dgm:presLayoutVars>
      </dgm:prSet>
      <dgm:spPr/>
    </dgm:pt>
    <dgm:pt modelId="{2310C4BB-E579-F648-A022-8AA59ED562F0}" type="pres">
      <dgm:prSet presAssocID="{0A8C6308-9370-174E-8279-44CA086702C0}" presName="rootComposite1" presStyleCnt="0"/>
      <dgm:spPr/>
    </dgm:pt>
    <dgm:pt modelId="{5B131E64-448F-D040-9766-3DE5A17E047D}" type="pres">
      <dgm:prSet presAssocID="{0A8C6308-9370-174E-8279-44CA086702C0}" presName="rootText1" presStyleLbl="node0" presStyleIdx="1" presStyleCnt="3">
        <dgm:presLayoutVars>
          <dgm:chPref val="3"/>
        </dgm:presLayoutVars>
      </dgm:prSet>
      <dgm:spPr/>
    </dgm:pt>
    <dgm:pt modelId="{BB50D381-F7A2-1543-AAA7-F737B1D59F01}" type="pres">
      <dgm:prSet presAssocID="{0A8C6308-9370-174E-8279-44CA086702C0}" presName="rootConnector1" presStyleLbl="node1" presStyleIdx="0" presStyleCnt="0"/>
      <dgm:spPr/>
    </dgm:pt>
    <dgm:pt modelId="{85FDB726-C0D8-824F-8411-F565ADC09362}" type="pres">
      <dgm:prSet presAssocID="{0A8C6308-9370-174E-8279-44CA086702C0}" presName="hierChild2" presStyleCnt="0"/>
      <dgm:spPr/>
    </dgm:pt>
    <dgm:pt modelId="{A459A614-D05C-5547-BA11-06687302E018}" type="pres">
      <dgm:prSet presAssocID="{0A8C6308-9370-174E-8279-44CA086702C0}" presName="hierChild3" presStyleCnt="0"/>
      <dgm:spPr/>
    </dgm:pt>
    <dgm:pt modelId="{DFE21286-1B72-E445-BDAD-81B3FB5CB699}" type="pres">
      <dgm:prSet presAssocID="{439BA769-D23C-3C43-AF7B-F3DFE28636EF}" presName="hierRoot1" presStyleCnt="0">
        <dgm:presLayoutVars>
          <dgm:hierBranch val="init"/>
        </dgm:presLayoutVars>
      </dgm:prSet>
      <dgm:spPr/>
    </dgm:pt>
    <dgm:pt modelId="{FDFA80FF-91BE-C342-8790-27CF8FDC6ED9}" type="pres">
      <dgm:prSet presAssocID="{439BA769-D23C-3C43-AF7B-F3DFE28636EF}" presName="rootComposite1" presStyleCnt="0"/>
      <dgm:spPr/>
    </dgm:pt>
    <dgm:pt modelId="{C8010D0A-6C7D-CB47-A83F-036B6016905C}" type="pres">
      <dgm:prSet presAssocID="{439BA769-D23C-3C43-AF7B-F3DFE28636EF}" presName="rootText1" presStyleLbl="node0" presStyleIdx="2" presStyleCnt="3">
        <dgm:presLayoutVars>
          <dgm:chPref val="3"/>
        </dgm:presLayoutVars>
      </dgm:prSet>
      <dgm:spPr/>
    </dgm:pt>
    <dgm:pt modelId="{D42CA9D9-FCE9-6C4E-8838-ED88DF2DD9CF}" type="pres">
      <dgm:prSet presAssocID="{439BA769-D23C-3C43-AF7B-F3DFE28636EF}" presName="rootConnector1" presStyleLbl="node1" presStyleIdx="0" presStyleCnt="0"/>
      <dgm:spPr/>
    </dgm:pt>
    <dgm:pt modelId="{A2BD3314-DE23-4E42-BB0F-5404FB8460A6}" type="pres">
      <dgm:prSet presAssocID="{439BA769-D23C-3C43-AF7B-F3DFE28636EF}" presName="hierChild2" presStyleCnt="0"/>
      <dgm:spPr/>
    </dgm:pt>
    <dgm:pt modelId="{E9E6EF04-681B-8141-9D18-EF95DE29F15E}" type="pres">
      <dgm:prSet presAssocID="{439BA769-D23C-3C43-AF7B-F3DFE28636EF}" presName="hierChild3" presStyleCnt="0"/>
      <dgm:spPr/>
    </dgm:pt>
  </dgm:ptLst>
  <dgm:cxnLst>
    <dgm:cxn modelId="{214C4A01-8369-A447-AA22-3C7809318F0B}" type="presOf" srcId="{15570DDC-9901-8F4C-825C-501133817FCF}" destId="{8393294D-8876-DE45-BAE6-59F5C1E34023}" srcOrd="1" destOrd="0" presId="urn:microsoft.com/office/officeart/2005/8/layout/orgChart1"/>
    <dgm:cxn modelId="{39EEFE10-2EF0-6141-AF52-07FAA9540543}" type="presOf" srcId="{15570DDC-9901-8F4C-825C-501133817FCF}" destId="{8B8B9AA5-E0B4-5B4F-A05A-74EE44981E53}" srcOrd="0" destOrd="0" presId="urn:microsoft.com/office/officeart/2005/8/layout/orgChart1"/>
    <dgm:cxn modelId="{031BC23D-D3A4-2743-BF21-AB1E1F769B40}" type="presOf" srcId="{0A8C6308-9370-174E-8279-44CA086702C0}" destId="{BB50D381-F7A2-1543-AAA7-F737B1D59F01}" srcOrd="1" destOrd="0" presId="urn:microsoft.com/office/officeart/2005/8/layout/orgChart1"/>
    <dgm:cxn modelId="{D794184A-28AB-954D-8702-D6CA8412BA91}" srcId="{8C26463C-92CA-8C4F-B32F-24532701DE80}" destId="{15570DDC-9901-8F4C-825C-501133817FCF}" srcOrd="0" destOrd="0" parTransId="{2DAD7F85-9651-C94C-841C-C43DE5E4E3A0}" sibTransId="{9B282E50-CB8A-EC46-A47C-76A83951B88B}"/>
    <dgm:cxn modelId="{A65F106E-48C4-784B-8880-18B55B3F4309}" srcId="{8C26463C-92CA-8C4F-B32F-24532701DE80}" destId="{439BA769-D23C-3C43-AF7B-F3DFE28636EF}" srcOrd="2" destOrd="0" parTransId="{69CC0FD8-81B5-8D48-AF89-9CBC928A4C51}" sibTransId="{A34939B3-606F-EE4E-A502-9AE0FCC37D8E}"/>
    <dgm:cxn modelId="{49DAA771-9093-1740-90E7-7EC1E07982FB}" type="presOf" srcId="{439BA769-D23C-3C43-AF7B-F3DFE28636EF}" destId="{D42CA9D9-FCE9-6C4E-8838-ED88DF2DD9CF}" srcOrd="1" destOrd="0" presId="urn:microsoft.com/office/officeart/2005/8/layout/orgChart1"/>
    <dgm:cxn modelId="{DD249E86-6A29-0344-97DE-A267B1EA616F}" type="presOf" srcId="{8C26463C-92CA-8C4F-B32F-24532701DE80}" destId="{2041548E-0AFF-354D-86BE-73E5398AF888}" srcOrd="0" destOrd="0" presId="urn:microsoft.com/office/officeart/2005/8/layout/orgChart1"/>
    <dgm:cxn modelId="{094785BA-0406-F841-9810-3BC662225DA7}" srcId="{8C26463C-92CA-8C4F-B32F-24532701DE80}" destId="{0A8C6308-9370-174E-8279-44CA086702C0}" srcOrd="1" destOrd="0" parTransId="{CD405BA5-7BC4-274B-9966-4229CB67D45A}" sibTransId="{F74B9B47-78F5-F245-93ED-FE720E85C868}"/>
    <dgm:cxn modelId="{0D3032F9-774F-BC4B-916D-DED445F0B0E3}" type="presOf" srcId="{439BA769-D23C-3C43-AF7B-F3DFE28636EF}" destId="{C8010D0A-6C7D-CB47-A83F-036B6016905C}" srcOrd="0" destOrd="0" presId="urn:microsoft.com/office/officeart/2005/8/layout/orgChart1"/>
    <dgm:cxn modelId="{D74300FF-A876-4144-8CF2-47524D22D203}" type="presOf" srcId="{0A8C6308-9370-174E-8279-44CA086702C0}" destId="{5B131E64-448F-D040-9766-3DE5A17E047D}" srcOrd="0" destOrd="0" presId="urn:microsoft.com/office/officeart/2005/8/layout/orgChart1"/>
    <dgm:cxn modelId="{E839B28F-AA3A-5049-B562-96441A8D40C8}" type="presParOf" srcId="{2041548E-0AFF-354D-86BE-73E5398AF888}" destId="{321B1D9D-9AA9-4646-9B3A-9C912F7A252A}" srcOrd="0" destOrd="0" presId="urn:microsoft.com/office/officeart/2005/8/layout/orgChart1"/>
    <dgm:cxn modelId="{B394156D-F1A5-8645-B13B-57CFF4E3F4C7}" type="presParOf" srcId="{321B1D9D-9AA9-4646-9B3A-9C912F7A252A}" destId="{589AD224-D8EA-CC4B-9307-F38444560CA3}" srcOrd="0" destOrd="0" presId="urn:microsoft.com/office/officeart/2005/8/layout/orgChart1"/>
    <dgm:cxn modelId="{9827D280-DA8E-9E49-B3EB-0B80B7420518}" type="presParOf" srcId="{589AD224-D8EA-CC4B-9307-F38444560CA3}" destId="{8B8B9AA5-E0B4-5B4F-A05A-74EE44981E53}" srcOrd="0" destOrd="0" presId="urn:microsoft.com/office/officeart/2005/8/layout/orgChart1"/>
    <dgm:cxn modelId="{A0CD05D0-207D-694D-A2A0-47BAD0F3B506}" type="presParOf" srcId="{589AD224-D8EA-CC4B-9307-F38444560CA3}" destId="{8393294D-8876-DE45-BAE6-59F5C1E34023}" srcOrd="1" destOrd="0" presId="urn:microsoft.com/office/officeart/2005/8/layout/orgChart1"/>
    <dgm:cxn modelId="{41F571B9-BD84-DF48-985C-854E45332E9E}" type="presParOf" srcId="{321B1D9D-9AA9-4646-9B3A-9C912F7A252A}" destId="{F5050FE8-DA5A-E743-9699-07E61698AB2C}" srcOrd="1" destOrd="0" presId="urn:microsoft.com/office/officeart/2005/8/layout/orgChart1"/>
    <dgm:cxn modelId="{19700110-0D10-7F4C-A70D-097B579E07A9}" type="presParOf" srcId="{321B1D9D-9AA9-4646-9B3A-9C912F7A252A}" destId="{753FC5C8-ED3D-3247-9B6A-043AC103AE38}" srcOrd="2" destOrd="0" presId="urn:microsoft.com/office/officeart/2005/8/layout/orgChart1"/>
    <dgm:cxn modelId="{A833CD3C-A3D0-EF4C-BEF3-D1206E0AFBD0}" type="presParOf" srcId="{2041548E-0AFF-354D-86BE-73E5398AF888}" destId="{7AAAE200-D98E-F541-9E09-5929056B7F0E}" srcOrd="1" destOrd="0" presId="urn:microsoft.com/office/officeart/2005/8/layout/orgChart1"/>
    <dgm:cxn modelId="{F4B0ECE3-A760-6D49-A2A6-70ACB917BA1C}" type="presParOf" srcId="{7AAAE200-D98E-F541-9E09-5929056B7F0E}" destId="{2310C4BB-E579-F648-A022-8AA59ED562F0}" srcOrd="0" destOrd="0" presId="urn:microsoft.com/office/officeart/2005/8/layout/orgChart1"/>
    <dgm:cxn modelId="{E595A718-994B-6942-A28A-9E03FDC87EA6}" type="presParOf" srcId="{2310C4BB-E579-F648-A022-8AA59ED562F0}" destId="{5B131E64-448F-D040-9766-3DE5A17E047D}" srcOrd="0" destOrd="0" presId="urn:microsoft.com/office/officeart/2005/8/layout/orgChart1"/>
    <dgm:cxn modelId="{70E5F4D7-4191-444F-BD7A-DFE51DC2F5A4}" type="presParOf" srcId="{2310C4BB-E579-F648-A022-8AA59ED562F0}" destId="{BB50D381-F7A2-1543-AAA7-F737B1D59F01}" srcOrd="1" destOrd="0" presId="urn:microsoft.com/office/officeart/2005/8/layout/orgChart1"/>
    <dgm:cxn modelId="{3ACDA225-1ADD-6244-9333-5B5EACAA0982}" type="presParOf" srcId="{7AAAE200-D98E-F541-9E09-5929056B7F0E}" destId="{85FDB726-C0D8-824F-8411-F565ADC09362}" srcOrd="1" destOrd="0" presId="urn:microsoft.com/office/officeart/2005/8/layout/orgChart1"/>
    <dgm:cxn modelId="{97B7ADF7-B79F-1643-B940-CF96C29CC64D}" type="presParOf" srcId="{7AAAE200-D98E-F541-9E09-5929056B7F0E}" destId="{A459A614-D05C-5547-BA11-06687302E018}" srcOrd="2" destOrd="0" presId="urn:microsoft.com/office/officeart/2005/8/layout/orgChart1"/>
    <dgm:cxn modelId="{8C9F2D49-466F-9741-A7DF-C89356D48B44}" type="presParOf" srcId="{2041548E-0AFF-354D-86BE-73E5398AF888}" destId="{DFE21286-1B72-E445-BDAD-81B3FB5CB699}" srcOrd="2" destOrd="0" presId="urn:microsoft.com/office/officeart/2005/8/layout/orgChart1"/>
    <dgm:cxn modelId="{16C88492-BB16-E748-9098-E027DBAD41F8}" type="presParOf" srcId="{DFE21286-1B72-E445-BDAD-81B3FB5CB699}" destId="{FDFA80FF-91BE-C342-8790-27CF8FDC6ED9}" srcOrd="0" destOrd="0" presId="urn:microsoft.com/office/officeart/2005/8/layout/orgChart1"/>
    <dgm:cxn modelId="{633D33D0-C52C-DF4B-855B-80F182D99BB6}" type="presParOf" srcId="{FDFA80FF-91BE-C342-8790-27CF8FDC6ED9}" destId="{C8010D0A-6C7D-CB47-A83F-036B6016905C}" srcOrd="0" destOrd="0" presId="urn:microsoft.com/office/officeart/2005/8/layout/orgChart1"/>
    <dgm:cxn modelId="{0BDD1FDE-1CBE-F440-8203-BDC18F29C577}" type="presParOf" srcId="{FDFA80FF-91BE-C342-8790-27CF8FDC6ED9}" destId="{D42CA9D9-FCE9-6C4E-8838-ED88DF2DD9CF}" srcOrd="1" destOrd="0" presId="urn:microsoft.com/office/officeart/2005/8/layout/orgChart1"/>
    <dgm:cxn modelId="{E8E5D8AA-37D3-B045-8954-ADDDBE3378D7}" type="presParOf" srcId="{DFE21286-1B72-E445-BDAD-81B3FB5CB699}" destId="{A2BD3314-DE23-4E42-BB0F-5404FB8460A6}" srcOrd="1" destOrd="0" presId="urn:microsoft.com/office/officeart/2005/8/layout/orgChart1"/>
    <dgm:cxn modelId="{7E47EAE8-A2E1-3548-B600-951C741B4483}" type="presParOf" srcId="{DFE21286-1B72-E445-BDAD-81B3FB5CB699}" destId="{E9E6EF04-681B-8141-9D18-EF95DE29F15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32470-04AF-4B01-B447-032E1488CA24}">
      <dsp:nvSpPr>
        <dsp:cNvPr id="0" name=""/>
        <dsp:cNvSpPr/>
      </dsp:nvSpPr>
      <dsp:spPr>
        <a:xfrm>
          <a:off x="0" y="0"/>
          <a:ext cx="10600267"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963FB9-4D83-4398-A222-504C477FAD3C}">
      <dsp:nvSpPr>
        <dsp:cNvPr id="0" name=""/>
        <dsp:cNvSpPr/>
      </dsp:nvSpPr>
      <dsp:spPr>
        <a:xfrm>
          <a:off x="0" y="0"/>
          <a:ext cx="2120053" cy="1286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a:t>Step 1</a:t>
          </a:r>
        </a:p>
      </dsp:txBody>
      <dsp:txXfrm>
        <a:off x="0" y="0"/>
        <a:ext cx="2120053" cy="1286936"/>
      </dsp:txXfrm>
    </dsp:sp>
    <dsp:sp modelId="{63BE92F0-14BF-45DA-94E5-362301B8B363}">
      <dsp:nvSpPr>
        <dsp:cNvPr id="0" name=""/>
        <dsp:cNvSpPr/>
      </dsp:nvSpPr>
      <dsp:spPr>
        <a:xfrm>
          <a:off x="2279057" y="58439"/>
          <a:ext cx="4081102" cy="1168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Access  Kubernetes Cluster</a:t>
          </a:r>
        </a:p>
      </dsp:txBody>
      <dsp:txXfrm>
        <a:off x="2279057" y="58439"/>
        <a:ext cx="4081102" cy="1168799"/>
      </dsp:txXfrm>
    </dsp:sp>
    <dsp:sp modelId="{065F9B95-8D0E-4D65-8872-0D052CE63141}">
      <dsp:nvSpPr>
        <dsp:cNvPr id="0" name=""/>
        <dsp:cNvSpPr/>
      </dsp:nvSpPr>
      <dsp:spPr>
        <a:xfrm>
          <a:off x="6519164" y="101603"/>
          <a:ext cx="4081102" cy="1168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Complete registration for VMware Kubernetes Engine</a:t>
          </a:r>
        </a:p>
      </dsp:txBody>
      <dsp:txXfrm>
        <a:off x="6519164" y="101603"/>
        <a:ext cx="4081102" cy="1168799"/>
      </dsp:txXfrm>
    </dsp:sp>
    <dsp:sp modelId="{C9160272-D7E5-4D2B-8B3D-EFF5E898E474}">
      <dsp:nvSpPr>
        <dsp:cNvPr id="0" name=""/>
        <dsp:cNvSpPr/>
      </dsp:nvSpPr>
      <dsp:spPr>
        <a:xfrm>
          <a:off x="2120053" y="1227239"/>
          <a:ext cx="848021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32470-04AF-4B01-B447-032E1488CA24}">
      <dsp:nvSpPr>
        <dsp:cNvPr id="0" name=""/>
        <dsp:cNvSpPr/>
      </dsp:nvSpPr>
      <dsp:spPr>
        <a:xfrm>
          <a:off x="0" y="0"/>
          <a:ext cx="10600268"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963FB9-4D83-4398-A222-504C477FAD3C}">
      <dsp:nvSpPr>
        <dsp:cNvPr id="0" name=""/>
        <dsp:cNvSpPr/>
      </dsp:nvSpPr>
      <dsp:spPr>
        <a:xfrm>
          <a:off x="0" y="0"/>
          <a:ext cx="2120053" cy="1490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a:t>Step 2</a:t>
          </a:r>
        </a:p>
      </dsp:txBody>
      <dsp:txXfrm>
        <a:off x="0" y="0"/>
        <a:ext cx="2120053" cy="1490135"/>
      </dsp:txXfrm>
    </dsp:sp>
    <dsp:sp modelId="{63BE92F0-14BF-45DA-94E5-362301B8B363}">
      <dsp:nvSpPr>
        <dsp:cNvPr id="0" name=""/>
        <dsp:cNvSpPr/>
      </dsp:nvSpPr>
      <dsp:spPr>
        <a:xfrm>
          <a:off x="2279057" y="67667"/>
          <a:ext cx="4081103" cy="1353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Setup Config to use CLI</a:t>
          </a:r>
        </a:p>
      </dsp:txBody>
      <dsp:txXfrm>
        <a:off x="2279057" y="67667"/>
        <a:ext cx="4081103" cy="1353345"/>
      </dsp:txXfrm>
    </dsp:sp>
    <dsp:sp modelId="{065F9B95-8D0E-4D65-8872-0D052CE63141}">
      <dsp:nvSpPr>
        <dsp:cNvPr id="0" name=""/>
        <dsp:cNvSpPr/>
      </dsp:nvSpPr>
      <dsp:spPr>
        <a:xfrm>
          <a:off x="6519164" y="67667"/>
          <a:ext cx="4081103" cy="1353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Complete instructions for Setting up VKE CLI and Kubectl in the Lab guide</a:t>
          </a:r>
        </a:p>
      </dsp:txBody>
      <dsp:txXfrm>
        <a:off x="6519164" y="67667"/>
        <a:ext cx="4081103" cy="1353345"/>
      </dsp:txXfrm>
    </dsp:sp>
    <dsp:sp modelId="{C9160272-D7E5-4D2B-8B3D-EFF5E898E474}">
      <dsp:nvSpPr>
        <dsp:cNvPr id="0" name=""/>
        <dsp:cNvSpPr/>
      </dsp:nvSpPr>
      <dsp:spPr>
        <a:xfrm>
          <a:off x="2120053" y="1421012"/>
          <a:ext cx="84802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32470-04AF-4B01-B447-032E1488CA24}">
      <dsp:nvSpPr>
        <dsp:cNvPr id="0" name=""/>
        <dsp:cNvSpPr/>
      </dsp:nvSpPr>
      <dsp:spPr>
        <a:xfrm>
          <a:off x="0" y="0"/>
          <a:ext cx="10600268"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963FB9-4D83-4398-A222-504C477FAD3C}">
      <dsp:nvSpPr>
        <dsp:cNvPr id="0" name=""/>
        <dsp:cNvSpPr/>
      </dsp:nvSpPr>
      <dsp:spPr>
        <a:xfrm>
          <a:off x="0" y="0"/>
          <a:ext cx="2120053" cy="1490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a:t>Step 3</a:t>
          </a:r>
        </a:p>
      </dsp:txBody>
      <dsp:txXfrm>
        <a:off x="0" y="0"/>
        <a:ext cx="2120053" cy="1490135"/>
      </dsp:txXfrm>
    </dsp:sp>
    <dsp:sp modelId="{63BE92F0-14BF-45DA-94E5-362301B8B363}">
      <dsp:nvSpPr>
        <dsp:cNvPr id="0" name=""/>
        <dsp:cNvSpPr/>
      </dsp:nvSpPr>
      <dsp:spPr>
        <a:xfrm>
          <a:off x="2279057" y="67667"/>
          <a:ext cx="4081103" cy="1353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Deploy ‘</a:t>
          </a:r>
          <a:r>
            <a:rPr lang="en-US" sz="3700" kern="1200" err="1"/>
            <a:t>Planespotter</a:t>
          </a:r>
          <a:r>
            <a:rPr lang="en-US" sz="3700" kern="1200"/>
            <a:t>’ app</a:t>
          </a:r>
        </a:p>
      </dsp:txBody>
      <dsp:txXfrm>
        <a:off x="2279057" y="67667"/>
        <a:ext cx="4081103" cy="1353345"/>
      </dsp:txXfrm>
    </dsp:sp>
    <dsp:sp modelId="{065F9B95-8D0E-4D65-8872-0D052CE63141}">
      <dsp:nvSpPr>
        <dsp:cNvPr id="0" name=""/>
        <dsp:cNvSpPr/>
      </dsp:nvSpPr>
      <dsp:spPr>
        <a:xfrm>
          <a:off x="6519164" y="67667"/>
          <a:ext cx="4081103" cy="1353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Complete instructions for deploying </a:t>
          </a:r>
          <a:r>
            <a:rPr lang="en-US" sz="2700" kern="1200" err="1"/>
            <a:t>planespotter</a:t>
          </a:r>
          <a:r>
            <a:rPr lang="en-US" sz="2700" kern="1200"/>
            <a:t> in the Lab guide</a:t>
          </a:r>
        </a:p>
      </dsp:txBody>
      <dsp:txXfrm>
        <a:off x="6519164" y="67667"/>
        <a:ext cx="4081103" cy="1353345"/>
      </dsp:txXfrm>
    </dsp:sp>
    <dsp:sp modelId="{C9160272-D7E5-4D2B-8B3D-EFF5E898E474}">
      <dsp:nvSpPr>
        <dsp:cNvPr id="0" name=""/>
        <dsp:cNvSpPr/>
      </dsp:nvSpPr>
      <dsp:spPr>
        <a:xfrm>
          <a:off x="2120053" y="1421012"/>
          <a:ext cx="84802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32470-04AF-4B01-B447-032E1488CA24}">
      <dsp:nvSpPr>
        <dsp:cNvPr id="0" name=""/>
        <dsp:cNvSpPr/>
      </dsp:nvSpPr>
      <dsp:spPr>
        <a:xfrm>
          <a:off x="0" y="0"/>
          <a:ext cx="10600268"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963FB9-4D83-4398-A222-504C477FAD3C}">
      <dsp:nvSpPr>
        <dsp:cNvPr id="0" name=""/>
        <dsp:cNvSpPr/>
      </dsp:nvSpPr>
      <dsp:spPr>
        <a:xfrm>
          <a:off x="0" y="0"/>
          <a:ext cx="2120053" cy="1490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a:t>Step 4</a:t>
          </a:r>
        </a:p>
      </dsp:txBody>
      <dsp:txXfrm>
        <a:off x="0" y="0"/>
        <a:ext cx="2120053" cy="1490135"/>
      </dsp:txXfrm>
    </dsp:sp>
    <dsp:sp modelId="{63BE92F0-14BF-45DA-94E5-362301B8B363}">
      <dsp:nvSpPr>
        <dsp:cNvPr id="0" name=""/>
        <dsp:cNvSpPr/>
      </dsp:nvSpPr>
      <dsp:spPr>
        <a:xfrm>
          <a:off x="2279057" y="67667"/>
          <a:ext cx="4081103" cy="1353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Publish ‘</a:t>
          </a:r>
          <a:r>
            <a:rPr lang="en-US" sz="3700" kern="1200" err="1"/>
            <a:t>Planespotter</a:t>
          </a:r>
          <a:r>
            <a:rPr lang="en-US" sz="3700" kern="1200"/>
            <a:t>’ app</a:t>
          </a:r>
        </a:p>
      </dsp:txBody>
      <dsp:txXfrm>
        <a:off x="2279057" y="67667"/>
        <a:ext cx="4081103" cy="1353345"/>
      </dsp:txXfrm>
    </dsp:sp>
    <dsp:sp modelId="{065F9B95-8D0E-4D65-8872-0D052CE63141}">
      <dsp:nvSpPr>
        <dsp:cNvPr id="0" name=""/>
        <dsp:cNvSpPr/>
      </dsp:nvSpPr>
      <dsp:spPr>
        <a:xfrm>
          <a:off x="6519164" y="67667"/>
          <a:ext cx="4081103" cy="1353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Complete instructions for Publishing </a:t>
          </a:r>
          <a:r>
            <a:rPr lang="en-US" sz="2700" kern="1200" err="1"/>
            <a:t>planespotter</a:t>
          </a:r>
          <a:r>
            <a:rPr lang="en-US" sz="2700" kern="1200"/>
            <a:t> in the Lab guide</a:t>
          </a:r>
        </a:p>
      </dsp:txBody>
      <dsp:txXfrm>
        <a:off x="6519164" y="67667"/>
        <a:ext cx="4081103" cy="1353345"/>
      </dsp:txXfrm>
    </dsp:sp>
    <dsp:sp modelId="{C9160272-D7E5-4D2B-8B3D-EFF5E898E474}">
      <dsp:nvSpPr>
        <dsp:cNvPr id="0" name=""/>
        <dsp:cNvSpPr/>
      </dsp:nvSpPr>
      <dsp:spPr>
        <a:xfrm>
          <a:off x="2120053" y="1421012"/>
          <a:ext cx="84802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B9AA5-E0B4-5B4F-A05A-74EE44981E53}">
      <dsp:nvSpPr>
        <dsp:cNvPr id="0" name=""/>
        <dsp:cNvSpPr/>
      </dsp:nvSpPr>
      <dsp:spPr>
        <a:xfrm>
          <a:off x="598" y="133745"/>
          <a:ext cx="2604336" cy="13021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4700" kern="1200"/>
            <a:t>A/B Testing</a:t>
          </a:r>
        </a:p>
      </dsp:txBody>
      <dsp:txXfrm>
        <a:off x="598" y="133745"/>
        <a:ext cx="2604336" cy="1302168"/>
      </dsp:txXfrm>
    </dsp:sp>
    <dsp:sp modelId="{5B131E64-448F-D040-9766-3DE5A17E047D}">
      <dsp:nvSpPr>
        <dsp:cNvPr id="0" name=""/>
        <dsp:cNvSpPr/>
      </dsp:nvSpPr>
      <dsp:spPr>
        <a:xfrm>
          <a:off x="3151844" y="133745"/>
          <a:ext cx="2604336" cy="13021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4700" kern="1200" dirty="0"/>
            <a:t>80:20 Traffic</a:t>
          </a:r>
        </a:p>
      </dsp:txBody>
      <dsp:txXfrm>
        <a:off x="3151844" y="133745"/>
        <a:ext cx="2604336" cy="1302168"/>
      </dsp:txXfrm>
    </dsp:sp>
    <dsp:sp modelId="{C8010D0A-6C7D-CB47-A83F-036B6016905C}">
      <dsp:nvSpPr>
        <dsp:cNvPr id="0" name=""/>
        <dsp:cNvSpPr/>
      </dsp:nvSpPr>
      <dsp:spPr>
        <a:xfrm>
          <a:off x="6303091" y="133745"/>
          <a:ext cx="2604336" cy="13021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4700" kern="1200"/>
            <a:t>Rate Limiting</a:t>
          </a:r>
        </a:p>
      </dsp:txBody>
      <dsp:txXfrm>
        <a:off x="6303091" y="133745"/>
        <a:ext cx="2604336" cy="130216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94044-DB1D-CB4A-8D41-984FB0A89814}" type="datetimeFigureOut">
              <a:rPr lang="en-US" smtClean="0"/>
              <a:t>12/10/18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56B05-D71C-3E47-A9C6-0FE5EC3F6E33}" type="slidenum">
              <a:rPr lang="en-US" smtClean="0"/>
              <a:t>‹#›</a:t>
            </a:fld>
            <a:endParaRPr lang="en-US"/>
          </a:p>
        </p:txBody>
      </p:sp>
    </p:spTree>
    <p:extLst>
      <p:ext uri="{BB962C8B-B14F-4D97-AF65-F5344CB8AC3E}">
        <p14:creationId xmlns:p14="http://schemas.microsoft.com/office/powerpoint/2010/main" val="2779264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Default_gateway" TargetMode="External"/><Relationship Id="rId7" Type="http://schemas.openxmlformats.org/officeDocument/2006/relationships/hyperlink" Target="https://docs.docker.com/engine/reference/run/#network-settings"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www.innervoice.in/blogs/2013/12/08/tap-interfaces-linux-bridge/" TargetMode="External"/><Relationship Id="rId5" Type="http://schemas.openxmlformats.org/officeDocument/2006/relationships/hyperlink" Target="http://www.innervoice.in/blogs/2013/12/02/linux-bridge-virtual-networking/" TargetMode="External"/><Relationship Id="rId4" Type="http://schemas.openxmlformats.org/officeDocument/2006/relationships/hyperlink" Target="https://medium.com/@dannissenbaum?source=post_header_lockup"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Routing_tabl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edium.com/@thocki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loud.google.com/compute/docs/load-balancing/network/"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56B05-D71C-3E47-A9C6-0FE5EC3F6E33}" type="slidenum">
              <a:rPr lang="en-US" smtClean="0"/>
              <a:t>3</a:t>
            </a:fld>
            <a:endParaRPr lang="en-US"/>
          </a:p>
        </p:txBody>
      </p:sp>
    </p:spTree>
    <p:extLst>
      <p:ext uri="{BB962C8B-B14F-4D97-AF65-F5344CB8AC3E}">
        <p14:creationId xmlns:p14="http://schemas.microsoft.com/office/powerpoint/2010/main" val="1512885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13</a:t>
            </a:fld>
            <a:endParaRPr lang="en-US"/>
          </a:p>
        </p:txBody>
      </p:sp>
    </p:spTree>
    <p:extLst>
      <p:ext uri="{BB962C8B-B14F-4D97-AF65-F5344CB8AC3E}">
        <p14:creationId xmlns:p14="http://schemas.microsoft.com/office/powerpoint/2010/main" val="1228135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14</a:t>
            </a:fld>
            <a:endParaRPr lang="en-US"/>
          </a:p>
        </p:txBody>
      </p:sp>
    </p:spTree>
    <p:extLst>
      <p:ext uri="{BB962C8B-B14F-4D97-AF65-F5344CB8AC3E}">
        <p14:creationId xmlns:p14="http://schemas.microsoft.com/office/powerpoint/2010/main" val="2416370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56B05-D71C-3E47-A9C6-0FE5EC3F6E33}" type="slidenum">
              <a:rPr lang="en-US" smtClean="0"/>
              <a:t>15</a:t>
            </a:fld>
            <a:endParaRPr lang="en-US"/>
          </a:p>
        </p:txBody>
      </p:sp>
    </p:spTree>
    <p:extLst>
      <p:ext uri="{BB962C8B-B14F-4D97-AF65-F5344CB8AC3E}">
        <p14:creationId xmlns:p14="http://schemas.microsoft.com/office/powerpoint/2010/main" val="4074690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A pod consists of one or more containers that are collocated on the same host, and are configured to share a network stack and other resources such as volumes. Pods are the basic unit </a:t>
            </a:r>
            <a:r>
              <a:rPr lang="en-GB" sz="1200" b="0" i="0" kern="1200" err="1">
                <a:solidFill>
                  <a:schemeClr val="tx1"/>
                </a:solidFill>
                <a:effectLst/>
                <a:latin typeface="+mn-lt"/>
                <a:ea typeface="+mn-ea"/>
                <a:cs typeface="+mn-cs"/>
              </a:rPr>
              <a:t>kubernetes</a:t>
            </a:r>
            <a:r>
              <a:rPr lang="en-GB" sz="1200" b="0" i="0" kern="1200">
                <a:solidFill>
                  <a:schemeClr val="tx1"/>
                </a:solidFill>
                <a:effectLst/>
                <a:latin typeface="+mn-lt"/>
                <a:ea typeface="+mn-ea"/>
                <a:cs typeface="+mn-cs"/>
              </a:rPr>
              <a:t> applications are built from. What does “share a network stack” actually mean? In practical terms it means that all the containers in a pod can reach each other on localhost. If I have a container running </a:t>
            </a:r>
            <a:r>
              <a:rPr lang="en-GB" sz="1200" b="0" i="0" kern="1200" err="1">
                <a:solidFill>
                  <a:schemeClr val="tx1"/>
                </a:solidFill>
                <a:effectLst/>
                <a:latin typeface="+mn-lt"/>
                <a:ea typeface="+mn-ea"/>
                <a:cs typeface="+mn-cs"/>
              </a:rPr>
              <a:t>nginx</a:t>
            </a:r>
            <a:r>
              <a:rPr lang="en-GB" sz="1200" b="0" i="0" kern="1200">
                <a:solidFill>
                  <a:schemeClr val="tx1"/>
                </a:solidFill>
                <a:effectLst/>
                <a:latin typeface="+mn-lt"/>
                <a:ea typeface="+mn-ea"/>
                <a:cs typeface="+mn-cs"/>
              </a:rPr>
              <a:t> and listening on port 80 and another container running </a:t>
            </a:r>
            <a:r>
              <a:rPr lang="en-GB" sz="1200" b="0" i="0" kern="1200" err="1">
                <a:solidFill>
                  <a:schemeClr val="tx1"/>
                </a:solidFill>
                <a:effectLst/>
                <a:latin typeface="+mn-lt"/>
                <a:ea typeface="+mn-ea"/>
                <a:cs typeface="+mn-cs"/>
              </a:rPr>
              <a:t>scrapyd</a:t>
            </a:r>
            <a:r>
              <a:rPr lang="en-GB" sz="1200" b="0" i="0" kern="1200">
                <a:solidFill>
                  <a:schemeClr val="tx1"/>
                </a:solidFill>
                <a:effectLst/>
                <a:latin typeface="+mn-lt"/>
                <a:ea typeface="+mn-ea"/>
                <a:cs typeface="+mn-cs"/>
              </a:rPr>
              <a:t> the second container can connect to the first as http://localhost:80. But how does that really work? Lets look at the typical situation when we start a docker container on our local machine: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From the top down we have a physical network interface eth0. Attached to that is a bridge docker0, and attached to that is a virtual network interface veth0. Note that docker0 and veth0 are both on the same network, 172.17.0.0/24 in this example. On this network docker0 is assigned 172.17.0.1 and is the </a:t>
            </a:r>
            <a:r>
              <a:rPr lang="en-GB" sz="1200" b="0" i="0" u="none" strike="noStrike" kern="1200">
                <a:solidFill>
                  <a:schemeClr val="tx1"/>
                </a:solidFill>
                <a:effectLst/>
                <a:latin typeface="+mn-lt"/>
                <a:ea typeface="+mn-ea"/>
                <a:cs typeface="+mn-cs"/>
                <a:hlinkClick r:id="rId3"/>
              </a:rPr>
              <a:t>default gateway</a:t>
            </a:r>
            <a:r>
              <a:rPr lang="en-GB" sz="1200" b="0" i="0" kern="1200">
                <a:solidFill>
                  <a:schemeClr val="tx1"/>
                </a:solidFill>
                <a:effectLst/>
                <a:latin typeface="+mn-lt"/>
                <a:ea typeface="+mn-ea"/>
                <a:cs typeface="+mn-cs"/>
              </a:rPr>
              <a:t> for veth0, which is assigned 172.17.0.2. Due to how network namespaces are configured when the container is launched processes inside it see only veth0, and communicate with the outside world through docker0 and eth0. Now let’s launch a second container:</a:t>
            </a:r>
          </a:p>
          <a:p>
            <a:r>
              <a:rPr lang="en-GB" sz="1200" b="0" i="0" kern="1200">
                <a:solidFill>
                  <a:schemeClr val="tx1"/>
                </a:solidFill>
                <a:effectLst/>
                <a:latin typeface="+mn-lt"/>
                <a:ea typeface="+mn-ea"/>
                <a:cs typeface="+mn-cs"/>
              </a:rPr>
              <a:t>As shown above the second container gets a new virtual network interface veth1, connected to the same docker0 bridge.* This interface is assigned 172.17.0.3, so it is on the same logical network as the bridge and the first container, and both containers can communicate through the bridge as long as they can discover the other container’s IP address somehow.</a:t>
            </a:r>
          </a:p>
          <a:p>
            <a:r>
              <a:rPr lang="en-GB" sz="1200" b="0" i="0" kern="1200">
                <a:solidFill>
                  <a:schemeClr val="tx1"/>
                </a:solidFill>
                <a:effectLst/>
                <a:latin typeface="+mn-lt"/>
                <a:ea typeface="+mn-ea"/>
                <a:cs typeface="+mn-cs"/>
              </a:rPr>
              <a:t>[ * Dan </a:t>
            </a:r>
            <a:r>
              <a:rPr lang="en-GB" sz="1200" b="0" i="0" kern="1200" err="1">
                <a:solidFill>
                  <a:schemeClr val="tx1"/>
                </a:solidFill>
                <a:effectLst/>
                <a:latin typeface="+mn-lt"/>
                <a:ea typeface="+mn-ea"/>
                <a:cs typeface="+mn-cs"/>
              </a:rPr>
              <a:t>Nissenbaum</a:t>
            </a:r>
            <a:r>
              <a:rPr lang="en-GB" sz="1200" b="0" i="0" kern="1200">
                <a:solidFill>
                  <a:schemeClr val="tx1"/>
                </a:solidFill>
                <a:effectLst/>
                <a:latin typeface="+mn-lt"/>
                <a:ea typeface="+mn-ea"/>
                <a:cs typeface="+mn-cs"/>
              </a:rPr>
              <a:t> pointed out that this description omits some detail. For background see our </a:t>
            </a:r>
            <a:r>
              <a:rPr lang="en-GB" sz="1200" b="0" i="0" u="none" strike="noStrike" kern="1200">
                <a:solidFill>
                  <a:schemeClr val="tx1"/>
                </a:solidFill>
                <a:effectLst/>
                <a:latin typeface="+mn-lt"/>
                <a:ea typeface="+mn-ea"/>
                <a:cs typeface="+mn-cs"/>
                <a:hlinkClick r:id="rId4"/>
              </a:rPr>
              <a:t>brief discussion</a:t>
            </a:r>
            <a:r>
              <a:rPr lang="en-GB" sz="1200" b="0" i="0" kern="1200">
                <a:solidFill>
                  <a:schemeClr val="tx1"/>
                </a:solidFill>
                <a:effectLst/>
                <a:latin typeface="+mn-lt"/>
                <a:ea typeface="+mn-ea"/>
                <a:cs typeface="+mn-cs"/>
              </a:rPr>
              <a:t> at the end of the post. In reality a TAP interface is created in the host network stack and attached to the bridge, and then a virtual interface is created in the container namespace and paired with the TAP interface. For a deeper discussion see </a:t>
            </a:r>
            <a:r>
              <a:rPr lang="en-GB" sz="1200" b="0" i="0" u="none" strike="noStrike" kern="1200">
                <a:solidFill>
                  <a:schemeClr val="tx1"/>
                </a:solidFill>
                <a:effectLst/>
                <a:latin typeface="+mn-lt"/>
                <a:ea typeface="+mn-ea"/>
                <a:cs typeface="+mn-cs"/>
                <a:hlinkClick r:id="rId5"/>
              </a:rPr>
              <a:t>http://www.innervoice.in/blogs/2013/12/02/linux-bridge-virtual-networking/</a:t>
            </a:r>
            <a:r>
              <a:rPr lang="en-GB" sz="1200" b="0" i="0" kern="1200">
                <a:solidFill>
                  <a:schemeClr val="tx1"/>
                </a:solidFill>
                <a:effectLst/>
                <a:latin typeface="+mn-lt"/>
                <a:ea typeface="+mn-ea"/>
                <a:cs typeface="+mn-cs"/>
              </a:rPr>
              <a:t> as well as </a:t>
            </a:r>
            <a:r>
              <a:rPr lang="en-GB" sz="1200" b="0" i="0" u="none" strike="noStrike" kern="1200">
                <a:solidFill>
                  <a:schemeClr val="tx1"/>
                </a:solidFill>
                <a:effectLst/>
                <a:latin typeface="+mn-lt"/>
                <a:ea typeface="+mn-ea"/>
                <a:cs typeface="+mn-cs"/>
                <a:hlinkClick r:id="rId6"/>
              </a:rPr>
              <a:t>http://www.innervoice.in/blogs/2013/12/08/tap-interfaces-linux-bridge/</a:t>
            </a:r>
            <a:r>
              <a:rPr lang="en-GB" sz="1200" b="0" i="0" kern="1200">
                <a:solidFill>
                  <a:schemeClr val="tx1"/>
                </a:solidFill>
                <a:effectLst/>
                <a:latin typeface="+mn-lt"/>
                <a:ea typeface="+mn-ea"/>
                <a:cs typeface="+mn-cs"/>
              </a:rPr>
              <a:t> ]</a:t>
            </a:r>
          </a:p>
          <a:p>
            <a:r>
              <a:rPr lang="en-GB" sz="1200" b="0" i="0" kern="1200">
                <a:solidFill>
                  <a:schemeClr val="tx1"/>
                </a:solidFill>
                <a:effectLst/>
                <a:latin typeface="+mn-lt"/>
                <a:ea typeface="+mn-ea"/>
                <a:cs typeface="+mn-cs"/>
              </a:rPr>
              <a:t>That’s fine and all but it doesn’t get us to the “shared network stack” of a </a:t>
            </a:r>
            <a:r>
              <a:rPr lang="en-GB" sz="1200" b="0" i="0" kern="1200" err="1">
                <a:solidFill>
                  <a:schemeClr val="tx1"/>
                </a:solidFill>
                <a:effectLst/>
                <a:latin typeface="+mn-lt"/>
                <a:ea typeface="+mn-ea"/>
                <a:cs typeface="+mn-cs"/>
              </a:rPr>
              <a:t>kubernetes</a:t>
            </a:r>
            <a:r>
              <a:rPr lang="en-GB" sz="1200" b="0" i="0" kern="1200">
                <a:solidFill>
                  <a:schemeClr val="tx1"/>
                </a:solidFill>
                <a:effectLst/>
                <a:latin typeface="+mn-lt"/>
                <a:ea typeface="+mn-ea"/>
                <a:cs typeface="+mn-cs"/>
              </a:rPr>
              <a:t> pod. Fortunately namespaces are very flexible. Docker can start a container and rather than creating a new virtual network interface for it, specify that it </a:t>
            </a:r>
            <a:r>
              <a:rPr lang="en-GB" sz="1200" b="0" i="0" u="none" strike="noStrike" kern="1200">
                <a:solidFill>
                  <a:schemeClr val="tx1"/>
                </a:solidFill>
                <a:effectLst/>
                <a:latin typeface="+mn-lt"/>
                <a:ea typeface="+mn-ea"/>
                <a:cs typeface="+mn-cs"/>
                <a:hlinkClick r:id="rId7"/>
              </a:rPr>
              <a:t>shares an existing interface</a:t>
            </a:r>
            <a:r>
              <a:rPr lang="en-GB" sz="1200" b="0" i="0" kern="1200">
                <a:solidFill>
                  <a:schemeClr val="tx1"/>
                </a:solidFill>
                <a:effectLst/>
                <a:latin typeface="+mn-lt"/>
                <a:ea typeface="+mn-ea"/>
                <a:cs typeface="+mn-cs"/>
              </a:rPr>
              <a:t>. In this case the drawing above looks a little different: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16</a:t>
            </a:fld>
            <a:endParaRPr lang="en-US"/>
          </a:p>
        </p:txBody>
      </p:sp>
    </p:spTree>
    <p:extLst>
      <p:ext uri="{BB962C8B-B14F-4D97-AF65-F5344CB8AC3E}">
        <p14:creationId xmlns:p14="http://schemas.microsoft.com/office/powerpoint/2010/main" val="1618291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Now the second container sees veth0 rather than getting its own veth1 as in the previous example. This has a few implications: first, both containers are addressable from the outside on 172.17.0.2, and on the inside each can hit ports opened by the other on localhost. This also means that the two containers cannot open the same port, which is a restriction but no different than the situation when running multiple processes on a single host. In this way a set of processes can take full advantage of the decoupling and isolation of containers, while at the same time collaborating together in the simplest possible networking environment.</a:t>
            </a:r>
          </a:p>
          <a:p>
            <a:r>
              <a:rPr lang="en-GB" sz="1200" b="0" i="0" kern="1200" dirty="0">
                <a:solidFill>
                  <a:schemeClr val="tx1"/>
                </a:solidFill>
                <a:effectLst/>
                <a:latin typeface="+mn-lt"/>
                <a:ea typeface="+mn-ea"/>
                <a:cs typeface="+mn-cs"/>
              </a:rPr>
              <a:t>Kubernetes implements this pattern by creating a special container for each pod whose only purpose is to provide a network interface for the other containers. If you </a:t>
            </a:r>
            <a:r>
              <a:rPr lang="en-GB" sz="1200" b="0" i="0" kern="1200" dirty="0" err="1">
                <a:solidFill>
                  <a:schemeClr val="tx1"/>
                </a:solidFill>
                <a:effectLst/>
                <a:latin typeface="+mn-lt"/>
                <a:ea typeface="+mn-ea"/>
                <a:cs typeface="+mn-cs"/>
              </a:rPr>
              <a:t>ssh</a:t>
            </a:r>
            <a:r>
              <a:rPr lang="en-GB" sz="1200" b="0" i="0" kern="1200" dirty="0">
                <a:solidFill>
                  <a:schemeClr val="tx1"/>
                </a:solidFill>
                <a:effectLst/>
                <a:latin typeface="+mn-lt"/>
                <a:ea typeface="+mn-ea"/>
                <a:cs typeface="+mn-cs"/>
              </a:rPr>
              <a:t> in to a </a:t>
            </a:r>
            <a:r>
              <a:rPr lang="en-GB" sz="1200" b="0" i="0" kern="1200" dirty="0" err="1">
                <a:solidFill>
                  <a:schemeClr val="tx1"/>
                </a:solidFill>
                <a:effectLst/>
                <a:latin typeface="+mn-lt"/>
                <a:ea typeface="+mn-ea"/>
                <a:cs typeface="+mn-cs"/>
              </a:rPr>
              <a:t>kubernetes</a:t>
            </a:r>
            <a:r>
              <a:rPr lang="en-GB" sz="1200" b="0" i="0" kern="1200" dirty="0">
                <a:solidFill>
                  <a:schemeClr val="tx1"/>
                </a:solidFill>
                <a:effectLst/>
                <a:latin typeface="+mn-lt"/>
                <a:ea typeface="+mn-ea"/>
                <a:cs typeface="+mn-cs"/>
              </a:rPr>
              <a:t> cluster node that has pods scheduled on it and run </a:t>
            </a:r>
            <a:r>
              <a:rPr lang="en-GB" sz="1200" b="1" i="0" kern="1200" dirty="0">
                <a:solidFill>
                  <a:schemeClr val="tx1"/>
                </a:solidFill>
                <a:effectLst/>
                <a:latin typeface="+mn-lt"/>
                <a:ea typeface="+mn-ea"/>
                <a:cs typeface="+mn-cs"/>
              </a:rPr>
              <a:t>docker </a:t>
            </a:r>
            <a:r>
              <a:rPr lang="en-GB" sz="1200" b="1" i="0" kern="1200" dirty="0" err="1">
                <a:solidFill>
                  <a:schemeClr val="tx1"/>
                </a:solidFill>
                <a:effectLst/>
                <a:latin typeface="+mn-lt"/>
                <a:ea typeface="+mn-ea"/>
                <a:cs typeface="+mn-cs"/>
              </a:rPr>
              <a:t>ps</a:t>
            </a:r>
            <a:r>
              <a:rPr lang="en-GB" sz="1200" b="0" i="0" kern="1200" dirty="0">
                <a:solidFill>
                  <a:schemeClr val="tx1"/>
                </a:solidFill>
                <a:effectLst/>
                <a:latin typeface="+mn-lt"/>
                <a:ea typeface="+mn-ea"/>
                <a:cs typeface="+mn-cs"/>
              </a:rPr>
              <a:t> you will see at least one container that was started with the </a:t>
            </a:r>
            <a:r>
              <a:rPr lang="en-GB" sz="1200" b="1" i="0" kern="1200" dirty="0">
                <a:solidFill>
                  <a:schemeClr val="tx1"/>
                </a:solidFill>
                <a:effectLst/>
                <a:latin typeface="+mn-lt"/>
                <a:ea typeface="+mn-ea"/>
                <a:cs typeface="+mn-cs"/>
              </a:rPr>
              <a:t>pause</a:t>
            </a:r>
            <a:r>
              <a:rPr lang="en-GB" sz="1200" b="0" i="0" kern="1200" dirty="0">
                <a:solidFill>
                  <a:schemeClr val="tx1"/>
                </a:solidFill>
                <a:effectLst/>
                <a:latin typeface="+mn-lt"/>
                <a:ea typeface="+mn-ea"/>
                <a:cs typeface="+mn-cs"/>
              </a:rPr>
              <a:t> command. The </a:t>
            </a:r>
            <a:r>
              <a:rPr lang="en-GB" sz="1200" b="1" i="0" kern="1200" dirty="0">
                <a:solidFill>
                  <a:schemeClr val="tx1"/>
                </a:solidFill>
                <a:effectLst/>
                <a:latin typeface="+mn-lt"/>
                <a:ea typeface="+mn-ea"/>
                <a:cs typeface="+mn-cs"/>
              </a:rPr>
              <a:t>pause</a:t>
            </a:r>
            <a:r>
              <a:rPr lang="en-GB" sz="1200" b="0" i="0" kern="1200" dirty="0">
                <a:solidFill>
                  <a:schemeClr val="tx1"/>
                </a:solidFill>
                <a:effectLst/>
                <a:latin typeface="+mn-lt"/>
                <a:ea typeface="+mn-ea"/>
                <a:cs typeface="+mn-cs"/>
              </a:rPr>
              <a:t> command suspends the current process until a signal is received so these containers do nothing at all except sleep until </a:t>
            </a:r>
            <a:r>
              <a:rPr lang="en-GB" sz="1200" b="0" i="0" kern="1200" dirty="0" err="1">
                <a:solidFill>
                  <a:schemeClr val="tx1"/>
                </a:solidFill>
                <a:effectLst/>
                <a:latin typeface="+mn-lt"/>
                <a:ea typeface="+mn-ea"/>
                <a:cs typeface="+mn-cs"/>
              </a:rPr>
              <a:t>kubernetes</a:t>
            </a:r>
            <a:r>
              <a:rPr lang="en-GB" sz="1200" b="0" i="0" kern="1200" dirty="0">
                <a:solidFill>
                  <a:schemeClr val="tx1"/>
                </a:solidFill>
                <a:effectLst/>
                <a:latin typeface="+mn-lt"/>
                <a:ea typeface="+mn-ea"/>
                <a:cs typeface="+mn-cs"/>
              </a:rPr>
              <a:t> sends them a SIGTERM. Despite this lack of activity the “pause” container is the heart of the pod, providing the virtual network interface that all the other containers will use to communicate with each other and the outside world. So in a hypothetical pod-like thing the last picture sort of looks like this:</a:t>
            </a:r>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17</a:t>
            </a:fld>
            <a:endParaRPr lang="en-US"/>
          </a:p>
        </p:txBody>
      </p:sp>
    </p:spTree>
    <p:extLst>
      <p:ext uri="{BB962C8B-B14F-4D97-AF65-F5344CB8AC3E}">
        <p14:creationId xmlns:p14="http://schemas.microsoft.com/office/powerpoint/2010/main" val="165432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The Pod Network</a:t>
            </a:r>
          </a:p>
          <a:p>
            <a:r>
              <a:rPr lang="en-GB" sz="1200" b="0" i="0" kern="1200" dirty="0">
                <a:solidFill>
                  <a:schemeClr val="tx1"/>
                </a:solidFill>
                <a:effectLst/>
                <a:latin typeface="+mn-lt"/>
                <a:ea typeface="+mn-ea"/>
                <a:cs typeface="+mn-cs"/>
              </a:rPr>
              <a:t>That’s all pretty cool, but one pod full of containers that can talk to each other does not get us a system. For reasons that will become even clearer in the next post where I discuss services, the very heart of </a:t>
            </a:r>
            <a:r>
              <a:rPr lang="en-GB" sz="1200" b="0" i="0" kern="1200" dirty="0" err="1">
                <a:solidFill>
                  <a:schemeClr val="tx1"/>
                </a:solidFill>
                <a:effectLst/>
                <a:latin typeface="+mn-lt"/>
                <a:ea typeface="+mn-ea"/>
                <a:cs typeface="+mn-cs"/>
              </a:rPr>
              <a:t>kubernetes</a:t>
            </a:r>
            <a:r>
              <a:rPr lang="en-GB" sz="1200" b="0" i="0" kern="1200" dirty="0">
                <a:solidFill>
                  <a:schemeClr val="tx1"/>
                </a:solidFill>
                <a:effectLst/>
                <a:latin typeface="+mn-lt"/>
                <a:ea typeface="+mn-ea"/>
                <a:cs typeface="+mn-cs"/>
              </a:rPr>
              <a:t>’ design requires that pods be able to communicate with other pods whether they are running on the same local host or separate hosts. To look at how that happens we need to step up a level and look at nodes in a cluster. This section will contain some unfortunate references to network routing and routes, a subject I realize all of humanity would prefer to avoid. Finding a clear, brief tutorial on IP routing is difficult, but if you want a decent review </a:t>
            </a:r>
            <a:r>
              <a:rPr lang="en-GB" sz="1200" b="0" i="0" kern="1200" dirty="0" err="1">
                <a:solidFill>
                  <a:schemeClr val="tx1"/>
                </a:solidFill>
                <a:effectLst/>
                <a:latin typeface="+mn-lt"/>
                <a:ea typeface="+mn-ea"/>
                <a:cs typeface="+mn-cs"/>
              </a:rPr>
              <a:t>wikipedia’s</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3"/>
              </a:rPr>
              <a:t>article on the topic</a:t>
            </a:r>
            <a:r>
              <a:rPr lang="en-GB" sz="1200" b="0" i="0" kern="1200" dirty="0">
                <a:solidFill>
                  <a:schemeClr val="tx1"/>
                </a:solidFill>
                <a:effectLst/>
                <a:latin typeface="+mn-lt"/>
                <a:ea typeface="+mn-ea"/>
                <a:cs typeface="+mn-cs"/>
              </a:rPr>
              <a:t> isn’t horrible.</a:t>
            </a:r>
          </a:p>
          <a:p>
            <a:r>
              <a:rPr lang="en-GB" sz="1200" b="0" i="0" kern="1200" dirty="0">
                <a:solidFill>
                  <a:schemeClr val="tx1"/>
                </a:solidFill>
                <a:effectLst/>
                <a:latin typeface="+mn-lt"/>
                <a:ea typeface="+mn-ea"/>
                <a:cs typeface="+mn-cs"/>
              </a:rPr>
              <a:t>A </a:t>
            </a:r>
            <a:r>
              <a:rPr lang="en-GB" sz="1200" b="0" i="0" kern="1200" dirty="0" err="1">
                <a:solidFill>
                  <a:schemeClr val="tx1"/>
                </a:solidFill>
                <a:effectLst/>
                <a:latin typeface="+mn-lt"/>
                <a:ea typeface="+mn-ea"/>
                <a:cs typeface="+mn-cs"/>
              </a:rPr>
              <a:t>kubernetes</a:t>
            </a:r>
            <a:r>
              <a:rPr lang="en-GB" sz="1200" b="0" i="0" kern="1200" dirty="0">
                <a:solidFill>
                  <a:schemeClr val="tx1"/>
                </a:solidFill>
                <a:effectLst/>
                <a:latin typeface="+mn-lt"/>
                <a:ea typeface="+mn-ea"/>
                <a:cs typeface="+mn-cs"/>
              </a:rPr>
              <a:t> cluster consists of one or more nodes. A node is a host system, whether physical or virtual, with a container runtime and its dependencies (i.e. docker mostly) and several </a:t>
            </a:r>
            <a:r>
              <a:rPr lang="en-GB" sz="1200" b="0" i="0" kern="1200" dirty="0" err="1">
                <a:solidFill>
                  <a:schemeClr val="tx1"/>
                </a:solidFill>
                <a:effectLst/>
                <a:latin typeface="+mn-lt"/>
                <a:ea typeface="+mn-ea"/>
                <a:cs typeface="+mn-cs"/>
              </a:rPr>
              <a:t>kubernetes</a:t>
            </a:r>
            <a:r>
              <a:rPr lang="en-GB" sz="1200" b="0" i="0" kern="1200" dirty="0">
                <a:solidFill>
                  <a:schemeClr val="tx1"/>
                </a:solidFill>
                <a:effectLst/>
                <a:latin typeface="+mn-lt"/>
                <a:ea typeface="+mn-ea"/>
                <a:cs typeface="+mn-cs"/>
              </a:rPr>
              <a:t> system components, that is connected to a network that allows it to reach other nodes in the cluster. A simple cluster of two nodes might look like this:</a:t>
            </a:r>
          </a:p>
          <a:p>
            <a:r>
              <a:rPr lang="en-GB" sz="1200" b="0" i="0" kern="1200" dirty="0">
                <a:solidFill>
                  <a:schemeClr val="tx1"/>
                </a:solidFill>
                <a:effectLst/>
                <a:latin typeface="+mn-lt"/>
                <a:ea typeface="+mn-ea"/>
                <a:cs typeface="+mn-cs"/>
              </a:rPr>
              <a:t>If you’re running your cluster on a cloud platform like GCP or AWS that drawing pretty well approximates the default networking architecture for a single project environment. For the purposes of illustration I’ve used the private network 10.100.0.0/24 for this example, so the router is 10.100.0.1 and the two instances are 10.100.0.2 and 10.100.0.3 respectively. Given this setup each instance can communicate with the other on eth0. That’s great, but recall that the pod we looked at above is not on this private network: it’s hanging off a bridge on a different network entirely, one that is virtual and exists only on a specific node. To make this clearer let’s drop our pod-like things back into the picture:</a:t>
            </a:r>
          </a:p>
          <a:p>
            <a:r>
              <a:rPr lang="en-GB" sz="1200" b="0" i="0" kern="1200" dirty="0">
                <a:solidFill>
                  <a:schemeClr val="tx1"/>
                </a:solidFill>
                <a:effectLst/>
                <a:latin typeface="+mn-lt"/>
                <a:ea typeface="+mn-ea"/>
                <a:cs typeface="+mn-cs"/>
              </a:rPr>
              <a:t>The host on the left has interface eth0 with an address of 10.100.0.2, whose default gateway is the router at 10.100.0.1. Connected to that interface is bridge docker0 with an address of 172.17.0.1, and connected to that is interface veth0 with address 172.17.0.2. The veth0 interface was created with the pause container and is visible inside all three containers by virtue of the shared network stack. Because of local routing rules set up when the bridge was created any packet arriving at eth0 with a destination address of 172.17.0.2 will be forwarded to the bridge, which will then send it on to veth0. Sounds ok so far. If we know we have a pod at 172.17.0.2 on this host we can add rules to our router setting the next hop for that address to 10.100.0.2 and they will get forwarded from there to veth0. Dandy! Now let’s look at the other host.</a:t>
            </a:r>
          </a:p>
          <a:p>
            <a:br>
              <a:rPr lang="en-GB" dirty="0"/>
            </a:b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18</a:t>
            </a:fld>
            <a:endParaRPr lang="en-US"/>
          </a:p>
        </p:txBody>
      </p:sp>
    </p:spTree>
    <p:extLst>
      <p:ext uri="{BB962C8B-B14F-4D97-AF65-F5344CB8AC3E}">
        <p14:creationId xmlns:p14="http://schemas.microsoft.com/office/powerpoint/2010/main" val="41467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6"/>
        <p:cNvGrpSpPr/>
        <p:nvPr/>
      </p:nvGrpSpPr>
      <p:grpSpPr>
        <a:xfrm>
          <a:off x="0" y="0"/>
          <a:ext cx="0" cy="0"/>
          <a:chOff x="0" y="0"/>
          <a:chExt cx="0" cy="0"/>
        </a:xfrm>
      </p:grpSpPr>
      <p:sp>
        <p:nvSpPr>
          <p:cNvPr id="3117" name="Shape 3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8" name="Shape 3118"/>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Services</a:t>
            </a:r>
            <a:endParaRPr dirty="0"/>
          </a:p>
        </p:txBody>
      </p:sp>
    </p:spTree>
    <p:extLst>
      <p:ext uri="{BB962C8B-B14F-4D97-AF65-F5344CB8AC3E}">
        <p14:creationId xmlns:p14="http://schemas.microsoft.com/office/powerpoint/2010/main" val="454952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3min</a:t>
            </a:r>
          </a:p>
          <a:p>
            <a:r>
              <a:rPr lang="en-US" dirty="0"/>
              <a:t>Docker containers alone are not the end game.  They help with architecting the application components, but they do not address operating them at scale. Kubernetes has emerged as the </a:t>
            </a:r>
            <a:r>
              <a:rPr lang="en-US" dirty="0" err="1"/>
              <a:t>defacto</a:t>
            </a:r>
            <a:r>
              <a:rPr lang="en-US" dirty="0"/>
              <a:t> container orchestrator as every major container technology company is supporting it</a:t>
            </a:r>
          </a:p>
          <a:p>
            <a:endParaRPr lang="en-US" dirty="0"/>
          </a:p>
          <a:p>
            <a:r>
              <a:rPr lang="en-US" dirty="0"/>
              <a:t>Google has won with k8s.</a:t>
            </a:r>
          </a:p>
        </p:txBody>
      </p:sp>
      <p:sp>
        <p:nvSpPr>
          <p:cNvPr id="4" name="Slide Number Placeholder 3"/>
          <p:cNvSpPr>
            <a:spLocks noGrp="1"/>
          </p:cNvSpPr>
          <p:nvPr>
            <p:ph type="sldNum" sz="quarter" idx="10"/>
          </p:nvPr>
        </p:nvSpPr>
        <p:spPr/>
        <p:txBody>
          <a:bodyPr/>
          <a:lstStyle/>
          <a:p>
            <a:fld id="{9F4FBC3A-A12C-40F9-BB8D-BC30C7901396}" type="slidenum">
              <a:rPr lang="en-US" smtClean="0"/>
              <a:t>20</a:t>
            </a:fld>
            <a:endParaRPr lang="en-US"/>
          </a:p>
        </p:txBody>
      </p:sp>
    </p:spTree>
    <p:extLst>
      <p:ext uri="{BB962C8B-B14F-4D97-AF65-F5344CB8AC3E}">
        <p14:creationId xmlns:p14="http://schemas.microsoft.com/office/powerpoint/2010/main" val="2999774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err="1">
                <a:solidFill>
                  <a:schemeClr val="tx1"/>
                </a:solidFill>
                <a:effectLst/>
                <a:latin typeface="+mn-lt"/>
                <a:ea typeface="+mn-ea"/>
                <a:cs typeface="+mn-cs"/>
              </a:rPr>
              <a:t>ClusterIP</a:t>
            </a:r>
            <a:endParaRPr lang="en-GB" sz="1200" b="1"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 </a:t>
            </a:r>
            <a:r>
              <a:rPr lang="en-GB" sz="1200" b="0" i="0" kern="1200" dirty="0" err="1">
                <a:solidFill>
                  <a:schemeClr val="tx1"/>
                </a:solidFill>
                <a:effectLst/>
                <a:latin typeface="+mn-lt"/>
                <a:ea typeface="+mn-ea"/>
                <a:cs typeface="+mn-cs"/>
              </a:rPr>
              <a:t>ClusterIP</a:t>
            </a:r>
            <a:r>
              <a:rPr lang="en-GB" sz="1200" b="0" i="0" kern="1200" dirty="0">
                <a:solidFill>
                  <a:schemeClr val="tx1"/>
                </a:solidFill>
                <a:effectLst/>
                <a:latin typeface="+mn-lt"/>
                <a:ea typeface="+mn-ea"/>
                <a:cs typeface="+mn-cs"/>
              </a:rPr>
              <a:t> service is the default Kubernetes service. It gives you a service inside your cluster that other apps inside your cluster can access. There is no external access.</a:t>
            </a:r>
          </a:p>
          <a:p>
            <a:br>
              <a:rPr lang="en-GB" dirty="0"/>
            </a:br>
            <a:r>
              <a:rPr lang="en-GB" sz="1200" b="0" i="0" kern="1200" dirty="0">
                <a:solidFill>
                  <a:schemeClr val="tx1"/>
                </a:solidFill>
                <a:effectLst/>
                <a:latin typeface="+mn-lt"/>
                <a:ea typeface="+mn-ea"/>
                <a:cs typeface="+mn-cs"/>
              </a:rPr>
              <a:t>Start the Kubernetes Proxy:</a:t>
            </a:r>
          </a:p>
          <a:p>
            <a:r>
              <a:rPr lang="en-GB" dirty="0"/>
              <a:t>$ kubectl proxy --port=8080</a:t>
            </a:r>
            <a:r>
              <a:rPr lang="en-GB" sz="1200" b="0" i="0" kern="1200" dirty="0">
                <a:solidFill>
                  <a:schemeClr val="tx1"/>
                </a:solidFill>
                <a:effectLst/>
                <a:latin typeface="+mn-lt"/>
                <a:ea typeface="+mn-ea"/>
                <a:cs typeface="+mn-cs"/>
              </a:rPr>
              <a:t>Now, you can navigate through the Kubernetes API to access this service using this scheme:</a:t>
            </a:r>
          </a:p>
          <a:p>
            <a:r>
              <a:rPr lang="en-GB" sz="1200" b="0" i="0" kern="1200" dirty="0">
                <a:solidFill>
                  <a:schemeClr val="tx1"/>
                </a:solidFill>
                <a:effectLst/>
                <a:latin typeface="+mn-lt"/>
                <a:ea typeface="+mn-ea"/>
                <a:cs typeface="+mn-cs"/>
              </a:rPr>
              <a:t>http://localhost:8080/</a:t>
            </a:r>
            <a:r>
              <a:rPr lang="en-GB" sz="1200" b="0" i="0" kern="1200" dirty="0" err="1">
                <a:solidFill>
                  <a:schemeClr val="tx1"/>
                </a:solidFill>
                <a:effectLst/>
                <a:latin typeface="+mn-lt"/>
                <a:ea typeface="+mn-ea"/>
                <a:cs typeface="+mn-cs"/>
              </a:rPr>
              <a:t>api</a:t>
            </a:r>
            <a:r>
              <a:rPr lang="en-GB" sz="1200" b="0" i="0" kern="1200" dirty="0">
                <a:solidFill>
                  <a:schemeClr val="tx1"/>
                </a:solidFill>
                <a:effectLst/>
                <a:latin typeface="+mn-lt"/>
                <a:ea typeface="+mn-ea"/>
                <a:cs typeface="+mn-cs"/>
              </a:rPr>
              <a:t>/v1/proxy/namespaces/&lt;NAMESPACE&gt;/services/&lt;SERVICE-NAME&gt;:&lt;PORT-NAME&gt;/</a:t>
            </a:r>
          </a:p>
          <a:p>
            <a:r>
              <a:rPr lang="en-GB" sz="1200" b="0" i="0" kern="1200" dirty="0">
                <a:solidFill>
                  <a:schemeClr val="tx1"/>
                </a:solidFill>
                <a:effectLst/>
                <a:latin typeface="+mn-lt"/>
                <a:ea typeface="+mn-ea"/>
                <a:cs typeface="+mn-cs"/>
              </a:rPr>
              <a:t>So to access the service we defined above, you could use the following address:</a:t>
            </a:r>
          </a:p>
          <a:p>
            <a:r>
              <a:rPr lang="en-GB" sz="1200" b="0" i="0" kern="1200" dirty="0">
                <a:solidFill>
                  <a:schemeClr val="tx1"/>
                </a:solidFill>
                <a:effectLst/>
                <a:latin typeface="+mn-lt"/>
                <a:ea typeface="+mn-ea"/>
                <a:cs typeface="+mn-cs"/>
              </a:rPr>
              <a:t>http://localhost:8080/</a:t>
            </a:r>
            <a:r>
              <a:rPr lang="en-GB" sz="1200" b="0" i="0" kern="1200" dirty="0" err="1">
                <a:solidFill>
                  <a:schemeClr val="tx1"/>
                </a:solidFill>
                <a:effectLst/>
                <a:latin typeface="+mn-lt"/>
                <a:ea typeface="+mn-ea"/>
                <a:cs typeface="+mn-cs"/>
              </a:rPr>
              <a:t>api</a:t>
            </a:r>
            <a:r>
              <a:rPr lang="en-GB" sz="1200" b="0" i="0" kern="1200" dirty="0">
                <a:solidFill>
                  <a:schemeClr val="tx1"/>
                </a:solidFill>
                <a:effectLst/>
                <a:latin typeface="+mn-lt"/>
                <a:ea typeface="+mn-ea"/>
                <a:cs typeface="+mn-cs"/>
              </a:rPr>
              <a:t>/v1/proxy/namespaces/default/services/</a:t>
            </a:r>
            <a:r>
              <a:rPr lang="en-GB" sz="1200" b="0" i="0" kern="1200" dirty="0" err="1">
                <a:solidFill>
                  <a:schemeClr val="tx1"/>
                </a:solidFill>
                <a:effectLst/>
                <a:latin typeface="+mn-lt"/>
                <a:ea typeface="+mn-ea"/>
                <a:cs typeface="+mn-cs"/>
              </a:rPr>
              <a:t>my-internal-service:http</a:t>
            </a:r>
            <a:r>
              <a:rPr lang="en-GB" sz="1200" b="0" i="0" kern="1200" dirty="0">
                <a:solidFill>
                  <a:schemeClr val="tx1"/>
                </a:solidFill>
                <a:effectLst/>
                <a:latin typeface="+mn-lt"/>
                <a:ea typeface="+mn-ea"/>
                <a:cs typeface="+mn-cs"/>
              </a:rPr>
              <a:t>/</a:t>
            </a:r>
          </a:p>
          <a:p>
            <a:r>
              <a:rPr lang="en-GB" sz="1200" b="1" i="0" kern="1200" dirty="0">
                <a:solidFill>
                  <a:schemeClr val="tx1"/>
                </a:solidFill>
                <a:effectLst/>
                <a:latin typeface="+mn-lt"/>
                <a:ea typeface="+mn-ea"/>
                <a:cs typeface="+mn-cs"/>
              </a:rPr>
              <a:t>When would you use this?</a:t>
            </a:r>
          </a:p>
          <a:p>
            <a:r>
              <a:rPr lang="en-GB" sz="1200" b="0" i="0" kern="1200" dirty="0">
                <a:solidFill>
                  <a:schemeClr val="tx1"/>
                </a:solidFill>
                <a:effectLst/>
                <a:latin typeface="+mn-lt"/>
                <a:ea typeface="+mn-ea"/>
                <a:cs typeface="+mn-cs"/>
              </a:rPr>
              <a:t>There are a few scenarios where you would use the Kubernetes proxy to access your services.</a:t>
            </a:r>
          </a:p>
          <a:p>
            <a:r>
              <a:rPr lang="en-GB" sz="1200" b="0" i="0" kern="1200" dirty="0">
                <a:solidFill>
                  <a:schemeClr val="tx1"/>
                </a:solidFill>
                <a:effectLst/>
                <a:latin typeface="+mn-lt"/>
                <a:ea typeface="+mn-ea"/>
                <a:cs typeface="+mn-cs"/>
              </a:rPr>
              <a:t>Debugging your services, or connecting to them directly from your laptop for some reason</a:t>
            </a:r>
          </a:p>
          <a:p>
            <a:r>
              <a:rPr lang="en-GB" sz="1200" b="0" i="0" kern="1200" dirty="0">
                <a:solidFill>
                  <a:schemeClr val="tx1"/>
                </a:solidFill>
                <a:effectLst/>
                <a:latin typeface="+mn-lt"/>
                <a:ea typeface="+mn-ea"/>
                <a:cs typeface="+mn-cs"/>
              </a:rPr>
              <a:t>Allowing internal traffic, displaying internal dashboards, etc.</a:t>
            </a:r>
          </a:p>
          <a:p>
            <a:r>
              <a:rPr lang="en-GB" sz="1200" b="0" i="0" kern="1200" dirty="0">
                <a:solidFill>
                  <a:schemeClr val="tx1"/>
                </a:solidFill>
                <a:effectLst/>
                <a:latin typeface="+mn-lt"/>
                <a:ea typeface="+mn-ea"/>
                <a:cs typeface="+mn-cs"/>
              </a:rPr>
              <a:t>Because this method requires you to run kubectl as an authenticated user, you should NOT use this to expose your service to the internet or use it for production services.</a:t>
            </a:r>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21</a:t>
            </a:fld>
            <a:endParaRPr lang="en-US"/>
          </a:p>
        </p:txBody>
      </p:sp>
    </p:spTree>
    <p:extLst>
      <p:ext uri="{BB962C8B-B14F-4D97-AF65-F5344CB8AC3E}">
        <p14:creationId xmlns:p14="http://schemas.microsoft.com/office/powerpoint/2010/main" val="1749569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a:t>
            </a:r>
            <a:r>
              <a:rPr lang="en-GB" sz="1200" b="0" i="0" kern="1200" dirty="0" err="1">
                <a:solidFill>
                  <a:schemeClr val="tx1"/>
                </a:solidFill>
                <a:effectLst/>
                <a:latin typeface="+mn-lt"/>
                <a:ea typeface="+mn-ea"/>
                <a:cs typeface="+mn-cs"/>
              </a:rPr>
              <a:t>NodePort</a:t>
            </a:r>
            <a:r>
              <a:rPr lang="en-GB" sz="1200" b="0" i="0" kern="1200" dirty="0">
                <a:solidFill>
                  <a:schemeClr val="tx1"/>
                </a:solidFill>
                <a:effectLst/>
                <a:latin typeface="+mn-lt"/>
                <a:ea typeface="+mn-ea"/>
                <a:cs typeface="+mn-cs"/>
              </a:rPr>
              <a:t> service is the most primitive way to get external traffic directly to your service. </a:t>
            </a:r>
            <a:r>
              <a:rPr lang="en-GB" sz="1200" b="0" i="0" kern="1200" dirty="0" err="1">
                <a:solidFill>
                  <a:schemeClr val="tx1"/>
                </a:solidFill>
                <a:effectLst/>
                <a:latin typeface="+mn-lt"/>
                <a:ea typeface="+mn-ea"/>
                <a:cs typeface="+mn-cs"/>
              </a:rPr>
              <a:t>NodePort</a:t>
            </a:r>
            <a:r>
              <a:rPr lang="en-GB" sz="1200" b="0" i="0" kern="1200" dirty="0">
                <a:solidFill>
                  <a:schemeClr val="tx1"/>
                </a:solidFill>
                <a:effectLst/>
                <a:latin typeface="+mn-lt"/>
                <a:ea typeface="+mn-ea"/>
                <a:cs typeface="+mn-cs"/>
              </a:rPr>
              <a:t>, as the name implies, opens a specific port on all the Nodes (the VMs), and any traffic that is sent to this port is forwarded to the service.</a:t>
            </a:r>
          </a:p>
          <a:p>
            <a:br>
              <a:rPr lang="en-GB" dirty="0">
                <a:effectLst/>
              </a:rPr>
            </a:br>
            <a:r>
              <a:rPr lang="en-GB" sz="1200" b="0" i="0" kern="1200" dirty="0">
                <a:solidFill>
                  <a:schemeClr val="tx1"/>
                </a:solidFill>
                <a:effectLst/>
                <a:latin typeface="+mn-lt"/>
                <a:ea typeface="+mn-ea"/>
                <a:cs typeface="+mn-cs"/>
              </a:rPr>
              <a:t>Basically, a </a:t>
            </a:r>
            <a:r>
              <a:rPr lang="en-GB" sz="1200" b="0" i="0" kern="1200" dirty="0" err="1">
                <a:solidFill>
                  <a:schemeClr val="tx1"/>
                </a:solidFill>
                <a:effectLst/>
                <a:latin typeface="+mn-lt"/>
                <a:ea typeface="+mn-ea"/>
                <a:cs typeface="+mn-cs"/>
              </a:rPr>
              <a:t>NodePort</a:t>
            </a:r>
            <a:r>
              <a:rPr lang="en-GB" sz="1200" b="0" i="0" kern="1200" dirty="0">
                <a:solidFill>
                  <a:schemeClr val="tx1"/>
                </a:solidFill>
                <a:effectLst/>
                <a:latin typeface="+mn-lt"/>
                <a:ea typeface="+mn-ea"/>
                <a:cs typeface="+mn-cs"/>
              </a:rPr>
              <a:t> service has two differences from a normal “</a:t>
            </a:r>
            <a:r>
              <a:rPr lang="en-GB" sz="1200" b="0" i="0" kern="1200" dirty="0" err="1">
                <a:solidFill>
                  <a:schemeClr val="tx1"/>
                </a:solidFill>
                <a:effectLst/>
                <a:latin typeface="+mn-lt"/>
                <a:ea typeface="+mn-ea"/>
                <a:cs typeface="+mn-cs"/>
              </a:rPr>
              <a:t>ClusterIP</a:t>
            </a:r>
            <a:r>
              <a:rPr lang="en-GB" sz="1200" b="0" i="0" kern="1200" dirty="0">
                <a:solidFill>
                  <a:schemeClr val="tx1"/>
                </a:solidFill>
                <a:effectLst/>
                <a:latin typeface="+mn-lt"/>
                <a:ea typeface="+mn-ea"/>
                <a:cs typeface="+mn-cs"/>
              </a:rPr>
              <a:t>” service. First, the type is “</a:t>
            </a:r>
            <a:r>
              <a:rPr lang="en-GB" sz="1200" b="0" i="0" kern="1200" dirty="0" err="1">
                <a:solidFill>
                  <a:schemeClr val="tx1"/>
                </a:solidFill>
                <a:effectLst/>
                <a:latin typeface="+mn-lt"/>
                <a:ea typeface="+mn-ea"/>
                <a:cs typeface="+mn-cs"/>
              </a:rPr>
              <a:t>NodePort</a:t>
            </a:r>
            <a:r>
              <a:rPr lang="en-GB" sz="1200" b="0" i="0" kern="1200" dirty="0">
                <a:solidFill>
                  <a:schemeClr val="tx1"/>
                </a:solidFill>
                <a:effectLst/>
                <a:latin typeface="+mn-lt"/>
                <a:ea typeface="+mn-ea"/>
                <a:cs typeface="+mn-cs"/>
              </a:rPr>
              <a:t>.” There is also an additional port called the </a:t>
            </a:r>
            <a:r>
              <a:rPr lang="en-GB" sz="1200" b="0" i="0" kern="1200" dirty="0" err="1">
                <a:solidFill>
                  <a:schemeClr val="tx1"/>
                </a:solidFill>
                <a:effectLst/>
                <a:latin typeface="+mn-lt"/>
                <a:ea typeface="+mn-ea"/>
                <a:cs typeface="+mn-cs"/>
              </a:rPr>
              <a:t>nodePort</a:t>
            </a:r>
            <a:r>
              <a:rPr lang="en-GB" sz="1200" b="0" i="0" kern="1200" dirty="0">
                <a:solidFill>
                  <a:schemeClr val="tx1"/>
                </a:solidFill>
                <a:effectLst/>
                <a:latin typeface="+mn-lt"/>
                <a:ea typeface="+mn-ea"/>
                <a:cs typeface="+mn-cs"/>
              </a:rPr>
              <a:t> that specifies which port to open on the nodes. If you don’t specify this port, it will pick a random port. Most of the time you should let Kubernetes choose the port; as </a:t>
            </a:r>
            <a:r>
              <a:rPr lang="en-GB" sz="1200" b="0" i="0" u="none" strike="noStrike" kern="1200" dirty="0">
                <a:solidFill>
                  <a:schemeClr val="tx1"/>
                </a:solidFill>
                <a:effectLst/>
                <a:latin typeface="+mn-lt"/>
                <a:ea typeface="+mn-ea"/>
                <a:cs typeface="+mn-cs"/>
                <a:hlinkClick r:id="rId3"/>
              </a:rPr>
              <a:t>thockin</a:t>
            </a:r>
            <a:r>
              <a:rPr lang="en-GB" sz="1200" b="0" i="0" kern="1200" dirty="0">
                <a:solidFill>
                  <a:schemeClr val="tx1"/>
                </a:solidFill>
                <a:effectLst/>
                <a:latin typeface="+mn-lt"/>
                <a:ea typeface="+mn-ea"/>
                <a:cs typeface="+mn-cs"/>
              </a:rPr>
              <a:t> says, there are many caveats to what ports are available for you to use.</a:t>
            </a:r>
          </a:p>
          <a:p>
            <a:r>
              <a:rPr lang="en-GB" sz="1200" b="1" i="0" kern="1200" dirty="0">
                <a:solidFill>
                  <a:schemeClr val="tx1"/>
                </a:solidFill>
                <a:effectLst/>
                <a:latin typeface="+mn-lt"/>
                <a:ea typeface="+mn-ea"/>
                <a:cs typeface="+mn-cs"/>
              </a:rPr>
              <a:t>When would you use this?</a:t>
            </a:r>
          </a:p>
          <a:p>
            <a:r>
              <a:rPr lang="en-GB" sz="1200" b="0" i="0" kern="1200" dirty="0">
                <a:solidFill>
                  <a:schemeClr val="tx1"/>
                </a:solidFill>
                <a:effectLst/>
                <a:latin typeface="+mn-lt"/>
                <a:ea typeface="+mn-ea"/>
                <a:cs typeface="+mn-cs"/>
              </a:rPr>
              <a:t>There are many downsides to this method:</a:t>
            </a:r>
          </a:p>
          <a:p>
            <a:r>
              <a:rPr lang="en-GB" sz="1200" b="0" i="0" kern="1200" dirty="0">
                <a:solidFill>
                  <a:schemeClr val="tx1"/>
                </a:solidFill>
                <a:effectLst/>
                <a:latin typeface="+mn-lt"/>
                <a:ea typeface="+mn-ea"/>
                <a:cs typeface="+mn-cs"/>
              </a:rPr>
              <a:t>You can only have once service per port</a:t>
            </a:r>
          </a:p>
          <a:p>
            <a:r>
              <a:rPr lang="en-GB" sz="1200" b="0" i="0" kern="1200" dirty="0">
                <a:solidFill>
                  <a:schemeClr val="tx1"/>
                </a:solidFill>
                <a:effectLst/>
                <a:latin typeface="+mn-lt"/>
                <a:ea typeface="+mn-ea"/>
                <a:cs typeface="+mn-cs"/>
              </a:rPr>
              <a:t>You can only use ports 30000–32767</a:t>
            </a:r>
          </a:p>
          <a:p>
            <a:r>
              <a:rPr lang="en-GB" sz="1200" b="0" i="0" kern="1200" dirty="0">
                <a:solidFill>
                  <a:schemeClr val="tx1"/>
                </a:solidFill>
                <a:effectLst/>
                <a:latin typeface="+mn-lt"/>
                <a:ea typeface="+mn-ea"/>
                <a:cs typeface="+mn-cs"/>
              </a:rPr>
              <a:t>If your Node/VM IP address change, you need to deal with that</a:t>
            </a:r>
          </a:p>
          <a:p>
            <a:r>
              <a:rPr lang="en-GB" sz="1200" b="0" i="0" kern="1200" dirty="0">
                <a:solidFill>
                  <a:schemeClr val="tx1"/>
                </a:solidFill>
                <a:effectLst/>
                <a:latin typeface="+mn-lt"/>
                <a:ea typeface="+mn-ea"/>
                <a:cs typeface="+mn-cs"/>
              </a:rPr>
              <a:t>For these reasons, I don’t recommend using this method in production to directly expose your service. If you are running a service that doesn’t have to be always available, or you are very cost sensitive, this method will work for you. A good example of such an application is a demo app or something temporary.</a:t>
            </a:r>
          </a:p>
          <a:p>
            <a:br>
              <a:rPr lang="en-GB" dirty="0"/>
            </a:br>
            <a:endParaRPr lang="en-GB" dirty="0">
              <a:effectLst/>
            </a:endParaRPr>
          </a:p>
        </p:txBody>
      </p:sp>
      <p:sp>
        <p:nvSpPr>
          <p:cNvPr id="4" name="Slide Number Placeholder 3"/>
          <p:cNvSpPr>
            <a:spLocks noGrp="1"/>
          </p:cNvSpPr>
          <p:nvPr>
            <p:ph type="sldNum" sz="quarter" idx="10"/>
          </p:nvPr>
        </p:nvSpPr>
        <p:spPr/>
        <p:txBody>
          <a:bodyPr/>
          <a:lstStyle/>
          <a:p>
            <a:fld id="{9F4FBC3A-A12C-40F9-BB8D-BC30C7901396}" type="slidenum">
              <a:rPr lang="en-US" smtClean="0"/>
              <a:t>22</a:t>
            </a:fld>
            <a:endParaRPr lang="en-US"/>
          </a:p>
        </p:txBody>
      </p:sp>
    </p:spTree>
    <p:extLst>
      <p:ext uri="{BB962C8B-B14F-4D97-AF65-F5344CB8AC3E}">
        <p14:creationId xmlns:p14="http://schemas.microsoft.com/office/powerpoint/2010/main" val="607108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56B05-D71C-3E47-A9C6-0FE5EC3F6E33}" type="slidenum">
              <a:rPr lang="en-US" smtClean="0"/>
              <a:t>4</a:t>
            </a:fld>
            <a:endParaRPr lang="en-US"/>
          </a:p>
        </p:txBody>
      </p:sp>
    </p:spTree>
    <p:extLst>
      <p:ext uri="{BB962C8B-B14F-4D97-AF65-F5344CB8AC3E}">
        <p14:creationId xmlns:p14="http://schemas.microsoft.com/office/powerpoint/2010/main" val="2564897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a:t>
            </a:r>
            <a:r>
              <a:rPr lang="en-GB" sz="1200" b="0" i="0" kern="1200" dirty="0" err="1">
                <a:solidFill>
                  <a:schemeClr val="tx1"/>
                </a:solidFill>
                <a:effectLst/>
                <a:latin typeface="+mn-lt"/>
                <a:ea typeface="+mn-ea"/>
                <a:cs typeface="+mn-cs"/>
              </a:rPr>
              <a:t>LoadBalancer</a:t>
            </a:r>
            <a:r>
              <a:rPr lang="en-GB" sz="1200" b="0" i="0" kern="1200" dirty="0">
                <a:solidFill>
                  <a:schemeClr val="tx1"/>
                </a:solidFill>
                <a:effectLst/>
                <a:latin typeface="+mn-lt"/>
                <a:ea typeface="+mn-ea"/>
                <a:cs typeface="+mn-cs"/>
              </a:rPr>
              <a:t> service is the standard way to expose a service to the internet. On GKE, this will spin up a </a:t>
            </a:r>
            <a:r>
              <a:rPr lang="en-GB" sz="1200" b="0" i="0" u="none" strike="noStrike" kern="1200" dirty="0">
                <a:solidFill>
                  <a:schemeClr val="tx1"/>
                </a:solidFill>
                <a:effectLst/>
                <a:latin typeface="+mn-lt"/>
                <a:ea typeface="+mn-ea"/>
                <a:cs typeface="+mn-cs"/>
                <a:hlinkClick r:id="rId3"/>
              </a:rPr>
              <a:t>Network Load Balancer</a:t>
            </a:r>
            <a:r>
              <a:rPr lang="en-GB" sz="1200" b="0" i="0" kern="1200" dirty="0">
                <a:solidFill>
                  <a:schemeClr val="tx1"/>
                </a:solidFill>
                <a:effectLst/>
                <a:latin typeface="+mn-lt"/>
                <a:ea typeface="+mn-ea"/>
                <a:cs typeface="+mn-cs"/>
              </a:rPr>
              <a:t> that will give you a single IP address that will forward all traffic to your service.</a:t>
            </a:r>
          </a:p>
          <a:p>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When would you use this?</a:t>
            </a:r>
          </a:p>
          <a:p>
            <a:r>
              <a:rPr lang="en-GB" sz="1200" b="0" i="0" kern="1200" dirty="0">
                <a:solidFill>
                  <a:schemeClr val="tx1"/>
                </a:solidFill>
                <a:effectLst/>
                <a:latin typeface="+mn-lt"/>
                <a:ea typeface="+mn-ea"/>
                <a:cs typeface="+mn-cs"/>
              </a:rPr>
              <a:t>If you want to directly expose a service, this is the default method. All traffic on the port you specify will be forwarded to the service. There is no filtering, no routing, etc. This means you can send almost any kind of traffic to it, like HTTP, TCP, UDP, </a:t>
            </a:r>
            <a:r>
              <a:rPr lang="en-GB" sz="1200" b="0" i="0" kern="1200" dirty="0" err="1">
                <a:solidFill>
                  <a:schemeClr val="tx1"/>
                </a:solidFill>
                <a:effectLst/>
                <a:latin typeface="+mn-lt"/>
                <a:ea typeface="+mn-ea"/>
                <a:cs typeface="+mn-cs"/>
              </a:rPr>
              <a:t>Websockets</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gRPC</a:t>
            </a:r>
            <a:r>
              <a:rPr lang="en-GB" sz="1200" b="0" i="0" kern="1200" dirty="0">
                <a:solidFill>
                  <a:schemeClr val="tx1"/>
                </a:solidFill>
                <a:effectLst/>
                <a:latin typeface="+mn-lt"/>
                <a:ea typeface="+mn-ea"/>
                <a:cs typeface="+mn-cs"/>
              </a:rPr>
              <a:t>, or whatever.</a:t>
            </a:r>
          </a:p>
          <a:p>
            <a:r>
              <a:rPr lang="en-GB" sz="1200" b="0" i="0" kern="1200" dirty="0">
                <a:solidFill>
                  <a:schemeClr val="tx1"/>
                </a:solidFill>
                <a:effectLst/>
                <a:latin typeface="+mn-lt"/>
                <a:ea typeface="+mn-ea"/>
                <a:cs typeface="+mn-cs"/>
              </a:rPr>
              <a:t>The big downside is that each service you expose with a </a:t>
            </a:r>
            <a:r>
              <a:rPr lang="en-GB" sz="1200" b="0" i="0" kern="1200" dirty="0" err="1">
                <a:solidFill>
                  <a:schemeClr val="tx1"/>
                </a:solidFill>
                <a:effectLst/>
                <a:latin typeface="+mn-lt"/>
                <a:ea typeface="+mn-ea"/>
                <a:cs typeface="+mn-cs"/>
              </a:rPr>
              <a:t>LoadBalancer</a:t>
            </a:r>
            <a:r>
              <a:rPr lang="en-GB" sz="1200" b="0" i="0" kern="1200" dirty="0">
                <a:solidFill>
                  <a:schemeClr val="tx1"/>
                </a:solidFill>
                <a:effectLst/>
                <a:latin typeface="+mn-lt"/>
                <a:ea typeface="+mn-ea"/>
                <a:cs typeface="+mn-cs"/>
              </a:rPr>
              <a:t> will get its own IP address, and you have to pay for a </a:t>
            </a:r>
            <a:r>
              <a:rPr lang="en-GB" sz="1200" b="0" i="0" kern="1200" dirty="0" err="1">
                <a:solidFill>
                  <a:schemeClr val="tx1"/>
                </a:solidFill>
                <a:effectLst/>
                <a:latin typeface="+mn-lt"/>
                <a:ea typeface="+mn-ea"/>
                <a:cs typeface="+mn-cs"/>
              </a:rPr>
              <a:t>LoadBalancer</a:t>
            </a:r>
            <a:r>
              <a:rPr lang="en-GB" sz="1200" b="0" i="0" kern="1200" dirty="0">
                <a:solidFill>
                  <a:schemeClr val="tx1"/>
                </a:solidFill>
                <a:effectLst/>
                <a:latin typeface="+mn-lt"/>
                <a:ea typeface="+mn-ea"/>
                <a:cs typeface="+mn-cs"/>
              </a:rPr>
              <a:t> per exposed service, which can get expensive!</a:t>
            </a:r>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23</a:t>
            </a:fld>
            <a:endParaRPr lang="en-US"/>
          </a:p>
        </p:txBody>
      </p:sp>
    </p:spTree>
    <p:extLst>
      <p:ext uri="{BB962C8B-B14F-4D97-AF65-F5344CB8AC3E}">
        <p14:creationId xmlns:p14="http://schemas.microsoft.com/office/powerpoint/2010/main" val="2774154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3min</a:t>
            </a:r>
          </a:p>
          <a:p>
            <a:r>
              <a:rPr lang="en-US" dirty="0"/>
              <a:t>Docker containers alone are not the end game.  They help with architecting the application components, but they do not address operating them at scale. Kubernetes has emerged as the </a:t>
            </a:r>
            <a:r>
              <a:rPr lang="en-US" dirty="0" err="1"/>
              <a:t>defacto</a:t>
            </a:r>
            <a:r>
              <a:rPr lang="en-US" dirty="0"/>
              <a:t> container orchestrator as every major container technology company is supporting it</a:t>
            </a:r>
          </a:p>
          <a:p>
            <a:endParaRPr lang="en-US" dirty="0"/>
          </a:p>
          <a:p>
            <a:r>
              <a:rPr lang="en-US" dirty="0"/>
              <a:t>Google has won with k8s.</a:t>
            </a:r>
          </a:p>
        </p:txBody>
      </p:sp>
      <p:sp>
        <p:nvSpPr>
          <p:cNvPr id="4" name="Slide Number Placeholder 3"/>
          <p:cNvSpPr>
            <a:spLocks noGrp="1"/>
          </p:cNvSpPr>
          <p:nvPr>
            <p:ph type="sldNum" sz="quarter" idx="10"/>
          </p:nvPr>
        </p:nvSpPr>
        <p:spPr/>
        <p:txBody>
          <a:bodyPr/>
          <a:lstStyle/>
          <a:p>
            <a:fld id="{9F4FBC3A-A12C-40F9-BB8D-BC30C7901396}" type="slidenum">
              <a:rPr lang="en-US" smtClean="0"/>
              <a:t>24</a:t>
            </a:fld>
            <a:endParaRPr lang="en-US"/>
          </a:p>
        </p:txBody>
      </p:sp>
    </p:spTree>
    <p:extLst>
      <p:ext uri="{BB962C8B-B14F-4D97-AF65-F5344CB8AC3E}">
        <p14:creationId xmlns:p14="http://schemas.microsoft.com/office/powerpoint/2010/main" val="3144181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3min</a:t>
            </a:r>
          </a:p>
          <a:p>
            <a:r>
              <a:rPr lang="en-US" dirty="0"/>
              <a:t>Docker containers alone are not the end game.  They help with architecting the application components, but they do not address operating them at scale. Kubernetes has emerged as the </a:t>
            </a:r>
            <a:r>
              <a:rPr lang="en-US" dirty="0" err="1"/>
              <a:t>defacto</a:t>
            </a:r>
            <a:r>
              <a:rPr lang="en-US" dirty="0"/>
              <a:t> container orchestrator as every major container technology company is supporting it</a:t>
            </a:r>
          </a:p>
          <a:p>
            <a:endParaRPr lang="en-US" dirty="0"/>
          </a:p>
          <a:p>
            <a:r>
              <a:rPr lang="en-US" dirty="0"/>
              <a:t>Google has won with k8s.</a:t>
            </a:r>
          </a:p>
        </p:txBody>
      </p:sp>
      <p:sp>
        <p:nvSpPr>
          <p:cNvPr id="4" name="Slide Number Placeholder 3"/>
          <p:cNvSpPr>
            <a:spLocks noGrp="1"/>
          </p:cNvSpPr>
          <p:nvPr>
            <p:ph type="sldNum" sz="quarter" idx="10"/>
          </p:nvPr>
        </p:nvSpPr>
        <p:spPr/>
        <p:txBody>
          <a:bodyPr/>
          <a:lstStyle/>
          <a:p>
            <a:fld id="{9F4FBC3A-A12C-40F9-BB8D-BC30C7901396}" type="slidenum">
              <a:rPr lang="en-US" smtClean="0"/>
              <a:t>25</a:t>
            </a:fld>
            <a:endParaRPr lang="en-US"/>
          </a:p>
        </p:txBody>
      </p:sp>
    </p:spTree>
    <p:extLst>
      <p:ext uri="{BB962C8B-B14F-4D97-AF65-F5344CB8AC3E}">
        <p14:creationId xmlns:p14="http://schemas.microsoft.com/office/powerpoint/2010/main" val="1604028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56B05-D71C-3E47-A9C6-0FE5EC3F6E33}" type="slidenum">
              <a:rPr lang="en-US" smtClean="0"/>
              <a:t>26</a:t>
            </a:fld>
            <a:endParaRPr lang="en-US"/>
          </a:p>
        </p:txBody>
      </p:sp>
    </p:spTree>
    <p:extLst>
      <p:ext uri="{BB962C8B-B14F-4D97-AF65-F5344CB8AC3E}">
        <p14:creationId xmlns:p14="http://schemas.microsoft.com/office/powerpoint/2010/main" val="992777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Ingress it’s NOT a service type.</a:t>
            </a:r>
          </a:p>
          <a:p>
            <a:r>
              <a:rPr lang="en-GB" sz="1200" dirty="0"/>
              <a:t>It sits in front of multiple services and act as a “smart router” or </a:t>
            </a:r>
            <a:r>
              <a:rPr lang="en-GB" sz="1200" dirty="0" err="1"/>
              <a:t>entrypoint</a:t>
            </a:r>
            <a:r>
              <a:rPr lang="en-GB" sz="1200" dirty="0"/>
              <a:t> into the cluster.</a:t>
            </a:r>
          </a:p>
          <a:p>
            <a:r>
              <a:rPr lang="en-GB" sz="1200" dirty="0"/>
              <a:t>Can be configured to give services externally-reachable URLs, load balance traffic, terminate SSL, and offer name based virtual hosting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dk1"/>
                </a:solidFill>
              </a:rPr>
              <a:t>Ingress extends that even further to add SSL and layer 7 based load balancing such as name-based virtual hosts.</a:t>
            </a:r>
          </a:p>
          <a:p>
            <a:endParaRPr lang="en-GB" sz="1200" dirty="0"/>
          </a:p>
        </p:txBody>
      </p:sp>
      <p:sp>
        <p:nvSpPr>
          <p:cNvPr id="4" name="Slide Number Placeholder 3"/>
          <p:cNvSpPr>
            <a:spLocks noGrp="1"/>
          </p:cNvSpPr>
          <p:nvPr>
            <p:ph type="sldNum" sz="quarter" idx="10"/>
          </p:nvPr>
        </p:nvSpPr>
        <p:spPr/>
        <p:txBody>
          <a:bodyPr/>
          <a:lstStyle/>
          <a:p>
            <a:fld id="{9F4FBC3A-A12C-40F9-BB8D-BC30C7901396}" type="slidenum">
              <a:rPr lang="en-US" smtClean="0"/>
              <a:t>27</a:t>
            </a:fld>
            <a:endParaRPr lang="en-US"/>
          </a:p>
        </p:txBody>
      </p:sp>
    </p:spTree>
    <p:extLst>
      <p:ext uri="{BB962C8B-B14F-4D97-AF65-F5344CB8AC3E}">
        <p14:creationId xmlns:p14="http://schemas.microsoft.com/office/powerpoint/2010/main" val="279478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4"/>
        <p:cNvGrpSpPr/>
        <p:nvPr/>
      </p:nvGrpSpPr>
      <p:grpSpPr>
        <a:xfrm>
          <a:off x="0" y="0"/>
          <a:ext cx="0" cy="0"/>
          <a:chOff x="0" y="0"/>
          <a:chExt cx="0" cy="0"/>
        </a:xfrm>
      </p:grpSpPr>
      <p:sp>
        <p:nvSpPr>
          <p:cNvPr id="3095" name="Shape 30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6" name="Shape 309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Volumes</a:t>
            </a:r>
            <a:endParaRPr dirty="0"/>
          </a:p>
        </p:txBody>
      </p:sp>
    </p:spTree>
    <p:extLst>
      <p:ext uri="{BB962C8B-B14F-4D97-AF65-F5344CB8AC3E}">
        <p14:creationId xmlns:p14="http://schemas.microsoft.com/office/powerpoint/2010/main" val="3206027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3min</a:t>
            </a:r>
          </a:p>
          <a:p>
            <a:r>
              <a:rPr lang="en-US" dirty="0"/>
              <a:t>Docker containers alone are not the end game.  They help with architecting the application components, but they do not address operating them at scale. Kubernetes has emerged as the </a:t>
            </a:r>
            <a:r>
              <a:rPr lang="en-US" dirty="0" err="1"/>
              <a:t>defacto</a:t>
            </a:r>
            <a:r>
              <a:rPr lang="en-US" dirty="0"/>
              <a:t> container orchestrator as every major container technology company is supporting it</a:t>
            </a:r>
          </a:p>
          <a:p>
            <a:endParaRPr lang="en-US" dirty="0"/>
          </a:p>
          <a:p>
            <a:r>
              <a:rPr lang="en-US" dirty="0"/>
              <a:t>Google has won with k8s.</a:t>
            </a:r>
          </a:p>
        </p:txBody>
      </p:sp>
      <p:sp>
        <p:nvSpPr>
          <p:cNvPr id="4" name="Slide Number Placeholder 3"/>
          <p:cNvSpPr>
            <a:spLocks noGrp="1"/>
          </p:cNvSpPr>
          <p:nvPr>
            <p:ph type="sldNum" sz="quarter" idx="10"/>
          </p:nvPr>
        </p:nvSpPr>
        <p:spPr/>
        <p:txBody>
          <a:bodyPr/>
          <a:lstStyle/>
          <a:p>
            <a:fld id="{9F4FBC3A-A12C-40F9-BB8D-BC30C7901396}" type="slidenum">
              <a:rPr lang="en-US" smtClean="0"/>
              <a:t>29</a:t>
            </a:fld>
            <a:endParaRPr lang="en-US"/>
          </a:p>
        </p:txBody>
      </p:sp>
    </p:spTree>
    <p:extLst>
      <p:ext uri="{BB962C8B-B14F-4D97-AF65-F5344CB8AC3E}">
        <p14:creationId xmlns:p14="http://schemas.microsoft.com/office/powerpoint/2010/main" val="1536617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3min</a:t>
            </a:r>
          </a:p>
          <a:p>
            <a:r>
              <a:rPr lang="en-US" dirty="0"/>
              <a:t>Docker containers alone are not the end game.  They help with architecting the application components, but they do not address operating them at scale. Kubernetes has emerged as the </a:t>
            </a:r>
            <a:r>
              <a:rPr lang="en-US" dirty="0" err="1"/>
              <a:t>defacto</a:t>
            </a:r>
            <a:r>
              <a:rPr lang="en-US" dirty="0"/>
              <a:t> container orchestrator as every major container technology company is supporting it</a:t>
            </a:r>
          </a:p>
          <a:p>
            <a:endParaRPr lang="en-US" dirty="0"/>
          </a:p>
          <a:p>
            <a:r>
              <a:rPr lang="en-US" dirty="0"/>
              <a:t>Google has won with k8s.</a:t>
            </a:r>
          </a:p>
        </p:txBody>
      </p:sp>
      <p:sp>
        <p:nvSpPr>
          <p:cNvPr id="4" name="Slide Number Placeholder 3"/>
          <p:cNvSpPr>
            <a:spLocks noGrp="1"/>
          </p:cNvSpPr>
          <p:nvPr>
            <p:ph type="sldNum" sz="quarter" idx="10"/>
          </p:nvPr>
        </p:nvSpPr>
        <p:spPr/>
        <p:txBody>
          <a:bodyPr/>
          <a:lstStyle/>
          <a:p>
            <a:fld id="{9F4FBC3A-A12C-40F9-BB8D-BC30C7901396}" type="slidenum">
              <a:rPr lang="en-US" smtClean="0"/>
              <a:t>30</a:t>
            </a:fld>
            <a:endParaRPr lang="en-US"/>
          </a:p>
        </p:txBody>
      </p:sp>
    </p:spTree>
    <p:extLst>
      <p:ext uri="{BB962C8B-B14F-4D97-AF65-F5344CB8AC3E}">
        <p14:creationId xmlns:p14="http://schemas.microsoft.com/office/powerpoint/2010/main" val="970555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Narrative:  Containers are abstracting the OS like what VMs did to hardware </a:t>
            </a:r>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32</a:t>
            </a:fld>
            <a:endParaRPr lang="en-US"/>
          </a:p>
        </p:txBody>
      </p:sp>
    </p:spTree>
    <p:extLst>
      <p:ext uri="{BB962C8B-B14F-4D97-AF65-F5344CB8AC3E}">
        <p14:creationId xmlns:p14="http://schemas.microsoft.com/office/powerpoint/2010/main" val="1199196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Narrative:  Containers are abstracting the OS like what VMs did to hardware </a:t>
            </a:r>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33</a:t>
            </a:fld>
            <a:endParaRPr lang="en-US"/>
          </a:p>
        </p:txBody>
      </p:sp>
    </p:spTree>
    <p:extLst>
      <p:ext uri="{BB962C8B-B14F-4D97-AF65-F5344CB8AC3E}">
        <p14:creationId xmlns:p14="http://schemas.microsoft.com/office/powerpoint/2010/main" val="2435045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1" i="0" u="sng" kern="1200" dirty="0">
                <a:solidFill>
                  <a:schemeClr val="tx1"/>
                </a:solidFill>
                <a:effectLst/>
                <a:latin typeface="Metropolis" panose="00000500000000000000" pitchFamily="50" charset="0"/>
                <a:ea typeface="+mn-ea"/>
                <a:cs typeface="+mn-cs"/>
              </a:rPr>
              <a:t>Microservices Architecture: </a:t>
            </a:r>
          </a:p>
          <a:p>
            <a:r>
              <a:rPr lang="en-US" sz="1200" b="0" i="0" kern="1200" dirty="0">
                <a:solidFill>
                  <a:schemeClr val="tx1"/>
                </a:solidFill>
                <a:effectLst/>
                <a:latin typeface="Metropolis" panose="00000500000000000000" pitchFamily="50" charset="0"/>
                <a:ea typeface="+mn-ea"/>
                <a:cs typeface="+mn-cs"/>
              </a:rPr>
              <a:t>It’s really the microservices architecture that allows for that rapid evolution, scalability and availability of applications. Modern applications are based on distributed microservice. </a:t>
            </a:r>
            <a:r>
              <a:rPr lang="en-US" dirty="0"/>
              <a:t>A microservice is a modular piece of a larger application. For example, a payments function of an application could be considered a microservice. Micro</a:t>
            </a:r>
            <a:r>
              <a:rPr lang="en-US" baseline="0" dirty="0"/>
              <a:t>services are small pieces of code (small application components) that have well defined interfaces (APIs)</a:t>
            </a:r>
            <a:endParaRPr lang="en-US" dirty="0"/>
          </a:p>
          <a:p>
            <a:endParaRPr lang="en-US" dirty="0"/>
          </a:p>
          <a:p>
            <a:r>
              <a:rPr lang="en-US" b="1" u="sng" dirty="0"/>
              <a:t>From monoliths to microservices</a:t>
            </a:r>
          </a:p>
          <a:p>
            <a:r>
              <a:rPr lang="en-US" dirty="0"/>
              <a:t>It used to be that applications were built as monoliths, but unfortunately, monoliths tend to not scale very well and often also have availability issues. An example is Twitter. You used to hear about Twitter outages every time there was a big celebrity event where lots of people tweeting. You don’t hear about that anymore. It’s because Twitter adopted a new way of architecting their application: Microservices. </a:t>
            </a:r>
          </a:p>
          <a:p>
            <a:endParaRPr lang="en-US" dirty="0"/>
          </a:p>
          <a:p>
            <a:r>
              <a:rPr lang="en-US" b="1" u="sng" dirty="0"/>
              <a:t>Benefits and Key Features of Microservices Architecture </a:t>
            </a:r>
          </a:p>
          <a:p>
            <a:r>
              <a:rPr lang="en-US" dirty="0"/>
              <a:t>It’s a way of architecting applications for scalability, availability and robustness. If you’re counting on your applications as a primary driver of revenue, it’s important to have your application available 24/7 and microservices are a great way of ensuring that. Microservices ensure modularity, scalability, speed, and high availability.  </a:t>
            </a:r>
          </a:p>
          <a:p>
            <a:pPr marL="228600" indent="-228600">
              <a:buAutoNum type="arabicParenBoth"/>
            </a:pPr>
            <a:r>
              <a:rPr lang="en-US" dirty="0"/>
              <a:t>First, modularity: The code is broken down into small chunks that have a well-defined interface, usually defined by an API. </a:t>
            </a:r>
          </a:p>
          <a:p>
            <a:pPr marL="228600" indent="-228600">
              <a:buAutoNum type="arabicParenBoth"/>
            </a:pPr>
            <a:r>
              <a:rPr lang="en-US" dirty="0"/>
              <a:t>This allows for speed, by enabling you to evolve one module at a time. Instead of having very long release cycles, you can be continuously releasing new bits of code that evolve the application. </a:t>
            </a:r>
          </a:p>
          <a:p>
            <a:pPr marL="228600" indent="-228600">
              <a:buAutoNum type="arabicParenBoth"/>
            </a:pPr>
            <a:r>
              <a:rPr lang="en-US" dirty="0"/>
              <a:t>Third, scalability: Now you can selectively scale out different pieces of the application, making it much more flexible for demand spikes. </a:t>
            </a:r>
          </a:p>
          <a:p>
            <a:pPr marL="228600" indent="-228600">
              <a:buAutoNum type="arabicParenBoth"/>
            </a:pPr>
            <a:r>
              <a:rPr lang="en-US" dirty="0"/>
              <a:t>And finally, availability, as you distribute the application with the microservices, you are putting it over more and more pieces of infrastructure. If any one of those pieces of infrastructure fail, it's no longer significant, because you’re maintaining availability at the application layer and because you’re spread out across so many different pieces of infrastructure, you can heal and repair quickly. </a:t>
            </a:r>
          </a:p>
          <a:p>
            <a:r>
              <a:rPr lang="en-US" dirty="0"/>
              <a:t> </a:t>
            </a:r>
          </a:p>
          <a:p>
            <a:r>
              <a:rPr lang="en-US" b="1" u="sng" baseline="0" dirty="0"/>
              <a:t>Enter Complexity</a:t>
            </a:r>
            <a:r>
              <a:rPr lang="en-US" b="0" u="none" baseline="0" dirty="0"/>
              <a:t> The benefits of using microservices are clear, but if you think about it this actually introduces a significant amount of complexity. From one monolith, you now have 100 different pieces, which all have to be inter-networked, you have to worry about the security of all the different pieces, and it introduces a large amount of complexity in terms of orchestrating and managing all these different pieces as one unified whole. </a:t>
            </a:r>
          </a:p>
          <a:p>
            <a:endParaRPr lang="en-US" b="0" u="non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6</a:t>
            </a:fld>
            <a:endParaRPr lang="en-US"/>
          </a:p>
        </p:txBody>
      </p:sp>
    </p:spTree>
    <p:extLst>
      <p:ext uri="{BB962C8B-B14F-4D97-AF65-F5344CB8AC3E}">
        <p14:creationId xmlns:p14="http://schemas.microsoft.com/office/powerpoint/2010/main" val="3460266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Narrative:  Containers are abstracting the OS like what VMs did to hardware </a:t>
            </a:r>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34</a:t>
            </a:fld>
            <a:endParaRPr lang="en-US"/>
          </a:p>
        </p:txBody>
      </p:sp>
    </p:spTree>
    <p:extLst>
      <p:ext uri="{BB962C8B-B14F-4D97-AF65-F5344CB8AC3E}">
        <p14:creationId xmlns:p14="http://schemas.microsoft.com/office/powerpoint/2010/main" val="965939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Narrative:  Containers are abstracting the OS like what VMs did to hardware </a:t>
            </a:r>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35</a:t>
            </a:fld>
            <a:endParaRPr lang="en-US"/>
          </a:p>
        </p:txBody>
      </p:sp>
    </p:spTree>
    <p:extLst>
      <p:ext uri="{BB962C8B-B14F-4D97-AF65-F5344CB8AC3E}">
        <p14:creationId xmlns:p14="http://schemas.microsoft.com/office/powerpoint/2010/main" val="39684558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Narrative:  Containers are abstracting the OS like what VMs did to hardware </a:t>
            </a:r>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36</a:t>
            </a:fld>
            <a:endParaRPr lang="en-US"/>
          </a:p>
        </p:txBody>
      </p:sp>
    </p:spTree>
    <p:extLst>
      <p:ext uri="{BB962C8B-B14F-4D97-AF65-F5344CB8AC3E}">
        <p14:creationId xmlns:p14="http://schemas.microsoft.com/office/powerpoint/2010/main" val="1469303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Narrative:  Containers are abstracting the OS like what VMs did to hardware </a:t>
            </a:r>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37</a:t>
            </a:fld>
            <a:endParaRPr lang="en-US"/>
          </a:p>
        </p:txBody>
      </p:sp>
    </p:spTree>
    <p:extLst>
      <p:ext uri="{BB962C8B-B14F-4D97-AF65-F5344CB8AC3E}">
        <p14:creationId xmlns:p14="http://schemas.microsoft.com/office/powerpoint/2010/main" val="29111226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40</a:t>
            </a:fld>
            <a:endParaRPr lang="en-US"/>
          </a:p>
        </p:txBody>
      </p:sp>
    </p:spTree>
    <p:extLst>
      <p:ext uri="{BB962C8B-B14F-4D97-AF65-F5344CB8AC3E}">
        <p14:creationId xmlns:p14="http://schemas.microsoft.com/office/powerpoint/2010/main" val="9068084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41</a:t>
            </a:fld>
            <a:endParaRPr lang="en-US"/>
          </a:p>
        </p:txBody>
      </p:sp>
    </p:spTree>
    <p:extLst>
      <p:ext uri="{BB962C8B-B14F-4D97-AF65-F5344CB8AC3E}">
        <p14:creationId xmlns:p14="http://schemas.microsoft.com/office/powerpoint/2010/main" val="3640318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df12ea45f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df12ea45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475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a392d5e75_0_0:notes"/>
          <p:cNvSpPr txBox="1">
            <a:spLocks noGrp="1"/>
          </p:cNvSpPr>
          <p:nvPr>
            <p:ph type="body" idx="1"/>
          </p:nvPr>
        </p:nvSpPr>
        <p:spPr>
          <a:xfrm>
            <a:off x="457200" y="3810000"/>
            <a:ext cx="5943600" cy="4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g4a392d5e75_0_0:notes"/>
          <p:cNvSpPr>
            <a:spLocks noGrp="1" noRot="1" noChangeAspect="1"/>
          </p:cNvSpPr>
          <p:nvPr>
            <p:ph type="sldImg" idx="2"/>
          </p:nvPr>
        </p:nvSpPr>
        <p:spPr>
          <a:xfrm>
            <a:off x="787400" y="609600"/>
            <a:ext cx="52833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72617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a392d5e75_0_9:notes"/>
          <p:cNvSpPr txBox="1">
            <a:spLocks noGrp="1"/>
          </p:cNvSpPr>
          <p:nvPr>
            <p:ph type="body" idx="1"/>
          </p:nvPr>
        </p:nvSpPr>
        <p:spPr>
          <a:xfrm>
            <a:off x="457200" y="3810000"/>
            <a:ext cx="5943600" cy="4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g4a392d5e75_0_9:notes"/>
          <p:cNvSpPr>
            <a:spLocks noGrp="1" noRot="1" noChangeAspect="1"/>
          </p:cNvSpPr>
          <p:nvPr>
            <p:ph type="sldImg" idx="2"/>
          </p:nvPr>
        </p:nvSpPr>
        <p:spPr>
          <a:xfrm>
            <a:off x="787400" y="609600"/>
            <a:ext cx="52833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45321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4a392d5e75_0_13:notes"/>
          <p:cNvSpPr txBox="1">
            <a:spLocks noGrp="1"/>
          </p:cNvSpPr>
          <p:nvPr>
            <p:ph type="body" idx="1"/>
          </p:nvPr>
        </p:nvSpPr>
        <p:spPr>
          <a:xfrm>
            <a:off x="457200" y="3810000"/>
            <a:ext cx="5943600" cy="4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code the application developer wants to write.</a:t>
            </a:r>
            <a:endParaRPr/>
          </a:p>
          <a:p>
            <a:pPr marL="0" lvl="0" indent="0" algn="l" rtl="0">
              <a:spcBef>
                <a:spcPts val="0"/>
              </a:spcBef>
              <a:spcAft>
                <a:spcPts val="0"/>
              </a:spcAft>
              <a:buNone/>
            </a:pPr>
            <a:r>
              <a:rPr lang="en"/>
              <a:t>We have to acknowledge that things will fail on the network - no fallacies here</a:t>
            </a:r>
            <a:endParaRPr/>
          </a:p>
          <a:p>
            <a:pPr marL="0" lvl="0" indent="0" algn="l" rtl="0">
              <a:spcBef>
                <a:spcPts val="0"/>
              </a:spcBef>
              <a:spcAft>
                <a:spcPts val="0"/>
              </a:spcAft>
              <a:buNone/>
            </a:pPr>
            <a:r>
              <a:rPr lang="en"/>
              <a:t>Want that call to be reliable - nines please</a:t>
            </a:r>
            <a:endParaRPr/>
          </a:p>
          <a:p>
            <a:pPr marL="0" lvl="0" indent="0" algn="l" rtl="0">
              <a:spcBef>
                <a:spcPts val="0"/>
              </a:spcBef>
              <a:spcAft>
                <a:spcPts val="0"/>
              </a:spcAft>
              <a:buNone/>
            </a:pPr>
            <a:r>
              <a:rPr lang="en"/>
              <a:t>How do we get it there today?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06" name="Google Shape;206;g4a392d5e75_0_13:notes"/>
          <p:cNvSpPr>
            <a:spLocks noGrp="1" noRot="1" noChangeAspect="1"/>
          </p:cNvSpPr>
          <p:nvPr>
            <p:ph type="sldImg" idx="2"/>
          </p:nvPr>
        </p:nvSpPr>
        <p:spPr>
          <a:xfrm>
            <a:off x="787400" y="609600"/>
            <a:ext cx="52833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5524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Narrative:  Containers are abstracting the OS like what VMs did to hardware </a:t>
            </a:r>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7</a:t>
            </a:fld>
            <a:endParaRPr lang="en-US"/>
          </a:p>
        </p:txBody>
      </p:sp>
    </p:spTree>
    <p:extLst>
      <p:ext uri="{BB962C8B-B14F-4D97-AF65-F5344CB8AC3E}">
        <p14:creationId xmlns:p14="http://schemas.microsoft.com/office/powerpoint/2010/main" val="3628724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4a392d5e75_0_17:notes"/>
          <p:cNvSpPr txBox="1">
            <a:spLocks noGrp="1"/>
          </p:cNvSpPr>
          <p:nvPr>
            <p:ph type="body" idx="1"/>
          </p:nvPr>
        </p:nvSpPr>
        <p:spPr>
          <a:xfrm>
            <a:off x="457200" y="3810000"/>
            <a:ext cx="5943600" cy="4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add some load balancing…</a:t>
            </a:r>
            <a:endParaRPr/>
          </a:p>
          <a:p>
            <a:pPr marL="457200" lvl="0" indent="-317500" algn="l" rtl="0">
              <a:spcBef>
                <a:spcPts val="0"/>
              </a:spcBef>
              <a:spcAft>
                <a:spcPts val="0"/>
              </a:spcAft>
              <a:buSzPts val="1400"/>
              <a:buChar char="-"/>
            </a:pPr>
            <a:r>
              <a:rPr lang="en"/>
              <a:t>Regionality</a:t>
            </a:r>
            <a:endParaRPr/>
          </a:p>
          <a:p>
            <a:pPr marL="457200" lvl="0" indent="-317500" algn="l" rtl="0">
              <a:spcBef>
                <a:spcPts val="0"/>
              </a:spcBef>
              <a:spcAft>
                <a:spcPts val="0"/>
              </a:spcAft>
              <a:buSzPts val="1400"/>
              <a:buChar char="-"/>
            </a:pPr>
            <a:r>
              <a:rPr lang="en"/>
              <a:t>Healthc checking</a:t>
            </a:r>
            <a:endParaRPr/>
          </a:p>
        </p:txBody>
      </p:sp>
      <p:sp>
        <p:nvSpPr>
          <p:cNvPr id="211" name="Google Shape;211;g4a392d5e75_0_17:notes"/>
          <p:cNvSpPr>
            <a:spLocks noGrp="1" noRot="1" noChangeAspect="1"/>
          </p:cNvSpPr>
          <p:nvPr>
            <p:ph type="sldImg" idx="2"/>
          </p:nvPr>
        </p:nvSpPr>
        <p:spPr>
          <a:xfrm>
            <a:off x="787400" y="609600"/>
            <a:ext cx="52833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8630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4a392d5e75_0_21:notes"/>
          <p:cNvSpPr txBox="1">
            <a:spLocks noGrp="1"/>
          </p:cNvSpPr>
          <p:nvPr>
            <p:ph type="body" idx="1"/>
          </p:nvPr>
        </p:nvSpPr>
        <p:spPr>
          <a:xfrm>
            <a:off x="457200" y="3810000"/>
            <a:ext cx="5943600" cy="4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code the application developer wants to write.</a:t>
            </a:r>
            <a:endParaRPr/>
          </a:p>
          <a:p>
            <a:pPr marL="0" lvl="0" indent="0" algn="l" rtl="0">
              <a:spcBef>
                <a:spcPts val="0"/>
              </a:spcBef>
              <a:spcAft>
                <a:spcPts val="0"/>
              </a:spcAft>
              <a:buNone/>
            </a:pPr>
            <a:r>
              <a:rPr lang="en"/>
              <a:t>We have to acknowledge that things will fail on the network - no fallacies here</a:t>
            </a:r>
            <a:endParaRPr/>
          </a:p>
          <a:p>
            <a:pPr marL="0" lvl="0" indent="0" algn="l" rtl="0">
              <a:spcBef>
                <a:spcPts val="0"/>
              </a:spcBef>
              <a:spcAft>
                <a:spcPts val="0"/>
              </a:spcAft>
              <a:buNone/>
            </a:pPr>
            <a:r>
              <a:rPr lang="en"/>
              <a:t>Want that call to be reliable - nines please</a:t>
            </a:r>
            <a:endParaRPr/>
          </a:p>
          <a:p>
            <a:pPr marL="0" lvl="0" indent="0" algn="l" rtl="0">
              <a:spcBef>
                <a:spcPts val="0"/>
              </a:spcBef>
              <a:spcAft>
                <a:spcPts val="0"/>
              </a:spcAft>
              <a:buNone/>
            </a:pPr>
            <a:r>
              <a:rPr lang="en"/>
              <a:t>How do we get it there today?</a:t>
            </a:r>
            <a:endParaRPr/>
          </a:p>
          <a:p>
            <a:pPr marL="457200" lvl="0" indent="-317500" algn="l" rtl="0">
              <a:spcBef>
                <a:spcPts val="0"/>
              </a:spcBef>
              <a:spcAft>
                <a:spcPts val="0"/>
              </a:spcAft>
              <a:buSzPts val="1400"/>
              <a:buChar char="-"/>
            </a:pPr>
            <a:r>
              <a:rPr lang="en"/>
              <a:t>animations</a:t>
            </a:r>
            <a:endParaRPr/>
          </a:p>
          <a:p>
            <a:pPr marL="0" lvl="0" indent="0" algn="l" rtl="0">
              <a:spcBef>
                <a:spcPts val="0"/>
              </a:spcBef>
              <a:spcAft>
                <a:spcPts val="0"/>
              </a:spcAft>
              <a:buNone/>
            </a:pPr>
            <a:endParaRPr/>
          </a:p>
        </p:txBody>
      </p:sp>
      <p:sp>
        <p:nvSpPr>
          <p:cNvPr id="216" name="Google Shape;216;g4a392d5e75_0_21:notes"/>
          <p:cNvSpPr>
            <a:spLocks noGrp="1" noRot="1" noChangeAspect="1"/>
          </p:cNvSpPr>
          <p:nvPr>
            <p:ph type="sldImg" idx="2"/>
          </p:nvPr>
        </p:nvSpPr>
        <p:spPr>
          <a:xfrm>
            <a:off x="787400" y="609600"/>
            <a:ext cx="52833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41509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a392d5e75_0_25:notes"/>
          <p:cNvSpPr txBox="1">
            <a:spLocks noGrp="1"/>
          </p:cNvSpPr>
          <p:nvPr>
            <p:ph type="body" idx="1"/>
          </p:nvPr>
        </p:nvSpPr>
        <p:spPr>
          <a:xfrm>
            <a:off x="457200" y="3810000"/>
            <a:ext cx="5943600" cy="4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code the application developer wants to write.</a:t>
            </a:r>
            <a:endParaRPr/>
          </a:p>
          <a:p>
            <a:pPr marL="0" lvl="0" indent="0" algn="l" rtl="0">
              <a:spcBef>
                <a:spcPts val="0"/>
              </a:spcBef>
              <a:spcAft>
                <a:spcPts val="0"/>
              </a:spcAft>
              <a:buNone/>
            </a:pPr>
            <a:r>
              <a:rPr lang="en"/>
              <a:t>We have to acknowledge that things will fail on the network - no fallacies here</a:t>
            </a:r>
            <a:endParaRPr/>
          </a:p>
          <a:p>
            <a:pPr marL="0" lvl="0" indent="0" algn="l" rtl="0">
              <a:spcBef>
                <a:spcPts val="0"/>
              </a:spcBef>
              <a:spcAft>
                <a:spcPts val="0"/>
              </a:spcAft>
              <a:buNone/>
            </a:pPr>
            <a:r>
              <a:rPr lang="en"/>
              <a:t>Want that call to be reliable - nines please</a:t>
            </a:r>
            <a:endParaRPr/>
          </a:p>
          <a:p>
            <a:pPr marL="0" lvl="0" indent="0" algn="l" rtl="0">
              <a:spcBef>
                <a:spcPts val="0"/>
              </a:spcBef>
              <a:spcAft>
                <a:spcPts val="0"/>
              </a:spcAft>
              <a:buNone/>
            </a:pPr>
            <a:r>
              <a:rPr lang="en"/>
              <a:t>How do we get it there today?</a:t>
            </a:r>
            <a:endParaRPr/>
          </a:p>
          <a:p>
            <a:pPr marL="457200" lvl="0" indent="-317500" algn="l" rtl="0">
              <a:spcBef>
                <a:spcPts val="0"/>
              </a:spcBef>
              <a:spcAft>
                <a:spcPts val="0"/>
              </a:spcAft>
              <a:buSzPts val="1400"/>
              <a:buChar char="-"/>
            </a:pPr>
            <a:r>
              <a:rPr lang="en"/>
              <a:t>animations</a:t>
            </a:r>
            <a:endParaRPr/>
          </a:p>
          <a:p>
            <a:pPr marL="0" lvl="0" indent="0" algn="l" rtl="0">
              <a:spcBef>
                <a:spcPts val="0"/>
              </a:spcBef>
              <a:spcAft>
                <a:spcPts val="0"/>
              </a:spcAft>
              <a:buNone/>
            </a:pPr>
            <a:endParaRPr/>
          </a:p>
        </p:txBody>
      </p:sp>
      <p:sp>
        <p:nvSpPr>
          <p:cNvPr id="221" name="Google Shape;221;g4a392d5e75_0_25:notes"/>
          <p:cNvSpPr>
            <a:spLocks noGrp="1" noRot="1" noChangeAspect="1"/>
          </p:cNvSpPr>
          <p:nvPr>
            <p:ph type="sldImg" idx="2"/>
          </p:nvPr>
        </p:nvSpPr>
        <p:spPr>
          <a:xfrm>
            <a:off x="787400" y="609600"/>
            <a:ext cx="52833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99104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a392d5e75_0_29:notes"/>
          <p:cNvSpPr txBox="1">
            <a:spLocks noGrp="1"/>
          </p:cNvSpPr>
          <p:nvPr>
            <p:ph type="body" idx="1"/>
          </p:nvPr>
        </p:nvSpPr>
        <p:spPr>
          <a:xfrm>
            <a:off x="457200" y="3810000"/>
            <a:ext cx="5943600" cy="4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Monitoring and logging.</a:t>
            </a:r>
            <a:endParaRPr/>
          </a:p>
          <a:p>
            <a:pPr marL="0" lvl="0" indent="0" algn="l" rtl="0">
              <a:spcBef>
                <a:spcPts val="0"/>
              </a:spcBef>
              <a:spcAft>
                <a:spcPts val="0"/>
              </a:spcAft>
              <a:buNone/>
            </a:pPr>
            <a:r>
              <a:rPr lang="en"/>
              <a:t>Paucity of information. No</a:t>
            </a:r>
            <a:endParaRPr/>
          </a:p>
          <a:p>
            <a:pPr marL="457200" lvl="0" indent="-317500" algn="l" rtl="0">
              <a:spcBef>
                <a:spcPts val="0"/>
              </a:spcBef>
              <a:spcAft>
                <a:spcPts val="0"/>
              </a:spcAft>
              <a:buSzPts val="1400"/>
              <a:buChar char="-"/>
            </a:pPr>
            <a:r>
              <a:rPr lang="en"/>
              <a:t>Latency</a:t>
            </a:r>
            <a:endParaRPr/>
          </a:p>
          <a:p>
            <a:pPr marL="457200" lvl="0" indent="-317500" algn="l" rtl="0">
              <a:spcBef>
                <a:spcPts val="0"/>
              </a:spcBef>
              <a:spcAft>
                <a:spcPts val="0"/>
              </a:spcAft>
              <a:buSzPts val="1400"/>
              <a:buChar char="-"/>
            </a:pPr>
            <a:r>
              <a:rPr lang="en"/>
              <a:t>Indication of number of attempts</a:t>
            </a:r>
            <a:endParaRPr/>
          </a:p>
          <a:p>
            <a:pPr marL="457200" lvl="0" indent="-317500" algn="l" rtl="0">
              <a:spcBef>
                <a:spcPts val="0"/>
              </a:spcBef>
              <a:spcAft>
                <a:spcPts val="0"/>
              </a:spcAft>
              <a:buSzPts val="1400"/>
              <a:buChar char="-"/>
            </a:pPr>
            <a:r>
              <a:rPr lang="en"/>
              <a:t>Failure modes</a:t>
            </a:r>
            <a:endParaRPr/>
          </a:p>
          <a:p>
            <a:pPr marL="0" lvl="0" indent="0" algn="l" rtl="0">
              <a:spcBef>
                <a:spcPts val="0"/>
              </a:spcBef>
              <a:spcAft>
                <a:spcPts val="0"/>
              </a:spcAft>
              <a:buNone/>
            </a:pPr>
            <a:endParaRPr/>
          </a:p>
          <a:p>
            <a:pPr marL="0" lvl="0" indent="0" algn="l" rtl="0">
              <a:spcBef>
                <a:spcPts val="0"/>
              </a:spcBef>
              <a:spcAft>
                <a:spcPts val="0"/>
              </a:spcAft>
              <a:buNone/>
            </a:pPr>
            <a:r>
              <a:rPr lang="en"/>
              <a:t>Things we didn’t cover</a:t>
            </a:r>
            <a:endParaRPr/>
          </a:p>
          <a:p>
            <a:pPr marL="457200" lvl="0" indent="-317500" algn="l" rtl="0">
              <a:spcBef>
                <a:spcPts val="0"/>
              </a:spcBef>
              <a:spcAft>
                <a:spcPts val="0"/>
              </a:spcAft>
              <a:buSzPts val="1400"/>
              <a:buChar char="-"/>
            </a:pPr>
            <a:r>
              <a:rPr lang="en"/>
              <a:t>Health checking</a:t>
            </a:r>
            <a:endParaRPr/>
          </a:p>
          <a:p>
            <a:pPr marL="457200" lvl="0" indent="-317500" algn="l" rtl="0">
              <a:spcBef>
                <a:spcPts val="0"/>
              </a:spcBef>
              <a:spcAft>
                <a:spcPts val="0"/>
              </a:spcAft>
              <a:buSzPts val="1400"/>
              <a:buChar char="-"/>
            </a:pPr>
            <a:r>
              <a:rPr lang="en"/>
              <a:t>Circuit breaking</a:t>
            </a:r>
            <a:endParaRPr/>
          </a:p>
          <a:p>
            <a:pPr marL="457200" lvl="0" indent="-317500" algn="l" rtl="0">
              <a:spcBef>
                <a:spcPts val="0"/>
              </a:spcBef>
              <a:spcAft>
                <a:spcPts val="0"/>
              </a:spcAft>
              <a:buSzPts val="1400"/>
              <a:buChar char="-"/>
            </a:pPr>
            <a:r>
              <a:rPr lang="en"/>
              <a:t>Alerting</a:t>
            </a:r>
            <a:endParaRPr/>
          </a:p>
          <a:p>
            <a:pPr marL="457200" lvl="0" indent="-317500" algn="l" rtl="0">
              <a:spcBef>
                <a:spcPts val="0"/>
              </a:spcBef>
              <a:spcAft>
                <a:spcPts val="0"/>
              </a:spcAft>
              <a:buSzPts val="1400"/>
              <a:buChar char="-"/>
            </a:pPr>
            <a:r>
              <a:rPr lang="en"/>
              <a:t>...</a:t>
            </a:r>
            <a:endParaRPr/>
          </a:p>
        </p:txBody>
      </p:sp>
      <p:sp>
        <p:nvSpPr>
          <p:cNvPr id="226" name="Google Shape;226;g4a392d5e75_0_29:notes"/>
          <p:cNvSpPr>
            <a:spLocks noGrp="1" noRot="1" noChangeAspect="1"/>
          </p:cNvSpPr>
          <p:nvPr>
            <p:ph type="sldImg" idx="2"/>
          </p:nvPr>
        </p:nvSpPr>
        <p:spPr>
          <a:xfrm>
            <a:off x="787400" y="609600"/>
            <a:ext cx="52833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37246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4a392d5e75_0_33:notes"/>
          <p:cNvSpPr txBox="1">
            <a:spLocks noGrp="1"/>
          </p:cNvSpPr>
          <p:nvPr>
            <p:ph type="body" idx="1"/>
          </p:nvPr>
        </p:nvSpPr>
        <p:spPr>
          <a:xfrm>
            <a:off x="457200" y="3810000"/>
            <a:ext cx="5943600" cy="4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Point about code bloat and platforms</a:t>
            </a:r>
            <a:endParaRPr/>
          </a:p>
          <a:p>
            <a:pPr marL="0" lvl="0" indent="0" algn="l" rtl="0">
              <a:spcBef>
                <a:spcPts val="0"/>
              </a:spcBef>
              <a:spcAft>
                <a:spcPts val="0"/>
              </a:spcAft>
              <a:buNone/>
            </a:pPr>
            <a:endParaRPr/>
          </a:p>
          <a:p>
            <a:pPr marL="0" lvl="0" indent="0" algn="l" rtl="0">
              <a:spcBef>
                <a:spcPts val="0"/>
              </a:spcBef>
              <a:spcAft>
                <a:spcPts val="0"/>
              </a:spcAft>
              <a:buNone/>
            </a:pPr>
            <a:r>
              <a:rPr lang="en"/>
              <a:t>… so you add all those features to your app</a:t>
            </a:r>
            <a:endParaRPr/>
          </a:p>
          <a:p>
            <a:pPr marL="457200" lvl="0" indent="-317500" algn="l" rtl="0">
              <a:spcBef>
                <a:spcPts val="0"/>
              </a:spcBef>
              <a:spcAft>
                <a:spcPts val="0"/>
              </a:spcAft>
              <a:buSzPts val="1400"/>
              <a:buChar char="-"/>
            </a:pPr>
            <a:r>
              <a:rPr lang="en"/>
              <a:t>its streamlined, fast, shiny and cool</a:t>
            </a:r>
            <a:endParaRPr/>
          </a:p>
          <a:p>
            <a:pPr marL="457200" lvl="0" indent="-317500" algn="l" rtl="0">
              <a:spcBef>
                <a:spcPts val="0"/>
              </a:spcBef>
              <a:spcAft>
                <a:spcPts val="0"/>
              </a:spcAft>
              <a:buSzPts val="1400"/>
              <a:buChar char="-"/>
            </a:pPr>
            <a:r>
              <a:rPr lang="en"/>
              <a:t>lets call him</a:t>
            </a:r>
            <a:endParaRPr/>
          </a:p>
          <a:p>
            <a:pPr marL="914400" lvl="1" indent="-317500" algn="l" rtl="0">
              <a:spcBef>
                <a:spcPts val="0"/>
              </a:spcBef>
              <a:spcAft>
                <a:spcPts val="0"/>
              </a:spcAft>
              <a:buSzPts val="1400"/>
              <a:buChar char="-"/>
            </a:pPr>
            <a:r>
              <a:rPr lang="en"/>
              <a:t>ColdFusion, JRun, Flask, ASP.net, RubyOnRails</a:t>
            </a:r>
            <a:endParaRPr/>
          </a:p>
          <a:p>
            <a:pPr marL="914400" lvl="1" indent="-317500" algn="l" rtl="0">
              <a:spcBef>
                <a:spcPts val="0"/>
              </a:spcBef>
              <a:spcAft>
                <a:spcPts val="0"/>
              </a:spcAft>
              <a:buSzPts val="1400"/>
              <a:buChar char="-"/>
            </a:pPr>
            <a:r>
              <a:rPr lang="en"/>
              <a:t>Homegrown</a:t>
            </a:r>
            <a:endParaRPr/>
          </a:p>
          <a:p>
            <a:pPr marL="457200" lvl="0" indent="-317500" algn="l" rtl="0">
              <a:spcBef>
                <a:spcPts val="0"/>
              </a:spcBef>
              <a:spcAft>
                <a:spcPts val="0"/>
              </a:spcAft>
              <a:buSzPts val="1400"/>
              <a:buChar char="-"/>
            </a:pPr>
            <a:r>
              <a:rPr lang="en"/>
              <a:t>now you create one with each new framework </a:t>
            </a:r>
            <a:endParaRPr/>
          </a:p>
          <a:p>
            <a:pPr marL="0" lvl="0" indent="0" algn="l" rtl="0">
              <a:spcBef>
                <a:spcPts val="0"/>
              </a:spcBef>
              <a:spcAft>
                <a:spcPts val="0"/>
              </a:spcAft>
              <a:buNone/>
            </a:pPr>
            <a:endParaRPr/>
          </a:p>
          <a:p>
            <a:pPr marL="0" lvl="0" indent="0" algn="l" rtl="0">
              <a:spcBef>
                <a:spcPts val="0"/>
              </a:spcBef>
              <a:spcAft>
                <a:spcPts val="0"/>
              </a:spcAft>
              <a:buNone/>
            </a:pPr>
            <a:r>
              <a:rPr lang="en"/>
              <a:t>… time passes by</a:t>
            </a:r>
            <a:endParaRPr/>
          </a:p>
          <a:p>
            <a:pPr marL="0" lvl="0" indent="0" algn="l" rtl="0">
              <a:spcBef>
                <a:spcPts val="0"/>
              </a:spcBef>
              <a:spcAft>
                <a:spcPts val="0"/>
              </a:spcAft>
              <a:buNone/>
            </a:pPr>
            <a:endParaRPr/>
          </a:p>
        </p:txBody>
      </p:sp>
      <p:sp>
        <p:nvSpPr>
          <p:cNvPr id="231" name="Google Shape;231;g4a392d5e75_0_33:notes"/>
          <p:cNvSpPr>
            <a:spLocks noGrp="1" noRot="1" noChangeAspect="1"/>
          </p:cNvSpPr>
          <p:nvPr>
            <p:ph type="sldImg" idx="2"/>
          </p:nvPr>
        </p:nvSpPr>
        <p:spPr>
          <a:xfrm>
            <a:off x="787400" y="609600"/>
            <a:ext cx="52833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96954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4a392d5e75_0_47:notes"/>
          <p:cNvSpPr txBox="1">
            <a:spLocks noGrp="1"/>
          </p:cNvSpPr>
          <p:nvPr>
            <p:ph type="body" idx="1"/>
          </p:nvPr>
        </p:nvSpPr>
        <p:spPr>
          <a:xfrm>
            <a:off x="457200" y="3810000"/>
            <a:ext cx="5943600" cy="4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default view of monitoring in Kubernetes.</a:t>
            </a:r>
            <a:endParaRPr/>
          </a:p>
          <a:p>
            <a:pPr marL="457200" lvl="0" indent="-317500" algn="l" rtl="0">
              <a:spcBef>
                <a:spcPts val="0"/>
              </a:spcBef>
              <a:spcAft>
                <a:spcPts val="0"/>
              </a:spcAft>
              <a:buSzPts val="1400"/>
              <a:buChar char="-"/>
            </a:pPr>
            <a:r>
              <a:rPr lang="en"/>
              <a:t>This is useful but not particularly informative</a:t>
            </a:r>
            <a:endParaRPr/>
          </a:p>
          <a:p>
            <a:pPr marL="0" lvl="0" indent="0" algn="l" rtl="0">
              <a:spcBef>
                <a:spcPts val="0"/>
              </a:spcBef>
              <a:spcAft>
                <a:spcPts val="0"/>
              </a:spcAft>
              <a:buNone/>
            </a:pPr>
            <a:r>
              <a:rPr lang="en"/>
              <a:t>If you click the ‘services’ tab</a:t>
            </a:r>
            <a:endParaRPr/>
          </a:p>
          <a:p>
            <a:pPr marL="457200" lvl="0" indent="-317500" algn="l" rtl="0">
              <a:spcBef>
                <a:spcPts val="0"/>
              </a:spcBef>
              <a:spcAft>
                <a:spcPts val="0"/>
              </a:spcAft>
              <a:buSzPts val="1400"/>
              <a:buChar char="-"/>
            </a:pPr>
            <a:r>
              <a:rPr lang="en"/>
              <a:t>You get a list of services but no information about their interactions</a:t>
            </a:r>
            <a:endParaRPr/>
          </a:p>
          <a:p>
            <a:pPr marL="457200" lvl="0" indent="-317500" algn="l" rtl="0">
              <a:spcBef>
                <a:spcPts val="0"/>
              </a:spcBef>
              <a:spcAft>
                <a:spcPts val="0"/>
              </a:spcAft>
              <a:buSzPts val="1400"/>
              <a:buChar char="-"/>
            </a:pPr>
            <a:r>
              <a:rPr lang="en"/>
              <a:t>Hard to use this to manage to SLOs</a:t>
            </a:r>
            <a:endParaRPr/>
          </a:p>
        </p:txBody>
      </p:sp>
      <p:sp>
        <p:nvSpPr>
          <p:cNvPr id="242" name="Google Shape;242;g4a392d5e75_0_47:notes"/>
          <p:cNvSpPr>
            <a:spLocks noGrp="1" noRot="1" noChangeAspect="1"/>
          </p:cNvSpPr>
          <p:nvPr>
            <p:ph type="sldImg" idx="2"/>
          </p:nvPr>
        </p:nvSpPr>
        <p:spPr>
          <a:xfrm>
            <a:off x="787400" y="609600"/>
            <a:ext cx="52833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46797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a392d5e75_0_51:notes"/>
          <p:cNvSpPr txBox="1">
            <a:spLocks noGrp="1"/>
          </p:cNvSpPr>
          <p:nvPr>
            <p:ph type="body" idx="1"/>
          </p:nvPr>
        </p:nvSpPr>
        <p:spPr>
          <a:xfrm>
            <a:off x="457200" y="3810000"/>
            <a:ext cx="5943600" cy="4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default view of monitoring in Kubernetes.</a:t>
            </a:r>
            <a:endParaRPr/>
          </a:p>
          <a:p>
            <a:pPr marL="457200" lvl="0" indent="-317500" algn="l" rtl="0">
              <a:spcBef>
                <a:spcPts val="0"/>
              </a:spcBef>
              <a:spcAft>
                <a:spcPts val="0"/>
              </a:spcAft>
              <a:buSzPts val="1400"/>
              <a:buChar char="-"/>
            </a:pPr>
            <a:r>
              <a:rPr lang="en"/>
              <a:t>This is useful but not particularly informative</a:t>
            </a:r>
            <a:endParaRPr/>
          </a:p>
          <a:p>
            <a:pPr marL="0" lvl="0" indent="0" algn="l" rtl="0">
              <a:spcBef>
                <a:spcPts val="0"/>
              </a:spcBef>
              <a:spcAft>
                <a:spcPts val="0"/>
              </a:spcAft>
              <a:buNone/>
            </a:pPr>
            <a:r>
              <a:rPr lang="en"/>
              <a:t>If you click the ‘services’ tab</a:t>
            </a:r>
            <a:endParaRPr/>
          </a:p>
          <a:p>
            <a:pPr marL="457200" lvl="0" indent="-317500" algn="l" rtl="0">
              <a:spcBef>
                <a:spcPts val="0"/>
              </a:spcBef>
              <a:spcAft>
                <a:spcPts val="0"/>
              </a:spcAft>
              <a:buSzPts val="1400"/>
              <a:buChar char="-"/>
            </a:pPr>
            <a:r>
              <a:rPr lang="en"/>
              <a:t>You get a list of services but no information about their interactions</a:t>
            </a:r>
            <a:endParaRPr/>
          </a:p>
        </p:txBody>
      </p:sp>
      <p:sp>
        <p:nvSpPr>
          <p:cNvPr id="247" name="Google Shape;247;g4a392d5e75_0_51:notes"/>
          <p:cNvSpPr>
            <a:spLocks noGrp="1" noRot="1" noChangeAspect="1"/>
          </p:cNvSpPr>
          <p:nvPr>
            <p:ph type="sldImg" idx="2"/>
          </p:nvPr>
        </p:nvSpPr>
        <p:spPr>
          <a:xfrm>
            <a:off x="787400" y="609600"/>
            <a:ext cx="52833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5208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4a392d5e75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4a392d5e75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Sidecar proxies per microservice to handle ingress/egress traffic between services in the cluster and from a service to external services. The proxies form a secure microservice mesh providing a rich set of functions like discovery, rich layer-7 routing, circuit breakers, policy enforcement and telemetry recording/reporting functions.</a:t>
            </a:r>
            <a:br>
              <a:rPr lang="en"/>
            </a:br>
            <a:br>
              <a:rPr lang="en"/>
            </a:br>
            <a:endParaRPr/>
          </a:p>
        </p:txBody>
      </p:sp>
    </p:spTree>
    <p:extLst>
      <p:ext uri="{BB962C8B-B14F-4D97-AF65-F5344CB8AC3E}">
        <p14:creationId xmlns:p14="http://schemas.microsoft.com/office/powerpoint/2010/main" val="14908469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29001fedb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29001fed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our experience working with a diverse set of clients, 95% of them are happy with an out of process sidecar implementing all the resiliency features such as circuit breakers instead of having to build them into the application code.</a:t>
            </a:r>
            <a:endParaRPr/>
          </a:p>
          <a:p>
            <a:pPr marL="0" lvl="0" indent="0" algn="l" rtl="0">
              <a:spcBef>
                <a:spcPts val="0"/>
              </a:spcBef>
              <a:spcAft>
                <a:spcPts val="0"/>
              </a:spcAft>
              <a:buNone/>
            </a:pPr>
            <a:endParaRPr/>
          </a:p>
          <a:p>
            <a:pPr marL="0" lvl="0" indent="0" algn="l" rtl="0">
              <a:spcBef>
                <a:spcPts val="0"/>
              </a:spcBef>
              <a:spcAft>
                <a:spcPts val="0"/>
              </a:spcAft>
              <a:buNone/>
            </a:pPr>
            <a:r>
              <a:rPr lang="en"/>
              <a:t>Secondly, in most of the cases, there is a fair amount of</a:t>
            </a:r>
            <a:r>
              <a:rPr lang="en" b="1"/>
              <a:t> parameter tweaking</a:t>
            </a:r>
            <a:r>
              <a:rPr lang="en"/>
              <a:t> - e.g., making sure that timeouts across services are not too tight or ensuring that a circuit doesn’t open too early.</a:t>
            </a:r>
            <a:endParaRPr/>
          </a:p>
          <a:p>
            <a:pPr marL="0" lvl="0" indent="0" algn="l" rtl="0">
              <a:spcBef>
                <a:spcPts val="0"/>
              </a:spcBef>
              <a:spcAft>
                <a:spcPts val="0"/>
              </a:spcAft>
              <a:buNone/>
            </a:pPr>
            <a:endParaRPr/>
          </a:p>
          <a:p>
            <a:pPr marL="0" lvl="0" indent="0" algn="l" rtl="0">
              <a:spcBef>
                <a:spcPts val="0"/>
              </a:spcBef>
              <a:spcAft>
                <a:spcPts val="0"/>
              </a:spcAft>
              <a:buNone/>
            </a:pPr>
            <a:r>
              <a:rPr lang="en"/>
              <a:t>Istio provides </a:t>
            </a:r>
            <a:r>
              <a:rPr lang="en" b="1"/>
              <a:t>dynamically configurable</a:t>
            </a:r>
            <a:r>
              <a:rPr lang="en"/>
              <a:t> resilience features that you can tweak at runtime, *in production*.</a:t>
            </a:r>
            <a:endParaRPr/>
          </a:p>
        </p:txBody>
      </p:sp>
    </p:spTree>
    <p:extLst>
      <p:ext uri="{BB962C8B-B14F-4D97-AF65-F5344CB8AC3E}">
        <p14:creationId xmlns:p14="http://schemas.microsoft.com/office/powerpoint/2010/main" val="20977304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29001fedb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29001fed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Systematic resilience testing allows you to test the ability of your services to recover from failures. You can isolate failures to specific subset of requests (such as those coming from QA teams), while running these tests in production.</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If you recall the excellent Linkerd talk that Oliver gave this morning, he talked about a scenario where a chain of service calls had incompatible timeouts and retries. Well, you can always recover from these issues by using timeouts/retries/circuit breakers on the very first service in the call chain. But think of all the wasted work in the backend services (resources being held up).</a:t>
            </a:r>
            <a:endParaRPr/>
          </a:p>
          <a:p>
            <a:pPr marL="0" lvl="0" indent="0" algn="l" rtl="0">
              <a:spcBef>
                <a:spcPts val="0"/>
              </a:spcBef>
              <a:spcAft>
                <a:spcPts val="0"/>
              </a:spcAft>
              <a:buNone/>
            </a:pPr>
            <a:r>
              <a:rPr lang="en"/>
              <a:t> Worse yet, think of the impact on your users. For example, consider Netflix recommendations. When the system is running well, you get personalized recommendations. That is a “feature”. When the personalized recommendations system is down, Netflix falls back to “generic recommendations”. This is great as long as the outage is temporary. But what if this becomes the permanent user experience for weeks at a stretch, because some frontend system had a misconfigured timeout that caused it to prematurely terminate API calls to the recommendation engine.</a:t>
            </a:r>
            <a:endParaRPr/>
          </a:p>
        </p:txBody>
      </p:sp>
    </p:spTree>
    <p:extLst>
      <p:ext uri="{BB962C8B-B14F-4D97-AF65-F5344CB8AC3E}">
        <p14:creationId xmlns:p14="http://schemas.microsoft.com/office/powerpoint/2010/main" val="2102437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3min</a:t>
            </a:r>
          </a:p>
          <a:p>
            <a:r>
              <a:rPr lang="en-US" dirty="0"/>
              <a:t>Docker containers alone are not the end game.  They help with architecting the application components, but they do not address operating them at scale. Kubernetes has emerged as the </a:t>
            </a:r>
            <a:r>
              <a:rPr lang="en-US" dirty="0" err="1"/>
              <a:t>defacto</a:t>
            </a:r>
            <a:r>
              <a:rPr lang="en-US" dirty="0"/>
              <a:t> container orchestrator as every major container technology company is supporting it</a:t>
            </a:r>
          </a:p>
          <a:p>
            <a:endParaRPr lang="en-US" dirty="0"/>
          </a:p>
          <a:p>
            <a:r>
              <a:rPr lang="en-US" dirty="0"/>
              <a:t>Google has won with k8s.</a:t>
            </a:r>
          </a:p>
        </p:txBody>
      </p:sp>
      <p:sp>
        <p:nvSpPr>
          <p:cNvPr id="4" name="Slide Number Placeholder 3"/>
          <p:cNvSpPr>
            <a:spLocks noGrp="1"/>
          </p:cNvSpPr>
          <p:nvPr>
            <p:ph type="sldNum" sz="quarter" idx="10"/>
          </p:nvPr>
        </p:nvSpPr>
        <p:spPr/>
        <p:txBody>
          <a:bodyPr/>
          <a:lstStyle/>
          <a:p>
            <a:fld id="{9F4FBC3A-A12C-40F9-BB8D-BC30C7901396}" type="slidenum">
              <a:rPr lang="en-US" smtClean="0"/>
              <a:t>8</a:t>
            </a:fld>
            <a:endParaRPr lang="en-US"/>
          </a:p>
        </p:txBody>
      </p:sp>
    </p:spTree>
    <p:extLst>
      <p:ext uri="{BB962C8B-B14F-4D97-AF65-F5344CB8AC3E}">
        <p14:creationId xmlns:p14="http://schemas.microsoft.com/office/powerpoint/2010/main" val="109903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df5ae902e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df5ae902e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Medium"/>
                <a:ea typeface="Roboto Medium"/>
                <a:cs typeface="Roboto Medium"/>
                <a:sym typeface="Roboto Medium"/>
              </a:rPr>
              <a:t>Traffic control is decoupled from infrastructure scaling</a:t>
            </a:r>
            <a:r>
              <a:rPr lang="en" sz="1000">
                <a:latin typeface="Roboto"/>
                <a:ea typeface="Roboto"/>
                <a:cs typeface="Roboto"/>
                <a:sym typeface="Roboto"/>
              </a:rPr>
              <a:t> - i.e., the proportion of traffic routed to a version is independent of number of instances supporting the version</a:t>
            </a:r>
            <a:endParaRPr sz="1000">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r>
              <a:rPr lang="en"/>
              <a:t>You can program these traffic routing rules using istio on the fly using simple rules as shown in the slide. These rules get translated into low level Envoy configs. Envoy periodically fetches configs from the manager and updates its internal routing table. There are no hot restarts, no impact to existing traffic. </a:t>
            </a:r>
            <a:endParaRPr/>
          </a:p>
          <a:p>
            <a:pPr marL="0" lvl="0" indent="0" algn="l" rtl="0">
              <a:spcBef>
                <a:spcPts val="0"/>
              </a:spcBef>
              <a:spcAft>
                <a:spcPts val="0"/>
              </a:spcAft>
              <a:buNone/>
            </a:pPr>
            <a:endParaRPr/>
          </a:p>
          <a:p>
            <a:pPr marL="0" lvl="0" indent="0" algn="l" rtl="0">
              <a:spcBef>
                <a:spcPts val="0"/>
              </a:spcBef>
              <a:spcAft>
                <a:spcPts val="0"/>
              </a:spcAft>
              <a:buNone/>
            </a:pPr>
            <a:r>
              <a:rPr lang="en"/>
              <a:t>We call this tag based routing. </a:t>
            </a:r>
            <a:endParaRPr/>
          </a:p>
        </p:txBody>
      </p:sp>
    </p:spTree>
    <p:extLst>
      <p:ext uri="{BB962C8B-B14F-4D97-AF65-F5344CB8AC3E}">
        <p14:creationId xmlns:p14="http://schemas.microsoft.com/office/powerpoint/2010/main" val="40208761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df5ae902e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df5ae902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Medium"/>
                <a:ea typeface="Roboto Medium"/>
                <a:cs typeface="Roboto Medium"/>
                <a:sym typeface="Roboto Medium"/>
              </a:rPr>
              <a:t>Content-based traffic steering - </a:t>
            </a:r>
            <a:r>
              <a:rPr lang="en" sz="1000">
                <a:latin typeface="Roboto"/>
                <a:ea typeface="Roboto"/>
                <a:cs typeface="Roboto"/>
                <a:sym typeface="Roboto"/>
              </a:rPr>
              <a:t>The content of a request can be used to determine the destination of a request</a:t>
            </a:r>
            <a:endParaRPr sz="1000">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r>
              <a:rPr lang="en"/>
              <a:t>Another way to route requests is the age old method. Look at the contents of a request and route it to a specific set of instances. This opens up all sorts of possibilities. For a user facing service, you could route a portion of mobile traffic from a particular device, say an iPhone, to a specific version of the service. For internal services, callers would have the ability to explicitly request a particular version of the service. In fact, Verizon is using this particular technique in production today. </a:t>
            </a:r>
            <a:endParaRPr/>
          </a:p>
        </p:txBody>
      </p:sp>
    </p:spTree>
    <p:extLst>
      <p:ext uri="{BB962C8B-B14F-4D97-AF65-F5344CB8AC3E}">
        <p14:creationId xmlns:p14="http://schemas.microsoft.com/office/powerpoint/2010/main" val="41031895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4a392d5e75_0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4a392d5e75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267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4a392d5e75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4a392d5e75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8028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4a392d5e75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4a392d5e75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9654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4a392d5e75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4a392d5e75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2948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4a392d5e75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4a392d5e75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1495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4a392d5e75_0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4a392d5e75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6042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4a392d5e75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4a392d5e75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6695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4a392d5e75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4a392d5e75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884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3min</a:t>
            </a:r>
          </a:p>
          <a:p>
            <a:r>
              <a:rPr lang="en-US" dirty="0"/>
              <a:t>Docker containers alone are not the end game.  They help with architecting the application components, but they do not address operating them at scale. Kubernetes has emerged as the </a:t>
            </a:r>
            <a:r>
              <a:rPr lang="en-US" dirty="0" err="1"/>
              <a:t>defacto</a:t>
            </a:r>
            <a:r>
              <a:rPr lang="en-US" dirty="0"/>
              <a:t> container orchestrator as every major container technology company is supporting it</a:t>
            </a:r>
          </a:p>
          <a:p>
            <a:endParaRPr lang="en-US" dirty="0"/>
          </a:p>
          <a:p>
            <a:r>
              <a:rPr lang="en-US" dirty="0"/>
              <a:t>Google has won with k8s.</a:t>
            </a:r>
          </a:p>
        </p:txBody>
      </p:sp>
      <p:sp>
        <p:nvSpPr>
          <p:cNvPr id="4" name="Slide Number Placeholder 3"/>
          <p:cNvSpPr>
            <a:spLocks noGrp="1"/>
          </p:cNvSpPr>
          <p:nvPr>
            <p:ph type="sldNum" sz="quarter" idx="10"/>
          </p:nvPr>
        </p:nvSpPr>
        <p:spPr/>
        <p:txBody>
          <a:bodyPr/>
          <a:lstStyle/>
          <a:p>
            <a:fld id="{9F4FBC3A-A12C-40F9-BB8D-BC30C7901396}" type="slidenum">
              <a:rPr lang="en-US" smtClean="0"/>
              <a:t>9</a:t>
            </a:fld>
            <a:endParaRPr lang="en-US"/>
          </a:p>
        </p:txBody>
      </p:sp>
    </p:spTree>
    <p:extLst>
      <p:ext uri="{BB962C8B-B14F-4D97-AF65-F5344CB8AC3E}">
        <p14:creationId xmlns:p14="http://schemas.microsoft.com/office/powerpoint/2010/main" val="15572798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4a392d5e75_0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4a392d5e75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3731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56B05-D71C-3E47-A9C6-0FE5EC3F6E33}" type="slidenum">
              <a:rPr lang="en-US" smtClean="0"/>
              <a:t>69</a:t>
            </a:fld>
            <a:endParaRPr lang="en-US"/>
          </a:p>
        </p:txBody>
      </p:sp>
    </p:spTree>
    <p:extLst>
      <p:ext uri="{BB962C8B-B14F-4D97-AF65-F5344CB8AC3E}">
        <p14:creationId xmlns:p14="http://schemas.microsoft.com/office/powerpoint/2010/main" val="9009067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56B05-D71C-3E47-A9C6-0FE5EC3F6E33}" type="slidenum">
              <a:rPr lang="en-US" smtClean="0"/>
              <a:t>70</a:t>
            </a:fld>
            <a:endParaRPr lang="en-US"/>
          </a:p>
        </p:txBody>
      </p:sp>
    </p:spTree>
    <p:extLst>
      <p:ext uri="{BB962C8B-B14F-4D97-AF65-F5344CB8AC3E}">
        <p14:creationId xmlns:p14="http://schemas.microsoft.com/office/powerpoint/2010/main" val="7946212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71</a:t>
            </a:fld>
            <a:endParaRPr lang="en-US"/>
          </a:p>
        </p:txBody>
      </p:sp>
    </p:spTree>
    <p:extLst>
      <p:ext uri="{BB962C8B-B14F-4D97-AF65-F5344CB8AC3E}">
        <p14:creationId xmlns:p14="http://schemas.microsoft.com/office/powerpoint/2010/main" val="2549323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56B05-D71C-3E47-A9C6-0FE5EC3F6E33}" type="slidenum">
              <a:rPr lang="en-US" smtClean="0"/>
              <a:t>75</a:t>
            </a:fld>
            <a:endParaRPr lang="en-US"/>
          </a:p>
        </p:txBody>
      </p:sp>
    </p:spTree>
    <p:extLst>
      <p:ext uri="{BB962C8B-B14F-4D97-AF65-F5344CB8AC3E}">
        <p14:creationId xmlns:p14="http://schemas.microsoft.com/office/powerpoint/2010/main" val="41509897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56B05-D71C-3E47-A9C6-0FE5EC3F6E33}" type="slidenum">
              <a:rPr lang="en-US" smtClean="0"/>
              <a:t>79</a:t>
            </a:fld>
            <a:endParaRPr lang="en-US"/>
          </a:p>
        </p:txBody>
      </p:sp>
    </p:spTree>
    <p:extLst>
      <p:ext uri="{BB962C8B-B14F-4D97-AF65-F5344CB8AC3E}">
        <p14:creationId xmlns:p14="http://schemas.microsoft.com/office/powerpoint/2010/main" val="4337866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56B05-D71C-3E47-A9C6-0FE5EC3F6E33}" type="slidenum">
              <a:rPr lang="en-US" smtClean="0"/>
              <a:t>83</a:t>
            </a:fld>
            <a:endParaRPr lang="en-US"/>
          </a:p>
        </p:txBody>
      </p:sp>
    </p:spTree>
    <p:extLst>
      <p:ext uri="{BB962C8B-B14F-4D97-AF65-F5344CB8AC3E}">
        <p14:creationId xmlns:p14="http://schemas.microsoft.com/office/powerpoint/2010/main" val="3494695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Narrative:  Containers are abstracting the OS like what VMs did to hardware </a:t>
            </a:r>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10</a:t>
            </a:fld>
            <a:endParaRPr lang="en-US"/>
          </a:p>
        </p:txBody>
      </p:sp>
    </p:spTree>
    <p:extLst>
      <p:ext uri="{BB962C8B-B14F-4D97-AF65-F5344CB8AC3E}">
        <p14:creationId xmlns:p14="http://schemas.microsoft.com/office/powerpoint/2010/main" val="155261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11</a:t>
            </a:fld>
            <a:endParaRPr lang="en-US"/>
          </a:p>
        </p:txBody>
      </p:sp>
    </p:spTree>
    <p:extLst>
      <p:ext uri="{BB962C8B-B14F-4D97-AF65-F5344CB8AC3E}">
        <p14:creationId xmlns:p14="http://schemas.microsoft.com/office/powerpoint/2010/main" val="612860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12</a:t>
            </a:fld>
            <a:endParaRPr lang="en-US"/>
          </a:p>
        </p:txBody>
      </p:sp>
    </p:spTree>
    <p:extLst>
      <p:ext uri="{BB962C8B-B14F-4D97-AF65-F5344CB8AC3E}">
        <p14:creationId xmlns:p14="http://schemas.microsoft.com/office/powerpoint/2010/main" val="8129813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902456"/>
            <a:ext cx="6958013" cy="2387600"/>
          </a:xfrm>
        </p:spPr>
        <p:txBody>
          <a:bodyPr anchor="b">
            <a:normAutofit/>
          </a:bodyPr>
          <a:lstStyle>
            <a:lvl1pPr algn="l">
              <a:defRPr sz="5400" b="1" i="0">
                <a:solidFill>
                  <a:schemeClr val="bg1"/>
                </a:solidFill>
                <a:latin typeface="+mj-lt"/>
                <a:ea typeface="Europa-Bold" charset="0"/>
                <a:cs typeface="Europa-Bold" charset="0"/>
              </a:defRPr>
            </a:lvl1pPr>
          </a:lstStyle>
          <a:p>
            <a:r>
              <a:rPr lang="en-US" dirty="0"/>
              <a:t>Click to edit Master title style</a:t>
            </a:r>
          </a:p>
        </p:txBody>
      </p:sp>
      <p:sp>
        <p:nvSpPr>
          <p:cNvPr id="4" name="Date Placeholder 3"/>
          <p:cNvSpPr>
            <a:spLocks noGrp="1"/>
          </p:cNvSpPr>
          <p:nvPr>
            <p:ph type="dt" sz="half" idx="10"/>
          </p:nvPr>
        </p:nvSpPr>
        <p:spPr/>
        <p:txBody>
          <a:bodyPr/>
          <a:lstStyle/>
          <a:p>
            <a:fld id="{570F7656-C5CE-3046-A875-5C0E96C6FD84}"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1659110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0F7656-C5CE-3046-A875-5C0E96C6FD84}"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1421142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0F7656-C5CE-3046-A875-5C0E96C6FD84}"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820724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1" cy="8128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5106492" y="6464301"/>
            <a:ext cx="5181600" cy="149224"/>
          </a:xfrm>
          <a:prstGeom prst="rect">
            <a:avLst/>
          </a:prstGeom>
        </p:spPr>
        <p:txBody>
          <a:bodyPr/>
          <a:lstStyle>
            <a:lvl1pPr algn="r">
              <a:defRPr sz="1000"/>
            </a:lvl1pPr>
          </a:lstStyle>
          <a:p>
            <a:r>
              <a:rPr lang="en-US"/>
              <a:t>CONFIDENTIAL</a:t>
            </a:r>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3962431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6EA6D8CF-3CDE-4807-BCD2-C9F2B831AAA5}" type="slidenum">
              <a:rPr lang="en-US" smtClean="0"/>
              <a:pPr/>
              <a:t>‹#›</a:t>
            </a:fld>
            <a:endParaRPr lang="en-US"/>
          </a:p>
        </p:txBody>
      </p:sp>
      <p:sp>
        <p:nvSpPr>
          <p:cNvPr id="6" name="Text Placeholder 8"/>
          <p:cNvSpPr>
            <a:spLocks noGrp="1"/>
          </p:cNvSpPr>
          <p:nvPr>
            <p:ph type="body" sz="quarter" idx="13" hasCustomPrompt="1"/>
          </p:nvPr>
        </p:nvSpPr>
        <p:spPr>
          <a:xfrm>
            <a:off x="609600" y="1219200"/>
            <a:ext cx="10972801"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a:t>Click to add subtitle</a:t>
            </a:r>
          </a:p>
        </p:txBody>
      </p:sp>
      <p:sp>
        <p:nvSpPr>
          <p:cNvPr id="7" name="Footer Placeholder 3"/>
          <p:cNvSpPr>
            <a:spLocks noGrp="1"/>
          </p:cNvSpPr>
          <p:nvPr>
            <p:ph type="ftr" sz="quarter" idx="3"/>
          </p:nvPr>
        </p:nvSpPr>
        <p:spPr>
          <a:xfrm>
            <a:off x="5106497" y="6487747"/>
            <a:ext cx="5181600" cy="149224"/>
          </a:xfrm>
          <a:prstGeom prst="rect">
            <a:avLst/>
          </a:prstGeom>
        </p:spPr>
        <p:txBody>
          <a:bodyPr anchor="ctr"/>
          <a:lstStyle>
            <a:lvl1pPr algn="r">
              <a:defRPr sz="1100">
                <a:solidFill>
                  <a:schemeClr val="bg1">
                    <a:lumMod val="65000"/>
                  </a:schemeClr>
                </a:solidFill>
              </a:defRPr>
            </a:lvl1pPr>
          </a:lstStyle>
          <a:p>
            <a:endParaRPr lang="en-US"/>
          </a:p>
        </p:txBody>
      </p:sp>
    </p:spTree>
    <p:extLst>
      <p:ext uri="{BB962C8B-B14F-4D97-AF65-F5344CB8AC3E}">
        <p14:creationId xmlns:p14="http://schemas.microsoft.com/office/powerpoint/2010/main" val="363421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5128"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2934" y="1600200"/>
            <a:ext cx="5869066"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97221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666" y="1600201"/>
            <a:ext cx="10975658" cy="4572000"/>
          </a:xfrm>
        </p:spPr>
        <p:txBody>
          <a:bodyPr/>
          <a:lstStyle>
            <a:lvl1pPr>
              <a:spcBef>
                <a:spcPts val="1500"/>
              </a:spcBef>
              <a:defRPr/>
            </a:lvl1pPr>
            <a:lvl2pPr>
              <a:spcBef>
                <a:spcPts val="300"/>
              </a:spcBef>
              <a:defRPr/>
            </a:lvl2pPr>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960" y="412751"/>
            <a:ext cx="11003870" cy="384048"/>
          </a:xfrm>
        </p:spPr>
        <p:txBody>
          <a:bodyPr wrap="none"/>
          <a:lstStyle/>
          <a:p>
            <a:r>
              <a:rPr lang="en-US"/>
              <a:t>Click to edit Master title style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3021" y="811831"/>
            <a:ext cx="10990809"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7680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41594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447549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815142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2_Section header">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614600" y="2753800"/>
            <a:ext cx="10962800" cy="1350400"/>
          </a:xfrm>
          <a:prstGeom prst="rect">
            <a:avLst/>
          </a:prstGeom>
        </p:spPr>
        <p:txBody>
          <a:bodyPr spcFirstLastPara="1" wrap="square" lIns="91425" tIns="91425" rIns="91425" bIns="91425" anchor="ctr" anchorCtr="0"/>
          <a:lstStyle>
            <a:lvl1pPr lvl="0" rtl="0">
              <a:spcBef>
                <a:spcPts val="0"/>
              </a:spcBef>
              <a:spcAft>
                <a:spcPts val="0"/>
              </a:spcAft>
              <a:buSzPts val="4200"/>
              <a:buNone/>
              <a:defRPr sz="5600"/>
            </a:lvl1pPr>
            <a:lvl2pPr lvl="1" rtl="0">
              <a:spcBef>
                <a:spcPts val="0"/>
              </a:spcBef>
              <a:spcAft>
                <a:spcPts val="0"/>
              </a:spcAft>
              <a:buSzPts val="4200"/>
              <a:buNone/>
              <a:defRPr sz="5600"/>
            </a:lvl2pPr>
            <a:lvl3pPr lvl="2" rtl="0">
              <a:spcBef>
                <a:spcPts val="0"/>
              </a:spcBef>
              <a:spcAft>
                <a:spcPts val="0"/>
              </a:spcAft>
              <a:buSzPts val="4200"/>
              <a:buNone/>
              <a:defRPr sz="5600"/>
            </a:lvl3pPr>
            <a:lvl4pPr lvl="3" rtl="0">
              <a:spcBef>
                <a:spcPts val="0"/>
              </a:spcBef>
              <a:spcAft>
                <a:spcPts val="0"/>
              </a:spcAft>
              <a:buSzPts val="4200"/>
              <a:buNone/>
              <a:defRPr sz="5600"/>
            </a:lvl4pPr>
            <a:lvl5pPr lvl="4" rtl="0">
              <a:spcBef>
                <a:spcPts val="0"/>
              </a:spcBef>
              <a:spcAft>
                <a:spcPts val="0"/>
              </a:spcAft>
              <a:buSzPts val="4200"/>
              <a:buNone/>
              <a:defRPr sz="5600"/>
            </a:lvl5pPr>
            <a:lvl6pPr lvl="5" rtl="0">
              <a:spcBef>
                <a:spcPts val="0"/>
              </a:spcBef>
              <a:spcAft>
                <a:spcPts val="0"/>
              </a:spcAft>
              <a:buSzPts val="4200"/>
              <a:buNone/>
              <a:defRPr sz="5600"/>
            </a:lvl6pPr>
            <a:lvl7pPr lvl="6" rtl="0">
              <a:spcBef>
                <a:spcPts val="0"/>
              </a:spcBef>
              <a:spcAft>
                <a:spcPts val="0"/>
              </a:spcAft>
              <a:buSzPts val="4200"/>
              <a:buNone/>
              <a:defRPr sz="5600"/>
            </a:lvl7pPr>
            <a:lvl8pPr lvl="7" rtl="0">
              <a:spcBef>
                <a:spcPts val="0"/>
              </a:spcBef>
              <a:spcAft>
                <a:spcPts val="0"/>
              </a:spcAft>
              <a:buSzPts val="4200"/>
              <a:buNone/>
              <a:defRPr sz="5600"/>
            </a:lvl8pPr>
            <a:lvl9pPr lvl="8" rtl="0">
              <a:spcBef>
                <a:spcPts val="0"/>
              </a:spcBef>
              <a:spcAft>
                <a:spcPts val="0"/>
              </a:spcAft>
              <a:buSzPts val="4200"/>
              <a:buNone/>
              <a:defRPr sz="5600"/>
            </a:lvl9pPr>
          </a:lstStyle>
          <a:p>
            <a:endParaRPr/>
          </a:p>
        </p:txBody>
      </p:sp>
      <p:sp>
        <p:nvSpPr>
          <p:cNvPr id="65" name="Google Shape;65;p16"/>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22726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597" y="11623"/>
            <a:ext cx="10515600" cy="1603931"/>
          </a:xfrm>
        </p:spPr>
        <p:txBody>
          <a:bodyPr/>
          <a:lstStyle>
            <a:lvl1pPr>
              <a:defRPr>
                <a:solidFill>
                  <a:srgbClr val="002060"/>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570F7656-C5CE-3046-A875-5C0E96C6FD84}"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18509315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0"/>
        <p:cNvGrpSpPr/>
        <p:nvPr/>
      </p:nvGrpSpPr>
      <p:grpSpPr>
        <a:xfrm>
          <a:off x="0" y="0"/>
          <a:ext cx="0" cy="0"/>
          <a:chOff x="0" y="0"/>
          <a:chExt cx="0" cy="0"/>
        </a:xfrm>
      </p:grpSpPr>
      <p:sp>
        <p:nvSpPr>
          <p:cNvPr id="101" name="Google Shape;101;p23"/>
          <p:cNvSpPr txBox="1"/>
          <p:nvPr/>
        </p:nvSpPr>
        <p:spPr>
          <a:xfrm rot="10800000" flipH="1">
            <a:off x="0" y="0"/>
            <a:ext cx="12192000" cy="62612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23"/>
          <p:cNvSpPr/>
          <p:nvPr/>
        </p:nvSpPr>
        <p:spPr>
          <a:xfrm rot="10800000" flipH="1">
            <a:off x="0" y="6163633"/>
            <a:ext cx="12192000" cy="98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3" name="Google Shape;103;p23"/>
          <p:cNvSpPr txBox="1">
            <a:spLocks noGrp="1"/>
          </p:cNvSpPr>
          <p:nvPr>
            <p:ph type="body" idx="1"/>
          </p:nvPr>
        </p:nvSpPr>
        <p:spPr>
          <a:xfrm>
            <a:off x="76200" y="6262433"/>
            <a:ext cx="11176000" cy="595600"/>
          </a:xfrm>
          <a:prstGeom prst="rect">
            <a:avLst/>
          </a:prstGeom>
        </p:spPr>
        <p:txBody>
          <a:bodyPr spcFirstLastPara="1" wrap="square" lIns="91425" tIns="91425" rIns="91425" bIns="91425" anchor="ctr" anchorCtr="0"/>
          <a:lstStyle>
            <a:lvl1pPr marL="609585" lvl="0" indent="-304792" rtl="0">
              <a:lnSpc>
                <a:spcPct val="100000"/>
              </a:lnSpc>
              <a:spcBef>
                <a:spcPts val="0"/>
              </a:spcBef>
              <a:spcAft>
                <a:spcPts val="0"/>
              </a:spcAft>
              <a:buClr>
                <a:schemeClr val="lt1"/>
              </a:buClr>
              <a:buSzPts val="1200"/>
              <a:buNone/>
              <a:defRPr sz="1600">
                <a:solidFill>
                  <a:schemeClr val="lt1"/>
                </a:solidFill>
              </a:defRPr>
            </a:lvl1pPr>
          </a:lstStyle>
          <a:p>
            <a:endParaRPr/>
          </a:p>
        </p:txBody>
      </p:sp>
      <p:sp>
        <p:nvSpPr>
          <p:cNvPr id="104" name="Google Shape;104;p23"/>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0063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0F7656-C5CE-3046-A875-5C0E96C6FD84}"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158030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0F7656-C5CE-3046-A875-5C0E96C6FD84}" type="datetimeFigureOut">
              <a:rPr lang="en-US" smtClean="0"/>
              <a:t>12/10/18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1724338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0F7656-C5CE-3046-A875-5C0E96C6FD84}" type="datetimeFigureOut">
              <a:rPr lang="en-US" smtClean="0"/>
              <a:t>12/10/18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662647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70F7656-C5CE-3046-A875-5C0E96C6FD84}" type="datetimeFigureOut">
              <a:rPr lang="en-US" smtClean="0"/>
              <a:t>12/10/18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263112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0F7656-C5CE-3046-A875-5C0E96C6FD84}" type="datetimeFigureOut">
              <a:rPr lang="en-US" smtClean="0"/>
              <a:t>12/10/18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458151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0F7656-C5CE-3046-A875-5C0E96C6FD84}" type="datetimeFigureOut">
              <a:rPr lang="en-US" smtClean="0"/>
              <a:t>12/10/18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1423806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0F7656-C5CE-3046-A875-5C0E96C6FD84}" type="datetimeFigureOut">
              <a:rPr lang="en-US" smtClean="0"/>
              <a:t>12/10/18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500188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0F7656-C5CE-3046-A875-5C0E96C6FD84}" type="datetimeFigureOut">
              <a:rPr lang="en-US" smtClean="0"/>
              <a:t>12/10/18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1359AF-B8A5-0745-9126-7C765E6C4A83}" type="slidenum">
              <a:rPr lang="en-US" smtClean="0"/>
              <a:t>‹#›</a:t>
            </a:fld>
            <a:endParaRPr lang="en-US"/>
          </a:p>
        </p:txBody>
      </p:sp>
    </p:spTree>
    <p:extLst>
      <p:ext uri="{BB962C8B-B14F-4D97-AF65-F5344CB8AC3E}">
        <p14:creationId xmlns:p14="http://schemas.microsoft.com/office/powerpoint/2010/main" val="1729253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 id="2147483665" r:id="rId15"/>
    <p:sldLayoutId id="2147483667" r:id="rId16"/>
    <p:sldLayoutId id="2147483668" r:id="rId17"/>
    <p:sldLayoutId id="2147483669" r:id="rId18"/>
    <p:sldLayoutId id="2147483670" r:id="rId19"/>
    <p:sldLayoutId id="2147483671"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en.wikipedia.org/wiki/Overlay_network"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9.tiff"/><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forum.index.hu/Article/showArticle?na_start=30&amp;na_step=30&amp;t=9079770" TargetMode="External"/><Relationship Id="rId5" Type="http://schemas.openxmlformats.org/officeDocument/2006/relationships/image" Target="../media/image6.jpg"/><Relationship Id="rId4" Type="http://schemas.openxmlformats.org/officeDocument/2006/relationships/hyperlink" Target="http://www.freestockphotos.biz/stockphoto/16192"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1.tiff"/><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1.svg"/></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5.xml"/><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s>
</file>

<file path=ppt/slides/_rels/slide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hyperlink" Target="http://secretsauce.internal/recipe"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ecretsauce.internal/recipe"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hyperlink" Target="http://secretsauce.internal/recipe" TargetMode="External"/><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hyperlink" Target="http://secretsauce.internal/recipe" TargetMode="External"/><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ecretsauce.internal/recipe" TargetMode="External"/><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61.png"/><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20.xml"/><Relationship Id="rId5" Type="http://schemas.openxmlformats.org/officeDocument/2006/relationships/image" Target="../media/image61.png"/><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20.xml"/><Relationship Id="rId5" Type="http://schemas.openxmlformats.org/officeDocument/2006/relationships/image" Target="../media/image61.png"/><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20.xml"/><Relationship Id="rId5" Type="http://schemas.openxmlformats.org/officeDocument/2006/relationships/image" Target="../media/image61.png"/><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hyperlink" Target="http://hungry-runner.com/2012/01/18/lunch-hour-workout-45-minute-upper-body-blast"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9773" y="2373510"/>
            <a:ext cx="6958013" cy="2387600"/>
          </a:xfrm>
        </p:spPr>
        <p:txBody>
          <a:bodyPr>
            <a:normAutofit/>
          </a:bodyPr>
          <a:lstStyle/>
          <a:p>
            <a:r>
              <a:rPr lang="en-US" sz="4800" dirty="0"/>
              <a:t>Kubernetes and Service Mesh Workshop- VMware</a:t>
            </a:r>
          </a:p>
        </p:txBody>
      </p:sp>
    </p:spTree>
    <p:extLst>
      <p:ext uri="{BB962C8B-B14F-4D97-AF65-F5344CB8AC3E}">
        <p14:creationId xmlns:p14="http://schemas.microsoft.com/office/powerpoint/2010/main" val="56780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6133-7B4D-48F9-9459-6E39D512FFDD}"/>
              </a:ext>
            </a:extLst>
          </p:cNvPr>
          <p:cNvSpPr>
            <a:spLocks noGrp="1"/>
          </p:cNvSpPr>
          <p:nvPr>
            <p:ph type="title"/>
          </p:nvPr>
        </p:nvSpPr>
        <p:spPr>
          <a:xfrm>
            <a:off x="609597" y="11623"/>
            <a:ext cx="10515600" cy="1406509"/>
          </a:xfrm>
        </p:spPr>
        <p:txBody>
          <a:bodyPr vert="horz" lIns="91440" tIns="45720" rIns="91440" bIns="45720" rtlCol="0" anchor="ctr">
            <a:normAutofit/>
          </a:bodyPr>
          <a:lstStyle/>
          <a:p>
            <a:r>
              <a:rPr lang="en-US" sz="3600" dirty="0">
                <a:solidFill>
                  <a:schemeClr val="tx1"/>
                </a:solidFill>
              </a:rPr>
              <a:t>What is Kubernetes - Overview</a:t>
            </a:r>
          </a:p>
        </p:txBody>
      </p:sp>
      <p:sp>
        <p:nvSpPr>
          <p:cNvPr id="41" name="Content Placeholder 63">
            <a:extLst>
              <a:ext uri="{FF2B5EF4-FFF2-40B4-BE49-F238E27FC236}">
                <a16:creationId xmlns:a16="http://schemas.microsoft.com/office/drawing/2014/main" id="{30349C48-9E71-2849-BAD9-73631F9811EF}"/>
              </a:ext>
            </a:extLst>
          </p:cNvPr>
          <p:cNvSpPr txBox="1">
            <a:spLocks/>
          </p:cNvSpPr>
          <p:nvPr/>
        </p:nvSpPr>
        <p:spPr>
          <a:xfrm>
            <a:off x="552779" y="1851938"/>
            <a:ext cx="10964308" cy="4572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400" dirty="0">
                <a:solidFill>
                  <a:srgbClr val="316DE6"/>
                </a:solidFill>
              </a:rPr>
              <a:t>Kubernetes</a:t>
            </a:r>
            <a:r>
              <a:rPr lang="en-AU" sz="2400" dirty="0"/>
              <a:t> is an open-source system for automating</a:t>
            </a:r>
            <a:r>
              <a:rPr lang="en-US" sz="2400" dirty="0"/>
              <a:t> </a:t>
            </a:r>
            <a:r>
              <a:rPr lang="en-US" sz="2400" dirty="0">
                <a:solidFill>
                  <a:srgbClr val="316DE6"/>
                </a:solidFill>
              </a:rPr>
              <a:t>deployment</a:t>
            </a:r>
            <a:r>
              <a:rPr lang="en-US" sz="2400" dirty="0">
                <a:solidFill>
                  <a:srgbClr val="0070C0"/>
                </a:solidFill>
              </a:rPr>
              <a:t>, </a:t>
            </a:r>
            <a:r>
              <a:rPr lang="en-US" sz="2400" dirty="0">
                <a:solidFill>
                  <a:srgbClr val="316DE6"/>
                </a:solidFill>
              </a:rPr>
              <a:t>scaling</a:t>
            </a:r>
            <a:r>
              <a:rPr lang="en-US" sz="2400" dirty="0">
                <a:solidFill>
                  <a:srgbClr val="0070C0"/>
                </a:solidFill>
              </a:rPr>
              <a:t> </a:t>
            </a:r>
            <a:r>
              <a:rPr lang="en-US" sz="2400" dirty="0"/>
              <a:t>and </a:t>
            </a:r>
            <a:r>
              <a:rPr lang="en-US" sz="2400" dirty="0">
                <a:solidFill>
                  <a:srgbClr val="316DE6"/>
                </a:solidFill>
              </a:rPr>
              <a:t>management</a:t>
            </a:r>
            <a:r>
              <a:rPr lang="en-US" sz="2400" dirty="0"/>
              <a:t> of containerized applications.</a:t>
            </a:r>
          </a:p>
          <a:p>
            <a:pPr>
              <a:buFont typeface="Arial" panose="020B0604020202020204" pitchFamily="34" charset="0"/>
              <a:buNone/>
            </a:pPr>
            <a:endParaRPr lang="en-AU" dirty="0"/>
          </a:p>
          <a:p>
            <a:pPr>
              <a:buFont typeface="Arial" panose="020B0604020202020204" pitchFamily="34" charset="0"/>
              <a:buNone/>
            </a:pPr>
            <a:r>
              <a:rPr lang="en-AU" sz="2400" b="1" dirty="0"/>
              <a:t>Major Features</a:t>
            </a:r>
          </a:p>
          <a:p>
            <a:pPr marL="342900" indent="-342900"/>
            <a:r>
              <a:rPr lang="en-AU" sz="2400" dirty="0">
                <a:solidFill>
                  <a:srgbClr val="316DE6"/>
                </a:solidFill>
              </a:rPr>
              <a:t>Deploy</a:t>
            </a:r>
            <a:r>
              <a:rPr lang="en-AU" sz="2400" dirty="0"/>
              <a:t> applications quickly and predictably</a:t>
            </a:r>
          </a:p>
          <a:p>
            <a:pPr marL="342900" indent="-342900"/>
            <a:r>
              <a:rPr lang="en-AU" sz="2400" dirty="0">
                <a:solidFill>
                  <a:srgbClr val="316DE6"/>
                </a:solidFill>
              </a:rPr>
              <a:t>Scale</a:t>
            </a:r>
            <a:r>
              <a:rPr lang="en-AU" sz="2400" dirty="0">
                <a:solidFill>
                  <a:schemeClr val="accent1"/>
                </a:solidFill>
              </a:rPr>
              <a:t> </a:t>
            </a:r>
            <a:r>
              <a:rPr lang="en-AU" sz="2400" dirty="0"/>
              <a:t>applications on the fly</a:t>
            </a:r>
          </a:p>
          <a:p>
            <a:pPr marL="342900" indent="-342900"/>
            <a:r>
              <a:rPr lang="en-US" sz="2400" dirty="0">
                <a:solidFill>
                  <a:srgbClr val="316DE6"/>
                </a:solidFill>
              </a:rPr>
              <a:t>Roll out </a:t>
            </a:r>
            <a:r>
              <a:rPr lang="en-US" sz="2400" dirty="0"/>
              <a:t>new features </a:t>
            </a:r>
            <a:r>
              <a:rPr lang="en-US" sz="2400" dirty="0">
                <a:solidFill>
                  <a:srgbClr val="316DE6"/>
                </a:solidFill>
              </a:rPr>
              <a:t>seamlessly</a:t>
            </a:r>
            <a:endParaRPr lang="en-AU" sz="2400" dirty="0">
              <a:solidFill>
                <a:srgbClr val="316DE6"/>
              </a:solidFill>
            </a:endParaRPr>
          </a:p>
          <a:p>
            <a:pPr marL="342900" indent="-342900"/>
            <a:r>
              <a:rPr lang="en-AU" sz="2400" dirty="0">
                <a:solidFill>
                  <a:srgbClr val="316DE6"/>
                </a:solidFill>
              </a:rPr>
              <a:t>Optimize</a:t>
            </a:r>
            <a:r>
              <a:rPr lang="en-AU" sz="2400" dirty="0"/>
              <a:t> use of hardware</a:t>
            </a:r>
          </a:p>
          <a:p>
            <a:pPr marL="342900" indent="-342900"/>
            <a:r>
              <a:rPr lang="en-AU" sz="2400" dirty="0">
                <a:solidFill>
                  <a:srgbClr val="316DE6"/>
                </a:solidFill>
              </a:rPr>
              <a:t>Restart, replace and reschedule </a:t>
            </a:r>
            <a:r>
              <a:rPr lang="en-AU" sz="2400" dirty="0"/>
              <a:t>containers</a:t>
            </a:r>
          </a:p>
        </p:txBody>
      </p:sp>
      <p:grpSp>
        <p:nvGrpSpPr>
          <p:cNvPr id="42" name="Group 41">
            <a:extLst>
              <a:ext uri="{FF2B5EF4-FFF2-40B4-BE49-F238E27FC236}">
                <a16:creationId xmlns:a16="http://schemas.microsoft.com/office/drawing/2014/main" id="{FCCB8C3A-13FA-8643-AC76-8930289142CB}"/>
              </a:ext>
            </a:extLst>
          </p:cNvPr>
          <p:cNvGrpSpPr/>
          <p:nvPr/>
        </p:nvGrpSpPr>
        <p:grpSpPr>
          <a:xfrm>
            <a:off x="6970407" y="3682689"/>
            <a:ext cx="4283356" cy="1899573"/>
            <a:chOff x="4657136" y="2276926"/>
            <a:chExt cx="4283356" cy="1899573"/>
          </a:xfrm>
        </p:grpSpPr>
        <p:cxnSp>
          <p:nvCxnSpPr>
            <p:cNvPr id="44" name="Straight Connector 43">
              <a:extLst>
                <a:ext uri="{FF2B5EF4-FFF2-40B4-BE49-F238E27FC236}">
                  <a16:creationId xmlns:a16="http://schemas.microsoft.com/office/drawing/2014/main" id="{D6948B2D-1D80-6942-B5E7-9B855FAC4469}"/>
                </a:ext>
              </a:extLst>
            </p:cNvPr>
            <p:cNvCxnSpPr>
              <a:cxnSpLocks/>
              <a:stCxn id="54" idx="5"/>
            </p:cNvCxnSpPr>
            <p:nvPr/>
          </p:nvCxnSpPr>
          <p:spPr bwMode="gray">
            <a:xfrm>
              <a:off x="6021490" y="2842739"/>
              <a:ext cx="703470" cy="0"/>
            </a:xfrm>
            <a:prstGeom prst="line">
              <a:avLst/>
            </a:prstGeom>
            <a:noFill/>
            <a:ln w="22225">
              <a:solidFill>
                <a:schemeClr val="accent1">
                  <a:lumMod val="20000"/>
                  <a:lumOff val="80000"/>
                </a:schemeClr>
              </a:solidFill>
              <a:prstDash val="sysDot"/>
            </a:ln>
            <a:effectLst/>
          </p:spPr>
          <p:style>
            <a:lnRef idx="1">
              <a:schemeClr val="accent1"/>
            </a:lnRef>
            <a:fillRef idx="3">
              <a:schemeClr val="accent1"/>
            </a:fillRef>
            <a:effectRef idx="2">
              <a:schemeClr val="accent1"/>
            </a:effectRef>
            <a:fontRef idx="minor">
              <a:schemeClr val="lt1"/>
            </a:fontRef>
          </p:style>
        </p:cxnSp>
        <p:cxnSp>
          <p:nvCxnSpPr>
            <p:cNvPr id="45" name="Straight Connector 44">
              <a:extLst>
                <a:ext uri="{FF2B5EF4-FFF2-40B4-BE49-F238E27FC236}">
                  <a16:creationId xmlns:a16="http://schemas.microsoft.com/office/drawing/2014/main" id="{11BD4769-7DF8-EC43-84FF-B4F6775AEFF4}"/>
                </a:ext>
              </a:extLst>
            </p:cNvPr>
            <p:cNvCxnSpPr/>
            <p:nvPr/>
          </p:nvCxnSpPr>
          <p:spPr bwMode="gray">
            <a:xfrm>
              <a:off x="5331560" y="3339589"/>
              <a:ext cx="1188000" cy="0"/>
            </a:xfrm>
            <a:prstGeom prst="line">
              <a:avLst/>
            </a:prstGeom>
            <a:noFill/>
            <a:ln w="22225">
              <a:solidFill>
                <a:schemeClr val="accent1">
                  <a:lumMod val="20000"/>
                  <a:lumOff val="80000"/>
                </a:schemeClr>
              </a:solidFill>
              <a:prstDash val="sysDot"/>
            </a:ln>
            <a:effectLst/>
          </p:spPr>
          <p:style>
            <a:lnRef idx="1">
              <a:schemeClr val="accent1"/>
            </a:lnRef>
            <a:fillRef idx="3">
              <a:schemeClr val="accent1"/>
            </a:fillRef>
            <a:effectRef idx="2">
              <a:schemeClr val="accent1"/>
            </a:effectRef>
            <a:fontRef idx="minor">
              <a:schemeClr val="lt1"/>
            </a:fontRef>
          </p:style>
        </p:cxnSp>
        <p:sp>
          <p:nvSpPr>
            <p:cNvPr id="54" name="Oval 53">
              <a:extLst>
                <a:ext uri="{FF2B5EF4-FFF2-40B4-BE49-F238E27FC236}">
                  <a16:creationId xmlns:a16="http://schemas.microsoft.com/office/drawing/2014/main" id="{5A53314E-80C0-1547-A27E-F4F288E38113}"/>
                </a:ext>
              </a:extLst>
            </p:cNvPr>
            <p:cNvSpPr/>
            <p:nvPr/>
          </p:nvSpPr>
          <p:spPr>
            <a:xfrm>
              <a:off x="5480498" y="2276926"/>
              <a:ext cx="633812" cy="662891"/>
            </a:xfrm>
            <a:prstGeom prst="ellipse">
              <a:avLst/>
            </a:prstGeom>
            <a:noFill/>
            <a:ln w="22225">
              <a:solidFill>
                <a:schemeClr val="accent1">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61" name="Oval 60">
              <a:extLst>
                <a:ext uri="{FF2B5EF4-FFF2-40B4-BE49-F238E27FC236}">
                  <a16:creationId xmlns:a16="http://schemas.microsoft.com/office/drawing/2014/main" id="{FA9B5031-7E4F-F445-AE29-D1C91B8CFAE0}"/>
                </a:ext>
              </a:extLst>
            </p:cNvPr>
            <p:cNvSpPr/>
            <p:nvPr/>
          </p:nvSpPr>
          <p:spPr>
            <a:xfrm>
              <a:off x="5480498" y="3513608"/>
              <a:ext cx="633812" cy="662891"/>
            </a:xfrm>
            <a:prstGeom prst="ellipse">
              <a:avLst/>
            </a:prstGeom>
            <a:noFill/>
            <a:ln w="22225">
              <a:solidFill>
                <a:schemeClr val="accent1">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63" name="Oval 62">
              <a:extLst>
                <a:ext uri="{FF2B5EF4-FFF2-40B4-BE49-F238E27FC236}">
                  <a16:creationId xmlns:a16="http://schemas.microsoft.com/office/drawing/2014/main" id="{4E954071-3E2C-814F-AF50-0DB4D8F92FDC}"/>
                </a:ext>
              </a:extLst>
            </p:cNvPr>
            <p:cNvSpPr/>
            <p:nvPr/>
          </p:nvSpPr>
          <p:spPr>
            <a:xfrm>
              <a:off x="4657136" y="2477287"/>
              <a:ext cx="633812" cy="662891"/>
            </a:xfrm>
            <a:prstGeom prst="ellipse">
              <a:avLst/>
            </a:prstGeom>
            <a:noFill/>
            <a:ln w="22225">
              <a:solidFill>
                <a:schemeClr val="accent1">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66" name="Oval 65">
              <a:extLst>
                <a:ext uri="{FF2B5EF4-FFF2-40B4-BE49-F238E27FC236}">
                  <a16:creationId xmlns:a16="http://schemas.microsoft.com/office/drawing/2014/main" id="{D9A7AD33-03D7-1F40-983D-A8F1292594AA}"/>
                </a:ext>
              </a:extLst>
            </p:cNvPr>
            <p:cNvSpPr/>
            <p:nvPr/>
          </p:nvSpPr>
          <p:spPr>
            <a:xfrm>
              <a:off x="4657136" y="3314189"/>
              <a:ext cx="633812" cy="662891"/>
            </a:xfrm>
            <a:prstGeom prst="ellipse">
              <a:avLst/>
            </a:prstGeom>
            <a:noFill/>
            <a:ln w="22225">
              <a:solidFill>
                <a:schemeClr val="accent1">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cxnSp>
          <p:nvCxnSpPr>
            <p:cNvPr id="67" name="Straight Connector 66">
              <a:extLst>
                <a:ext uri="{FF2B5EF4-FFF2-40B4-BE49-F238E27FC236}">
                  <a16:creationId xmlns:a16="http://schemas.microsoft.com/office/drawing/2014/main" id="{68D2B6C6-5E2A-EF4E-8A16-9C671D3C119A}"/>
                </a:ext>
              </a:extLst>
            </p:cNvPr>
            <p:cNvCxnSpPr/>
            <p:nvPr/>
          </p:nvCxnSpPr>
          <p:spPr bwMode="gray">
            <a:xfrm>
              <a:off x="5335840" y="3120088"/>
              <a:ext cx="1188000" cy="0"/>
            </a:xfrm>
            <a:prstGeom prst="line">
              <a:avLst/>
            </a:prstGeom>
            <a:noFill/>
            <a:ln w="22225">
              <a:solidFill>
                <a:schemeClr val="accent1">
                  <a:lumMod val="20000"/>
                  <a:lumOff val="80000"/>
                </a:schemeClr>
              </a:solidFill>
              <a:prstDash val="sysDot"/>
            </a:ln>
            <a:effectLst/>
          </p:spPr>
          <p:style>
            <a:lnRef idx="1">
              <a:schemeClr val="accent1"/>
            </a:lnRef>
            <a:fillRef idx="3">
              <a:schemeClr val="accent1"/>
            </a:fillRef>
            <a:effectRef idx="2">
              <a:schemeClr val="accent1"/>
            </a:effectRef>
            <a:fontRef idx="minor">
              <a:schemeClr val="lt1"/>
            </a:fontRef>
          </p:style>
        </p:cxnSp>
        <p:cxnSp>
          <p:nvCxnSpPr>
            <p:cNvPr id="68" name="Straight Connector 67">
              <a:extLst>
                <a:ext uri="{FF2B5EF4-FFF2-40B4-BE49-F238E27FC236}">
                  <a16:creationId xmlns:a16="http://schemas.microsoft.com/office/drawing/2014/main" id="{DC1A1A21-BDB4-214D-AF3F-3435DF699579}"/>
                </a:ext>
              </a:extLst>
            </p:cNvPr>
            <p:cNvCxnSpPr>
              <a:cxnSpLocks/>
              <a:stCxn id="66" idx="7"/>
            </p:cNvCxnSpPr>
            <p:nvPr/>
          </p:nvCxnSpPr>
          <p:spPr bwMode="gray">
            <a:xfrm flipV="1">
              <a:off x="5198128" y="3339589"/>
              <a:ext cx="133432" cy="71678"/>
            </a:xfrm>
            <a:prstGeom prst="line">
              <a:avLst/>
            </a:prstGeom>
            <a:noFill/>
            <a:ln w="22225">
              <a:solidFill>
                <a:schemeClr val="accent1">
                  <a:lumMod val="20000"/>
                  <a:lumOff val="80000"/>
                </a:schemeClr>
              </a:solidFill>
              <a:prstDash val="sysDot"/>
            </a:ln>
            <a:effectLst/>
          </p:spPr>
          <p:style>
            <a:lnRef idx="1">
              <a:schemeClr val="accent1"/>
            </a:lnRef>
            <a:fillRef idx="3">
              <a:schemeClr val="accent1"/>
            </a:fillRef>
            <a:effectRef idx="2">
              <a:schemeClr val="accent1"/>
            </a:effectRef>
            <a:fontRef idx="minor">
              <a:schemeClr val="lt1"/>
            </a:fontRef>
          </p:style>
        </p:cxnSp>
        <p:cxnSp>
          <p:nvCxnSpPr>
            <p:cNvPr id="69" name="Straight Connector 68">
              <a:extLst>
                <a:ext uri="{FF2B5EF4-FFF2-40B4-BE49-F238E27FC236}">
                  <a16:creationId xmlns:a16="http://schemas.microsoft.com/office/drawing/2014/main" id="{DCA7DFD4-D2CC-2B4C-BB8D-3757A8D1C97B}"/>
                </a:ext>
              </a:extLst>
            </p:cNvPr>
            <p:cNvCxnSpPr>
              <a:cxnSpLocks/>
              <a:endCxn id="63" idx="5"/>
            </p:cNvCxnSpPr>
            <p:nvPr/>
          </p:nvCxnSpPr>
          <p:spPr bwMode="gray">
            <a:xfrm flipH="1" flipV="1">
              <a:off x="5198128" y="3043100"/>
              <a:ext cx="133432" cy="74621"/>
            </a:xfrm>
            <a:prstGeom prst="line">
              <a:avLst/>
            </a:prstGeom>
            <a:noFill/>
            <a:ln w="22225">
              <a:solidFill>
                <a:schemeClr val="accent1">
                  <a:lumMod val="20000"/>
                  <a:lumOff val="80000"/>
                </a:schemeClr>
              </a:solidFill>
              <a:prstDash val="sysDot"/>
            </a:ln>
            <a:effectLst/>
          </p:spPr>
          <p:style>
            <a:lnRef idx="1">
              <a:schemeClr val="accent1"/>
            </a:lnRef>
            <a:fillRef idx="3">
              <a:schemeClr val="accent1"/>
            </a:fillRef>
            <a:effectRef idx="2">
              <a:schemeClr val="accent1"/>
            </a:effectRef>
            <a:fontRef idx="minor">
              <a:schemeClr val="lt1"/>
            </a:fontRef>
          </p:style>
        </p:cxnSp>
        <p:cxnSp>
          <p:nvCxnSpPr>
            <p:cNvPr id="70" name="Straight Connector 69">
              <a:extLst>
                <a:ext uri="{FF2B5EF4-FFF2-40B4-BE49-F238E27FC236}">
                  <a16:creationId xmlns:a16="http://schemas.microsoft.com/office/drawing/2014/main" id="{B63BE73C-AAF3-D54C-A30A-4870708B7FDA}"/>
                </a:ext>
              </a:extLst>
            </p:cNvPr>
            <p:cNvCxnSpPr>
              <a:cxnSpLocks/>
              <a:stCxn id="61" idx="7"/>
            </p:cNvCxnSpPr>
            <p:nvPr/>
          </p:nvCxnSpPr>
          <p:spPr bwMode="gray">
            <a:xfrm>
              <a:off x="6021490" y="3610686"/>
              <a:ext cx="703470" cy="0"/>
            </a:xfrm>
            <a:prstGeom prst="line">
              <a:avLst/>
            </a:prstGeom>
            <a:noFill/>
            <a:ln w="22225">
              <a:solidFill>
                <a:schemeClr val="accent1">
                  <a:lumMod val="20000"/>
                  <a:lumOff val="80000"/>
                </a:schemeClr>
              </a:solidFill>
              <a:prstDash val="sysDot"/>
            </a:ln>
            <a:effectLst/>
          </p:spPr>
          <p:style>
            <a:lnRef idx="1">
              <a:schemeClr val="accent1"/>
            </a:lnRef>
            <a:fillRef idx="3">
              <a:schemeClr val="accent1"/>
            </a:fillRef>
            <a:effectRef idx="2">
              <a:schemeClr val="accent1"/>
            </a:effectRef>
            <a:fontRef idx="minor">
              <a:schemeClr val="lt1"/>
            </a:fontRef>
          </p:style>
        </p:cxnSp>
        <p:grpSp>
          <p:nvGrpSpPr>
            <p:cNvPr id="72" name="Group 71">
              <a:extLst>
                <a:ext uri="{FF2B5EF4-FFF2-40B4-BE49-F238E27FC236}">
                  <a16:creationId xmlns:a16="http://schemas.microsoft.com/office/drawing/2014/main" id="{B2B7104F-D705-E846-B08A-3DEBA9C3EC77}"/>
                </a:ext>
              </a:extLst>
            </p:cNvPr>
            <p:cNvGrpSpPr/>
            <p:nvPr/>
          </p:nvGrpSpPr>
          <p:grpSpPr>
            <a:xfrm>
              <a:off x="7949180" y="2743888"/>
              <a:ext cx="991312" cy="965647"/>
              <a:chOff x="8543540" y="1642724"/>
              <a:chExt cx="991312" cy="965647"/>
            </a:xfrm>
          </p:grpSpPr>
          <p:sp>
            <p:nvSpPr>
              <p:cNvPr id="98" name="Oval 97">
                <a:extLst>
                  <a:ext uri="{FF2B5EF4-FFF2-40B4-BE49-F238E27FC236}">
                    <a16:creationId xmlns:a16="http://schemas.microsoft.com/office/drawing/2014/main" id="{FF669518-2968-0244-89E2-FF3F2CFFE421}"/>
                  </a:ext>
                </a:extLst>
              </p:cNvPr>
              <p:cNvSpPr/>
              <p:nvPr/>
            </p:nvSpPr>
            <p:spPr>
              <a:xfrm>
                <a:off x="8543540" y="1642724"/>
                <a:ext cx="991312" cy="965647"/>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99" name="Rectangle 98">
                <a:extLst>
                  <a:ext uri="{FF2B5EF4-FFF2-40B4-BE49-F238E27FC236}">
                    <a16:creationId xmlns:a16="http://schemas.microsoft.com/office/drawing/2014/main" id="{13A9B99E-010D-3147-BAFD-7870DDFEAC2F}"/>
                  </a:ext>
                </a:extLst>
              </p:cNvPr>
              <p:cNvSpPr/>
              <p:nvPr/>
            </p:nvSpPr>
            <p:spPr>
              <a:xfrm>
                <a:off x="8781796" y="1867002"/>
                <a:ext cx="514800" cy="5155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100" name="Rectangle 99">
                <a:extLst>
                  <a:ext uri="{FF2B5EF4-FFF2-40B4-BE49-F238E27FC236}">
                    <a16:creationId xmlns:a16="http://schemas.microsoft.com/office/drawing/2014/main" id="{852F6696-A68C-E74B-AEB5-B46CC10BD16A}"/>
                  </a:ext>
                </a:extLst>
              </p:cNvPr>
              <p:cNvSpPr/>
              <p:nvPr/>
            </p:nvSpPr>
            <p:spPr>
              <a:xfrm>
                <a:off x="8822768" y="1910390"/>
                <a:ext cx="203274" cy="205199"/>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101" name="Rectangle 100">
                <a:extLst>
                  <a:ext uri="{FF2B5EF4-FFF2-40B4-BE49-F238E27FC236}">
                    <a16:creationId xmlns:a16="http://schemas.microsoft.com/office/drawing/2014/main" id="{4882C58F-6F31-CA47-B78A-321943D3BF79}"/>
                  </a:ext>
                </a:extLst>
              </p:cNvPr>
              <p:cNvSpPr/>
              <p:nvPr/>
            </p:nvSpPr>
            <p:spPr>
              <a:xfrm>
                <a:off x="8822768" y="2137390"/>
                <a:ext cx="435346" cy="203677"/>
              </a:xfrm>
              <a:prstGeom prst="rect">
                <a:avLst/>
              </a:prstGeom>
              <a:solidFill>
                <a:srgbClr val="00142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102" name="Rectangle 101">
                <a:extLst>
                  <a:ext uri="{FF2B5EF4-FFF2-40B4-BE49-F238E27FC236}">
                    <a16:creationId xmlns:a16="http://schemas.microsoft.com/office/drawing/2014/main" id="{F7EC34CA-FEB6-F54A-BF5E-20F937CF0669}"/>
                  </a:ext>
                </a:extLst>
              </p:cNvPr>
              <p:cNvSpPr/>
              <p:nvPr/>
            </p:nvSpPr>
            <p:spPr>
              <a:xfrm>
                <a:off x="9054840" y="1910390"/>
                <a:ext cx="203274" cy="205199"/>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103" name="TextBox 102">
                <a:extLst>
                  <a:ext uri="{FF2B5EF4-FFF2-40B4-BE49-F238E27FC236}">
                    <a16:creationId xmlns:a16="http://schemas.microsoft.com/office/drawing/2014/main" id="{F08A1561-7D09-B040-9380-4FEE9E6312D5}"/>
                  </a:ext>
                </a:extLst>
              </p:cNvPr>
              <p:cNvSpPr txBox="1"/>
              <p:nvPr/>
            </p:nvSpPr>
            <p:spPr>
              <a:xfrm>
                <a:off x="8781796" y="2382520"/>
                <a:ext cx="514800" cy="184666"/>
              </a:xfrm>
              <a:prstGeom prst="rect">
                <a:avLst/>
              </a:prstGeom>
            </p:spPr>
            <p:txBody>
              <a:bodyPr wrap="square" lIns="0" tIns="0" rIns="0" bIns="0" rtlCol="0">
                <a:spAutoFit/>
              </a:bodyPr>
              <a:lstStyle/>
              <a:p>
                <a:pPr algn="ctr"/>
                <a:r>
                  <a:rPr lang="en-AU" sz="1200" b="1">
                    <a:solidFill>
                      <a:srgbClr val="0070C0"/>
                    </a:solidFill>
                    <a:latin typeface="Arial" panose="020B0604020202020204" pitchFamily="34" charset="0"/>
                    <a:cs typeface="Arial" panose="020B0604020202020204" pitchFamily="34" charset="0"/>
                  </a:rPr>
                  <a:t>Node</a:t>
                </a:r>
                <a:endParaRPr lang="en-US" sz="1200" b="1">
                  <a:solidFill>
                    <a:srgbClr val="0070C0"/>
                  </a:solidFill>
                  <a:latin typeface="Arial" panose="020B0604020202020204" pitchFamily="34" charset="0"/>
                  <a:cs typeface="Arial" panose="020B0604020202020204" pitchFamily="34" charset="0"/>
                </a:endParaRPr>
              </a:p>
            </p:txBody>
          </p:sp>
        </p:grpSp>
        <p:cxnSp>
          <p:nvCxnSpPr>
            <p:cNvPr id="75" name="Straight Arrow Connector 74">
              <a:extLst>
                <a:ext uri="{FF2B5EF4-FFF2-40B4-BE49-F238E27FC236}">
                  <a16:creationId xmlns:a16="http://schemas.microsoft.com/office/drawing/2014/main" id="{23F3D619-9FD3-A948-9371-69524CF3B0B4}"/>
                </a:ext>
              </a:extLst>
            </p:cNvPr>
            <p:cNvCxnSpPr>
              <a:cxnSpLocks/>
              <a:endCxn id="98" idx="2"/>
            </p:cNvCxnSpPr>
            <p:nvPr/>
          </p:nvCxnSpPr>
          <p:spPr bwMode="gray">
            <a:xfrm>
              <a:off x="7376160" y="3225925"/>
              <a:ext cx="573020" cy="787"/>
            </a:xfrm>
            <a:prstGeom prst="straightConnector1">
              <a:avLst/>
            </a:prstGeom>
            <a:noFill/>
            <a:ln w="22225">
              <a:solidFill>
                <a:schemeClr val="accent1">
                  <a:lumMod val="20000"/>
                  <a:lumOff val="80000"/>
                </a:schemeClr>
              </a:solidFill>
              <a:tailEnd type="arrow"/>
            </a:ln>
            <a:effectLst/>
          </p:spPr>
          <p:style>
            <a:lnRef idx="1">
              <a:schemeClr val="accent1"/>
            </a:lnRef>
            <a:fillRef idx="3">
              <a:schemeClr val="accent1"/>
            </a:fillRef>
            <a:effectRef idx="2">
              <a:schemeClr val="accent1"/>
            </a:effectRef>
            <a:fontRef idx="minor">
              <a:schemeClr val="lt1"/>
            </a:fontRef>
          </p:style>
        </p:cxnSp>
        <p:pic>
          <p:nvPicPr>
            <p:cNvPr id="76" name="Picture 75">
              <a:extLst>
                <a:ext uri="{FF2B5EF4-FFF2-40B4-BE49-F238E27FC236}">
                  <a16:creationId xmlns:a16="http://schemas.microsoft.com/office/drawing/2014/main" id="{A14494F7-2306-1D46-B684-CA114C6144D5}"/>
                </a:ext>
              </a:extLst>
            </p:cNvPr>
            <p:cNvPicPr>
              <a:picLocks noChangeAspect="1"/>
            </p:cNvPicPr>
            <p:nvPr/>
          </p:nvPicPr>
          <p:blipFill>
            <a:blip r:embed="rId3"/>
            <a:stretch>
              <a:fillRect/>
            </a:stretch>
          </p:blipFill>
          <p:spPr>
            <a:xfrm>
              <a:off x="6417212" y="2704712"/>
              <a:ext cx="1076565" cy="1044000"/>
            </a:xfrm>
            <a:prstGeom prst="rect">
              <a:avLst/>
            </a:prstGeom>
          </p:spPr>
        </p:pic>
        <p:grpSp>
          <p:nvGrpSpPr>
            <p:cNvPr id="77" name="Group 76">
              <a:extLst>
                <a:ext uri="{FF2B5EF4-FFF2-40B4-BE49-F238E27FC236}">
                  <a16:creationId xmlns:a16="http://schemas.microsoft.com/office/drawing/2014/main" id="{BE4FDBAA-CBDA-4048-BAA9-A277CA4ABCF7}"/>
                </a:ext>
              </a:extLst>
            </p:cNvPr>
            <p:cNvGrpSpPr/>
            <p:nvPr/>
          </p:nvGrpSpPr>
          <p:grpSpPr>
            <a:xfrm>
              <a:off x="5643299" y="3683015"/>
              <a:ext cx="308209" cy="279962"/>
              <a:chOff x="3717294" y="3896537"/>
              <a:chExt cx="308209" cy="279962"/>
            </a:xfrm>
          </p:grpSpPr>
          <p:sp>
            <p:nvSpPr>
              <p:cNvPr id="95" name="Rectangle 94">
                <a:extLst>
                  <a:ext uri="{FF2B5EF4-FFF2-40B4-BE49-F238E27FC236}">
                    <a16:creationId xmlns:a16="http://schemas.microsoft.com/office/drawing/2014/main" id="{1E53E777-B3B0-7B45-BD90-B3A013A6085F}"/>
                  </a:ext>
                </a:extLst>
              </p:cNvPr>
              <p:cNvSpPr/>
              <p:nvPr/>
            </p:nvSpPr>
            <p:spPr>
              <a:xfrm>
                <a:off x="3822229" y="3896537"/>
                <a:ext cx="203274" cy="205199"/>
              </a:xfrm>
              <a:prstGeom prst="rect">
                <a:avLst/>
              </a:prstGeom>
              <a:solidFill>
                <a:schemeClr val="accent6">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96" name="Rectangle 95">
                <a:extLst>
                  <a:ext uri="{FF2B5EF4-FFF2-40B4-BE49-F238E27FC236}">
                    <a16:creationId xmlns:a16="http://schemas.microsoft.com/office/drawing/2014/main" id="{05A15E9E-4349-4242-A0F1-FCEFF4744C90}"/>
                  </a:ext>
                </a:extLst>
              </p:cNvPr>
              <p:cNvSpPr/>
              <p:nvPr/>
            </p:nvSpPr>
            <p:spPr>
              <a:xfrm>
                <a:off x="3767108" y="3936438"/>
                <a:ext cx="203274" cy="205199"/>
              </a:xfrm>
              <a:prstGeom prst="rect">
                <a:avLst/>
              </a:prstGeom>
              <a:solidFill>
                <a:schemeClr val="accent6">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97" name="Rectangle 96">
                <a:extLst>
                  <a:ext uri="{FF2B5EF4-FFF2-40B4-BE49-F238E27FC236}">
                    <a16:creationId xmlns:a16="http://schemas.microsoft.com/office/drawing/2014/main" id="{B2D005EF-6F9F-C048-92D0-18B1AE5C6926}"/>
                  </a:ext>
                </a:extLst>
              </p:cNvPr>
              <p:cNvSpPr/>
              <p:nvPr/>
            </p:nvSpPr>
            <p:spPr>
              <a:xfrm>
                <a:off x="3717294" y="3971300"/>
                <a:ext cx="203274" cy="205199"/>
              </a:xfrm>
              <a:prstGeom prst="rect">
                <a:avLst/>
              </a:prstGeom>
              <a:solidFill>
                <a:schemeClr val="accent6">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grpSp>
        <p:grpSp>
          <p:nvGrpSpPr>
            <p:cNvPr id="78" name="Group 77">
              <a:extLst>
                <a:ext uri="{FF2B5EF4-FFF2-40B4-BE49-F238E27FC236}">
                  <a16:creationId xmlns:a16="http://schemas.microsoft.com/office/drawing/2014/main" id="{D5EC41E4-A443-0341-8BF3-10644ECD3CF8}"/>
                </a:ext>
              </a:extLst>
            </p:cNvPr>
            <p:cNvGrpSpPr/>
            <p:nvPr/>
          </p:nvGrpSpPr>
          <p:grpSpPr>
            <a:xfrm>
              <a:off x="4819937" y="3505653"/>
              <a:ext cx="308209" cy="279962"/>
              <a:chOff x="4845054" y="4380529"/>
              <a:chExt cx="308209" cy="279962"/>
            </a:xfrm>
          </p:grpSpPr>
          <p:sp>
            <p:nvSpPr>
              <p:cNvPr id="92" name="Rectangle 91">
                <a:extLst>
                  <a:ext uri="{FF2B5EF4-FFF2-40B4-BE49-F238E27FC236}">
                    <a16:creationId xmlns:a16="http://schemas.microsoft.com/office/drawing/2014/main" id="{5001DD89-D5E0-054D-847E-AA94005A0EE0}"/>
                  </a:ext>
                </a:extLst>
              </p:cNvPr>
              <p:cNvSpPr/>
              <p:nvPr/>
            </p:nvSpPr>
            <p:spPr>
              <a:xfrm>
                <a:off x="4949989" y="4380529"/>
                <a:ext cx="203274" cy="205199"/>
              </a:xfrm>
              <a:prstGeom prst="rect">
                <a:avLst/>
              </a:prstGeom>
              <a:solidFill>
                <a:srgbClr val="0070C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93" name="Rectangle 92">
                <a:extLst>
                  <a:ext uri="{FF2B5EF4-FFF2-40B4-BE49-F238E27FC236}">
                    <a16:creationId xmlns:a16="http://schemas.microsoft.com/office/drawing/2014/main" id="{DF143ED2-52DA-AA47-8295-FB7C0D82EB44}"/>
                  </a:ext>
                </a:extLst>
              </p:cNvPr>
              <p:cNvSpPr/>
              <p:nvPr/>
            </p:nvSpPr>
            <p:spPr>
              <a:xfrm>
                <a:off x="4894868" y="4420430"/>
                <a:ext cx="203274" cy="205199"/>
              </a:xfrm>
              <a:prstGeom prst="rect">
                <a:avLst/>
              </a:prstGeom>
              <a:solidFill>
                <a:srgbClr val="0070C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94" name="Rectangle 93">
                <a:extLst>
                  <a:ext uri="{FF2B5EF4-FFF2-40B4-BE49-F238E27FC236}">
                    <a16:creationId xmlns:a16="http://schemas.microsoft.com/office/drawing/2014/main" id="{A969C0B9-9269-1046-AAE0-76A76F8BB3D1}"/>
                  </a:ext>
                </a:extLst>
              </p:cNvPr>
              <p:cNvSpPr/>
              <p:nvPr/>
            </p:nvSpPr>
            <p:spPr>
              <a:xfrm>
                <a:off x="4845054" y="4455292"/>
                <a:ext cx="203274" cy="205199"/>
              </a:xfrm>
              <a:prstGeom prst="rect">
                <a:avLst/>
              </a:prstGeom>
              <a:solidFill>
                <a:srgbClr val="0070C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grpSp>
        <p:grpSp>
          <p:nvGrpSpPr>
            <p:cNvPr id="79" name="Group 78">
              <a:extLst>
                <a:ext uri="{FF2B5EF4-FFF2-40B4-BE49-F238E27FC236}">
                  <a16:creationId xmlns:a16="http://schemas.microsoft.com/office/drawing/2014/main" id="{E44484A3-B7C8-B541-AC18-7B020711BC73}"/>
                </a:ext>
              </a:extLst>
            </p:cNvPr>
            <p:cNvGrpSpPr/>
            <p:nvPr/>
          </p:nvGrpSpPr>
          <p:grpSpPr>
            <a:xfrm>
              <a:off x="5600242" y="2490530"/>
              <a:ext cx="389015" cy="230124"/>
              <a:chOff x="3695193" y="3610185"/>
              <a:chExt cx="389015" cy="230124"/>
            </a:xfrm>
          </p:grpSpPr>
          <p:sp>
            <p:nvSpPr>
              <p:cNvPr id="85" name="Rectangle 84">
                <a:extLst>
                  <a:ext uri="{FF2B5EF4-FFF2-40B4-BE49-F238E27FC236}">
                    <a16:creationId xmlns:a16="http://schemas.microsoft.com/office/drawing/2014/main" id="{7EF46CE5-E9FF-6E40-8782-E48C02DAC149}"/>
                  </a:ext>
                </a:extLst>
              </p:cNvPr>
              <p:cNvSpPr>
                <a:spLocks noChangeAspect="1"/>
              </p:cNvSpPr>
              <p:nvPr/>
            </p:nvSpPr>
            <p:spPr>
              <a:xfrm>
                <a:off x="3776417" y="3610185"/>
                <a:ext cx="307791" cy="144000"/>
              </a:xfrm>
              <a:prstGeom prst="rect">
                <a:avLst/>
              </a:prstGeom>
              <a:solidFill>
                <a:srgbClr val="00142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88" name="Rectangle 87">
                <a:extLst>
                  <a:ext uri="{FF2B5EF4-FFF2-40B4-BE49-F238E27FC236}">
                    <a16:creationId xmlns:a16="http://schemas.microsoft.com/office/drawing/2014/main" id="{9D8236DC-ECE3-474D-83AB-94AC074F8323}"/>
                  </a:ext>
                </a:extLst>
              </p:cNvPr>
              <p:cNvSpPr>
                <a:spLocks noChangeAspect="1"/>
              </p:cNvSpPr>
              <p:nvPr/>
            </p:nvSpPr>
            <p:spPr>
              <a:xfrm>
                <a:off x="3735805" y="3650916"/>
                <a:ext cx="307791" cy="144000"/>
              </a:xfrm>
              <a:prstGeom prst="rect">
                <a:avLst/>
              </a:prstGeom>
              <a:solidFill>
                <a:srgbClr val="00142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91" name="Rectangle 90">
                <a:extLst>
                  <a:ext uri="{FF2B5EF4-FFF2-40B4-BE49-F238E27FC236}">
                    <a16:creationId xmlns:a16="http://schemas.microsoft.com/office/drawing/2014/main" id="{22CD4BBD-B715-4D45-8130-A4876359788E}"/>
                  </a:ext>
                </a:extLst>
              </p:cNvPr>
              <p:cNvSpPr>
                <a:spLocks noChangeAspect="1"/>
              </p:cNvSpPr>
              <p:nvPr/>
            </p:nvSpPr>
            <p:spPr>
              <a:xfrm>
                <a:off x="3695193" y="3696309"/>
                <a:ext cx="307791" cy="144000"/>
              </a:xfrm>
              <a:prstGeom prst="rect">
                <a:avLst/>
              </a:prstGeom>
              <a:solidFill>
                <a:srgbClr val="00142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grpSp>
        <p:grpSp>
          <p:nvGrpSpPr>
            <p:cNvPr id="80" name="Group 79">
              <a:extLst>
                <a:ext uri="{FF2B5EF4-FFF2-40B4-BE49-F238E27FC236}">
                  <a16:creationId xmlns:a16="http://schemas.microsoft.com/office/drawing/2014/main" id="{6607F024-279C-564B-B07D-A95698BF8D3E}"/>
                </a:ext>
              </a:extLst>
            </p:cNvPr>
            <p:cNvGrpSpPr/>
            <p:nvPr/>
          </p:nvGrpSpPr>
          <p:grpSpPr>
            <a:xfrm>
              <a:off x="4834477" y="2663007"/>
              <a:ext cx="278880" cy="291450"/>
              <a:chOff x="3778922" y="2387930"/>
              <a:chExt cx="278880" cy="291450"/>
            </a:xfrm>
          </p:grpSpPr>
          <p:sp>
            <p:nvSpPr>
              <p:cNvPr id="81" name="Rectangle 80">
                <a:extLst>
                  <a:ext uri="{FF2B5EF4-FFF2-40B4-BE49-F238E27FC236}">
                    <a16:creationId xmlns:a16="http://schemas.microsoft.com/office/drawing/2014/main" id="{37160866-FB71-B34A-A7AE-9BEA19542063}"/>
                  </a:ext>
                </a:extLst>
              </p:cNvPr>
              <p:cNvSpPr/>
              <p:nvPr/>
            </p:nvSpPr>
            <p:spPr>
              <a:xfrm>
                <a:off x="3854528" y="2387930"/>
                <a:ext cx="203274" cy="205199"/>
              </a:xfrm>
              <a:prstGeom prst="rect">
                <a:avLst/>
              </a:prstGeom>
              <a:solidFill>
                <a:schemeClr val="accent1">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82" name="Rectangle 81">
                <a:extLst>
                  <a:ext uri="{FF2B5EF4-FFF2-40B4-BE49-F238E27FC236}">
                    <a16:creationId xmlns:a16="http://schemas.microsoft.com/office/drawing/2014/main" id="{4216E11A-33F3-054F-AFD0-71C89E840F2F}"/>
                  </a:ext>
                </a:extLst>
              </p:cNvPr>
              <p:cNvSpPr/>
              <p:nvPr/>
            </p:nvSpPr>
            <p:spPr>
              <a:xfrm>
                <a:off x="3815418" y="2428661"/>
                <a:ext cx="203274" cy="205199"/>
              </a:xfrm>
              <a:prstGeom prst="rect">
                <a:avLst/>
              </a:prstGeom>
              <a:solidFill>
                <a:schemeClr val="accent1">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83" name="Rectangle 82">
                <a:extLst>
                  <a:ext uri="{FF2B5EF4-FFF2-40B4-BE49-F238E27FC236}">
                    <a16:creationId xmlns:a16="http://schemas.microsoft.com/office/drawing/2014/main" id="{8821D1A7-1396-CA42-83DE-CBE18ABD45BC}"/>
                  </a:ext>
                </a:extLst>
              </p:cNvPr>
              <p:cNvSpPr/>
              <p:nvPr/>
            </p:nvSpPr>
            <p:spPr>
              <a:xfrm>
                <a:off x="3778922" y="2474181"/>
                <a:ext cx="203274" cy="205199"/>
              </a:xfrm>
              <a:prstGeom prst="rect">
                <a:avLst/>
              </a:prstGeom>
              <a:solidFill>
                <a:schemeClr val="accent1">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grpSp>
      </p:grpSp>
    </p:spTree>
    <p:extLst>
      <p:ext uri="{BB962C8B-B14F-4D97-AF65-F5344CB8AC3E}">
        <p14:creationId xmlns:p14="http://schemas.microsoft.com/office/powerpoint/2010/main" val="184366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0648-CB53-4F83-B71F-008F4339E095}"/>
              </a:ext>
            </a:extLst>
          </p:cNvPr>
          <p:cNvSpPr>
            <a:spLocks noGrp="1"/>
          </p:cNvSpPr>
          <p:nvPr>
            <p:ph type="title"/>
          </p:nvPr>
        </p:nvSpPr>
        <p:spPr>
          <a:xfrm>
            <a:off x="168342" y="23258"/>
            <a:ext cx="10515600" cy="1410140"/>
          </a:xfrm>
        </p:spPr>
        <p:txBody>
          <a:bodyPr>
            <a:normAutofit/>
          </a:bodyPr>
          <a:lstStyle/>
          <a:p>
            <a:r>
              <a:rPr lang="en-US" sz="3600" dirty="0"/>
              <a:t>Kubernetes 101 at the Highest Level</a:t>
            </a:r>
            <a:endParaRPr lang="en-US" sz="3600" dirty="0">
              <a:solidFill>
                <a:schemeClr val="tx1"/>
              </a:solidFill>
            </a:endParaRPr>
          </a:p>
        </p:txBody>
      </p:sp>
      <p:sp>
        <p:nvSpPr>
          <p:cNvPr id="45" name="Rounded Rectangle 44">
            <a:extLst>
              <a:ext uri="{FF2B5EF4-FFF2-40B4-BE49-F238E27FC236}">
                <a16:creationId xmlns:a16="http://schemas.microsoft.com/office/drawing/2014/main" id="{7141BE3B-A2B0-7D46-A273-946E1F5AD382}"/>
              </a:ext>
            </a:extLst>
          </p:cNvPr>
          <p:cNvSpPr/>
          <p:nvPr/>
        </p:nvSpPr>
        <p:spPr>
          <a:xfrm>
            <a:off x="9199511" y="4945133"/>
            <a:ext cx="555387" cy="332020"/>
          </a:xfrm>
          <a:prstGeom prst="roundRect">
            <a:avLst>
              <a:gd name="adj" fmla="val 0"/>
            </a:avLst>
          </a:prstGeom>
          <a:gradFill>
            <a:gsLst>
              <a:gs pos="0">
                <a:schemeClr val="bg2">
                  <a:lumMod val="25000"/>
                </a:schemeClr>
              </a:gs>
              <a:gs pos="80000">
                <a:schemeClr val="bg2">
                  <a:lumMod val="25000"/>
                </a:schemeClr>
              </a:gs>
              <a:gs pos="100000">
                <a:schemeClr val="bg2">
                  <a:lumMod val="25000"/>
                </a:schemeClr>
              </a:gs>
            </a:gsLst>
          </a:gradFill>
          <a:ln/>
          <a:effectLst/>
        </p:spPr>
        <p:style>
          <a:lnRef idx="0">
            <a:schemeClr val="dk1"/>
          </a:lnRef>
          <a:fillRef idx="3">
            <a:schemeClr val="dk1"/>
          </a:fillRef>
          <a:effectRef idx="3">
            <a:schemeClr val="dk1"/>
          </a:effectRef>
          <a:fontRef idx="minor">
            <a:schemeClr val="lt1"/>
          </a:fontRef>
        </p:style>
        <p:txBody>
          <a:bodyPr rtlCol="0" anchor="ctr"/>
          <a:lstStyle/>
          <a:p>
            <a:pPr algn="ctr"/>
            <a:r>
              <a:rPr lang="en-US" sz="1000" b="1">
                <a:solidFill>
                  <a:schemeClr val="bg1"/>
                </a:solidFill>
                <a:latin typeface="Arial" panose="020B0604020202020204" pitchFamily="34" charset="0"/>
                <a:cs typeface="Arial" panose="020B0604020202020204" pitchFamily="34" charset="0"/>
              </a:rPr>
              <a:t>P1R3</a:t>
            </a:r>
          </a:p>
        </p:txBody>
      </p:sp>
      <p:sp>
        <p:nvSpPr>
          <p:cNvPr id="46" name="Rounded Rectangle 45">
            <a:extLst>
              <a:ext uri="{FF2B5EF4-FFF2-40B4-BE49-F238E27FC236}">
                <a16:creationId xmlns:a16="http://schemas.microsoft.com/office/drawing/2014/main" id="{A2A47935-3593-F842-9D26-EA5FCF2F2F5A}"/>
              </a:ext>
            </a:extLst>
          </p:cNvPr>
          <p:cNvSpPr/>
          <p:nvPr/>
        </p:nvSpPr>
        <p:spPr>
          <a:xfrm>
            <a:off x="9777445" y="4945133"/>
            <a:ext cx="555387" cy="332020"/>
          </a:xfrm>
          <a:prstGeom prst="roundRect">
            <a:avLst>
              <a:gd name="adj" fmla="val 0"/>
            </a:avLst>
          </a:prstGeom>
          <a:gradFill>
            <a:gsLst>
              <a:gs pos="0">
                <a:schemeClr val="bg2">
                  <a:lumMod val="25000"/>
                </a:schemeClr>
              </a:gs>
              <a:gs pos="80000">
                <a:schemeClr val="bg2">
                  <a:lumMod val="25000"/>
                </a:schemeClr>
              </a:gs>
              <a:gs pos="100000">
                <a:schemeClr val="bg2">
                  <a:lumMod val="25000"/>
                </a:schemeClr>
              </a:gs>
            </a:gsLst>
          </a:gradFill>
          <a:ln/>
          <a:effectLst/>
        </p:spPr>
        <p:style>
          <a:lnRef idx="0">
            <a:schemeClr val="dk1"/>
          </a:lnRef>
          <a:fillRef idx="3">
            <a:schemeClr val="dk1"/>
          </a:fillRef>
          <a:effectRef idx="3">
            <a:schemeClr val="dk1"/>
          </a:effectRef>
          <a:fontRef idx="minor">
            <a:schemeClr val="lt1"/>
          </a:fontRef>
        </p:style>
        <p:txBody>
          <a:bodyPr rtlCol="0" anchor="ctr"/>
          <a:lstStyle/>
          <a:p>
            <a:pPr algn="ctr"/>
            <a:r>
              <a:rPr lang="en-US" sz="1000" b="1">
                <a:solidFill>
                  <a:schemeClr val="bg1"/>
                </a:solidFill>
                <a:latin typeface="Arial" panose="020B0604020202020204" pitchFamily="34" charset="0"/>
                <a:cs typeface="Arial" panose="020B0604020202020204" pitchFamily="34" charset="0"/>
              </a:rPr>
              <a:t>P2R2</a:t>
            </a:r>
          </a:p>
        </p:txBody>
      </p:sp>
      <p:sp>
        <p:nvSpPr>
          <p:cNvPr id="47" name="Rounded Rectangle 46">
            <a:extLst>
              <a:ext uri="{FF2B5EF4-FFF2-40B4-BE49-F238E27FC236}">
                <a16:creationId xmlns:a16="http://schemas.microsoft.com/office/drawing/2014/main" id="{EB9A062A-B4FD-A941-AFA5-7387DDEBE61D}"/>
              </a:ext>
            </a:extLst>
          </p:cNvPr>
          <p:cNvSpPr/>
          <p:nvPr/>
        </p:nvSpPr>
        <p:spPr>
          <a:xfrm>
            <a:off x="10355379" y="4945133"/>
            <a:ext cx="555387" cy="332020"/>
          </a:xfrm>
          <a:prstGeom prst="roundRect">
            <a:avLst>
              <a:gd name="adj" fmla="val 0"/>
            </a:avLst>
          </a:prstGeom>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000" b="1">
                <a:solidFill>
                  <a:schemeClr val="bg1"/>
                </a:solidFill>
                <a:latin typeface="Arial" panose="020B0604020202020204" pitchFamily="34" charset="0"/>
                <a:cs typeface="Arial" panose="020B0604020202020204" pitchFamily="34" charset="0"/>
              </a:rPr>
              <a:t>P2R2</a:t>
            </a:r>
          </a:p>
        </p:txBody>
      </p:sp>
      <p:sp>
        <p:nvSpPr>
          <p:cNvPr id="49" name="Rounded Rectangle 48">
            <a:extLst>
              <a:ext uri="{FF2B5EF4-FFF2-40B4-BE49-F238E27FC236}">
                <a16:creationId xmlns:a16="http://schemas.microsoft.com/office/drawing/2014/main" id="{413BC51D-5ED3-9C4D-A2F6-38CB8E136430}"/>
              </a:ext>
            </a:extLst>
          </p:cNvPr>
          <p:cNvSpPr/>
          <p:nvPr/>
        </p:nvSpPr>
        <p:spPr>
          <a:xfrm>
            <a:off x="10933313" y="4945133"/>
            <a:ext cx="555387" cy="332020"/>
          </a:xfrm>
          <a:prstGeom prst="roundRect">
            <a:avLst>
              <a:gd name="adj" fmla="val 0"/>
            </a:avLst>
          </a:prstGeom>
          <a:gradFill>
            <a:gsLst>
              <a:gs pos="0">
                <a:schemeClr val="bg2">
                  <a:lumMod val="25000"/>
                </a:schemeClr>
              </a:gs>
              <a:gs pos="80000">
                <a:schemeClr val="bg2">
                  <a:lumMod val="25000"/>
                </a:schemeClr>
              </a:gs>
              <a:gs pos="100000">
                <a:schemeClr val="bg2">
                  <a:lumMod val="25000"/>
                </a:schemeClr>
              </a:gs>
            </a:gsLst>
          </a:gradFill>
          <a:ln/>
          <a:effectLst/>
        </p:spPr>
        <p:style>
          <a:lnRef idx="0">
            <a:schemeClr val="dk1"/>
          </a:lnRef>
          <a:fillRef idx="3">
            <a:schemeClr val="dk1"/>
          </a:fillRef>
          <a:effectRef idx="3">
            <a:schemeClr val="dk1"/>
          </a:effectRef>
          <a:fontRef idx="minor">
            <a:schemeClr val="lt1"/>
          </a:fontRef>
        </p:style>
        <p:txBody>
          <a:bodyPr rtlCol="0" anchor="ctr"/>
          <a:lstStyle/>
          <a:p>
            <a:pPr algn="ctr"/>
            <a:r>
              <a:rPr lang="en-US" sz="1000" b="1">
                <a:solidFill>
                  <a:schemeClr val="bg1"/>
                </a:solidFill>
                <a:latin typeface="Arial" panose="020B0604020202020204" pitchFamily="34" charset="0"/>
                <a:cs typeface="Arial" panose="020B0604020202020204" pitchFamily="34" charset="0"/>
              </a:rPr>
              <a:t>P1R2</a:t>
            </a:r>
          </a:p>
        </p:txBody>
      </p:sp>
      <p:sp>
        <p:nvSpPr>
          <p:cNvPr id="50" name="Rounded Rectangle 49">
            <a:extLst>
              <a:ext uri="{FF2B5EF4-FFF2-40B4-BE49-F238E27FC236}">
                <a16:creationId xmlns:a16="http://schemas.microsoft.com/office/drawing/2014/main" id="{A03C3257-9665-7742-9E79-715DB6D03EC9}"/>
              </a:ext>
            </a:extLst>
          </p:cNvPr>
          <p:cNvSpPr/>
          <p:nvPr/>
        </p:nvSpPr>
        <p:spPr>
          <a:xfrm>
            <a:off x="9213054" y="3415061"/>
            <a:ext cx="555387" cy="332020"/>
          </a:xfrm>
          <a:prstGeom prst="roundRect">
            <a:avLst>
              <a:gd name="adj" fmla="val 0"/>
            </a:avLst>
          </a:prstGeom>
          <a:gradFill>
            <a:gsLst>
              <a:gs pos="0">
                <a:schemeClr val="bg2">
                  <a:lumMod val="25000"/>
                </a:schemeClr>
              </a:gs>
              <a:gs pos="80000">
                <a:schemeClr val="bg2">
                  <a:lumMod val="25000"/>
                </a:schemeClr>
              </a:gs>
              <a:gs pos="100000">
                <a:schemeClr val="bg2">
                  <a:lumMod val="25000"/>
                </a:schemeClr>
              </a:gs>
            </a:gsLst>
          </a:gradFill>
          <a:ln/>
          <a:effectLst/>
        </p:spPr>
        <p:style>
          <a:lnRef idx="0">
            <a:schemeClr val="dk1"/>
          </a:lnRef>
          <a:fillRef idx="3">
            <a:schemeClr val="dk1"/>
          </a:fillRef>
          <a:effectRef idx="3">
            <a:schemeClr val="dk1"/>
          </a:effectRef>
          <a:fontRef idx="minor">
            <a:schemeClr val="lt1"/>
          </a:fontRef>
        </p:style>
        <p:txBody>
          <a:bodyPr rtlCol="0" anchor="ctr"/>
          <a:lstStyle/>
          <a:p>
            <a:pPr algn="ctr"/>
            <a:r>
              <a:rPr lang="en-US" sz="1000" b="1">
                <a:solidFill>
                  <a:schemeClr val="bg1"/>
                </a:solidFill>
                <a:latin typeface="Arial" panose="020B0604020202020204" pitchFamily="34" charset="0"/>
                <a:cs typeface="Arial" panose="020B0604020202020204" pitchFamily="34" charset="0"/>
              </a:rPr>
              <a:t>P1R2</a:t>
            </a:r>
          </a:p>
        </p:txBody>
      </p:sp>
      <p:sp>
        <p:nvSpPr>
          <p:cNvPr id="51" name="Rounded Rectangle 50">
            <a:extLst>
              <a:ext uri="{FF2B5EF4-FFF2-40B4-BE49-F238E27FC236}">
                <a16:creationId xmlns:a16="http://schemas.microsoft.com/office/drawing/2014/main" id="{29792402-97B4-3648-AD68-962BE05C8B66}"/>
              </a:ext>
            </a:extLst>
          </p:cNvPr>
          <p:cNvSpPr/>
          <p:nvPr/>
        </p:nvSpPr>
        <p:spPr>
          <a:xfrm>
            <a:off x="9797012" y="3415062"/>
            <a:ext cx="555387" cy="332020"/>
          </a:xfrm>
          <a:prstGeom prst="roundRect">
            <a:avLst>
              <a:gd name="adj" fmla="val 0"/>
            </a:avLst>
          </a:prstGeom>
          <a:gradFill>
            <a:gsLst>
              <a:gs pos="0">
                <a:schemeClr val="bg2">
                  <a:lumMod val="25000"/>
                </a:schemeClr>
              </a:gs>
              <a:gs pos="80000">
                <a:schemeClr val="bg2">
                  <a:lumMod val="25000"/>
                </a:schemeClr>
              </a:gs>
              <a:gs pos="100000">
                <a:schemeClr val="bg2">
                  <a:lumMod val="25000"/>
                </a:schemeClr>
              </a:gs>
            </a:gsLst>
          </a:gradFill>
          <a:ln/>
          <a:effectLst/>
        </p:spPr>
        <p:style>
          <a:lnRef idx="0">
            <a:schemeClr val="dk1"/>
          </a:lnRef>
          <a:fillRef idx="3">
            <a:schemeClr val="dk1"/>
          </a:fillRef>
          <a:effectRef idx="3">
            <a:schemeClr val="dk1"/>
          </a:effectRef>
          <a:fontRef idx="minor">
            <a:schemeClr val="lt1"/>
          </a:fontRef>
        </p:style>
        <p:txBody>
          <a:bodyPr rtlCol="0" anchor="ctr"/>
          <a:lstStyle/>
          <a:p>
            <a:pPr algn="ctr"/>
            <a:r>
              <a:rPr lang="en-US" sz="1000" b="1">
                <a:solidFill>
                  <a:schemeClr val="bg1"/>
                </a:solidFill>
                <a:latin typeface="Arial" panose="020B0604020202020204" pitchFamily="34" charset="0"/>
                <a:cs typeface="Arial" panose="020B0604020202020204" pitchFamily="34" charset="0"/>
              </a:rPr>
              <a:t>P2R1</a:t>
            </a:r>
          </a:p>
        </p:txBody>
      </p:sp>
      <p:sp>
        <p:nvSpPr>
          <p:cNvPr id="52" name="Rounded Rectangle 51">
            <a:extLst>
              <a:ext uri="{FF2B5EF4-FFF2-40B4-BE49-F238E27FC236}">
                <a16:creationId xmlns:a16="http://schemas.microsoft.com/office/drawing/2014/main" id="{282B497D-A0FB-6146-AA1E-CA684808DA0B}"/>
              </a:ext>
            </a:extLst>
          </p:cNvPr>
          <p:cNvSpPr/>
          <p:nvPr/>
        </p:nvSpPr>
        <p:spPr>
          <a:xfrm>
            <a:off x="10383067" y="3409907"/>
            <a:ext cx="555387" cy="332020"/>
          </a:xfrm>
          <a:prstGeom prst="roundRect">
            <a:avLst>
              <a:gd name="adj" fmla="val 0"/>
            </a:avLst>
          </a:prstGeom>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000" b="1">
                <a:solidFill>
                  <a:schemeClr val="bg1"/>
                </a:solidFill>
                <a:latin typeface="Arial" panose="020B0604020202020204" pitchFamily="34" charset="0"/>
                <a:cs typeface="Arial" panose="020B0604020202020204" pitchFamily="34" charset="0"/>
              </a:rPr>
              <a:t>P1R1</a:t>
            </a:r>
          </a:p>
        </p:txBody>
      </p:sp>
      <p:sp>
        <p:nvSpPr>
          <p:cNvPr id="53" name="Rounded Rectangle 52">
            <a:extLst>
              <a:ext uri="{FF2B5EF4-FFF2-40B4-BE49-F238E27FC236}">
                <a16:creationId xmlns:a16="http://schemas.microsoft.com/office/drawing/2014/main" id="{FBA71869-A6B3-B045-9776-BA94025326E9}"/>
              </a:ext>
            </a:extLst>
          </p:cNvPr>
          <p:cNvSpPr/>
          <p:nvPr/>
        </p:nvSpPr>
        <p:spPr>
          <a:xfrm>
            <a:off x="9199511" y="1866318"/>
            <a:ext cx="555387" cy="329999"/>
          </a:xfrm>
          <a:prstGeom prst="roundRect">
            <a:avLst>
              <a:gd name="adj" fmla="val 0"/>
            </a:avLst>
          </a:prstGeom>
          <a:gradFill>
            <a:gsLst>
              <a:gs pos="0">
                <a:schemeClr val="bg2">
                  <a:lumMod val="25000"/>
                </a:schemeClr>
              </a:gs>
              <a:gs pos="80000">
                <a:schemeClr val="bg2">
                  <a:lumMod val="25000"/>
                </a:schemeClr>
              </a:gs>
              <a:gs pos="100000">
                <a:schemeClr val="bg2">
                  <a:lumMod val="25000"/>
                </a:schemeClr>
              </a:gs>
            </a:gsLst>
          </a:gradFill>
          <a:ln/>
          <a:effectLst/>
        </p:spPr>
        <p:style>
          <a:lnRef idx="0">
            <a:schemeClr val="dk1"/>
          </a:lnRef>
          <a:fillRef idx="3">
            <a:schemeClr val="dk1"/>
          </a:fillRef>
          <a:effectRef idx="3">
            <a:schemeClr val="dk1"/>
          </a:effectRef>
          <a:fontRef idx="minor">
            <a:schemeClr val="lt1"/>
          </a:fontRef>
        </p:style>
        <p:txBody>
          <a:bodyPr rtlCol="0" anchor="ctr"/>
          <a:lstStyle/>
          <a:p>
            <a:pPr algn="ctr"/>
            <a:r>
              <a:rPr lang="en-US" sz="1000" b="1">
                <a:solidFill>
                  <a:schemeClr val="bg1"/>
                </a:solidFill>
                <a:latin typeface="Arial" panose="020B0604020202020204" pitchFamily="34" charset="0"/>
                <a:cs typeface="Arial" panose="020B0604020202020204" pitchFamily="34" charset="0"/>
              </a:rPr>
              <a:t>P1R1</a:t>
            </a:r>
          </a:p>
        </p:txBody>
      </p:sp>
      <p:sp>
        <p:nvSpPr>
          <p:cNvPr id="54" name="Rounded Rectangle 53">
            <a:extLst>
              <a:ext uri="{FF2B5EF4-FFF2-40B4-BE49-F238E27FC236}">
                <a16:creationId xmlns:a16="http://schemas.microsoft.com/office/drawing/2014/main" id="{258122BD-CA38-D64F-9E3C-497BD059A0F6}"/>
              </a:ext>
            </a:extLst>
          </p:cNvPr>
          <p:cNvSpPr/>
          <p:nvPr/>
        </p:nvSpPr>
        <p:spPr>
          <a:xfrm>
            <a:off x="10345835" y="1865850"/>
            <a:ext cx="555387" cy="332020"/>
          </a:xfrm>
          <a:prstGeom prst="roundRect">
            <a:avLst>
              <a:gd name="adj" fmla="val 0"/>
            </a:avLst>
          </a:prstGeom>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000" b="1">
                <a:solidFill>
                  <a:schemeClr val="bg1"/>
                </a:solidFill>
                <a:latin typeface="Arial" panose="020B0604020202020204" pitchFamily="34" charset="0"/>
                <a:cs typeface="Arial" panose="020B0604020202020204" pitchFamily="34" charset="0"/>
              </a:rPr>
              <a:t>P2R1</a:t>
            </a:r>
          </a:p>
        </p:txBody>
      </p:sp>
      <p:sp>
        <p:nvSpPr>
          <p:cNvPr id="55" name="Rounded Rectangle 54">
            <a:extLst>
              <a:ext uri="{FF2B5EF4-FFF2-40B4-BE49-F238E27FC236}">
                <a16:creationId xmlns:a16="http://schemas.microsoft.com/office/drawing/2014/main" id="{C27BF29E-EED2-584D-9B87-D31FFF8DB6B8}"/>
              </a:ext>
            </a:extLst>
          </p:cNvPr>
          <p:cNvSpPr/>
          <p:nvPr/>
        </p:nvSpPr>
        <p:spPr>
          <a:xfrm>
            <a:off x="10939778" y="1865306"/>
            <a:ext cx="555387" cy="332020"/>
          </a:xfrm>
          <a:prstGeom prst="roundRect">
            <a:avLst>
              <a:gd name="adj" fmla="val 0"/>
            </a:avLst>
          </a:prstGeom>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000" b="1">
                <a:solidFill>
                  <a:schemeClr val="bg1"/>
                </a:solidFill>
                <a:latin typeface="Arial" panose="020B0604020202020204" pitchFamily="34" charset="0"/>
                <a:cs typeface="Arial" panose="020B0604020202020204" pitchFamily="34" charset="0"/>
              </a:rPr>
              <a:t>P1R1</a:t>
            </a:r>
          </a:p>
        </p:txBody>
      </p:sp>
      <p:sp>
        <p:nvSpPr>
          <p:cNvPr id="56" name="Rounded Rectangle 55">
            <a:extLst>
              <a:ext uri="{FF2B5EF4-FFF2-40B4-BE49-F238E27FC236}">
                <a16:creationId xmlns:a16="http://schemas.microsoft.com/office/drawing/2014/main" id="{C3C350FE-ED72-944B-AF23-E2FFEFBE8433}"/>
              </a:ext>
            </a:extLst>
          </p:cNvPr>
          <p:cNvSpPr/>
          <p:nvPr/>
        </p:nvSpPr>
        <p:spPr>
          <a:xfrm>
            <a:off x="9772673" y="1862989"/>
            <a:ext cx="555387" cy="332020"/>
          </a:xfrm>
          <a:prstGeom prst="roundRect">
            <a:avLst>
              <a:gd name="adj" fmla="val 0"/>
            </a:avLst>
          </a:prstGeom>
          <a:gradFill>
            <a:gsLst>
              <a:gs pos="0">
                <a:schemeClr val="bg2">
                  <a:lumMod val="25000"/>
                </a:schemeClr>
              </a:gs>
              <a:gs pos="80000">
                <a:schemeClr val="bg2">
                  <a:lumMod val="25000"/>
                </a:schemeClr>
              </a:gs>
              <a:gs pos="100000">
                <a:schemeClr val="bg2">
                  <a:lumMod val="25000"/>
                </a:schemeClr>
              </a:gs>
            </a:gsLst>
          </a:gradFill>
          <a:ln/>
          <a:effectLst/>
        </p:spPr>
        <p:style>
          <a:lnRef idx="0">
            <a:schemeClr val="dk1"/>
          </a:lnRef>
          <a:fillRef idx="3">
            <a:schemeClr val="dk1"/>
          </a:fillRef>
          <a:effectRef idx="3">
            <a:schemeClr val="dk1"/>
          </a:effectRef>
          <a:fontRef idx="minor">
            <a:schemeClr val="lt1"/>
          </a:fontRef>
        </p:style>
        <p:txBody>
          <a:bodyPr rtlCol="0" anchor="ctr"/>
          <a:lstStyle/>
          <a:p>
            <a:pPr algn="ctr"/>
            <a:r>
              <a:rPr lang="en-US" sz="1000" b="1">
                <a:solidFill>
                  <a:schemeClr val="bg1"/>
                </a:solidFill>
                <a:latin typeface="Arial" panose="020B0604020202020204" pitchFamily="34" charset="0"/>
                <a:cs typeface="Arial" panose="020B0604020202020204" pitchFamily="34" charset="0"/>
              </a:rPr>
              <a:t>P2R1</a:t>
            </a:r>
          </a:p>
        </p:txBody>
      </p:sp>
      <p:cxnSp>
        <p:nvCxnSpPr>
          <p:cNvPr id="57" name="Straight Arrow Connector 56">
            <a:extLst>
              <a:ext uri="{FF2B5EF4-FFF2-40B4-BE49-F238E27FC236}">
                <a16:creationId xmlns:a16="http://schemas.microsoft.com/office/drawing/2014/main" id="{17499B6F-DD17-884B-87C4-B9204E332D1D}"/>
              </a:ext>
            </a:extLst>
          </p:cNvPr>
          <p:cNvCxnSpPr>
            <a:cxnSpLocks/>
            <a:stCxn id="58" idx="3"/>
          </p:cNvCxnSpPr>
          <p:nvPr/>
        </p:nvCxnSpPr>
        <p:spPr>
          <a:xfrm>
            <a:off x="3955140" y="3558277"/>
            <a:ext cx="1014682" cy="681216"/>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58" name="Folded Corner 57">
            <a:extLst>
              <a:ext uri="{FF2B5EF4-FFF2-40B4-BE49-F238E27FC236}">
                <a16:creationId xmlns:a16="http://schemas.microsoft.com/office/drawing/2014/main" id="{0FB5A39C-5BDE-274B-99D9-CE6558233A0F}"/>
              </a:ext>
            </a:extLst>
          </p:cNvPr>
          <p:cNvSpPr/>
          <p:nvPr/>
        </p:nvSpPr>
        <p:spPr>
          <a:xfrm>
            <a:off x="825904" y="2523470"/>
            <a:ext cx="3129236" cy="2069614"/>
          </a:xfrm>
          <a:prstGeom prst="foldedCorner">
            <a:avLst/>
          </a:prstGeom>
          <a:solidFill>
            <a:schemeClr val="accent6">
              <a:lumMod val="20000"/>
              <a:lumOff val="80000"/>
            </a:schemeClr>
          </a:solidFill>
          <a:ln/>
        </p:spPr>
        <p:style>
          <a:lnRef idx="1">
            <a:schemeClr val="dk1"/>
          </a:lnRef>
          <a:fillRef idx="2">
            <a:schemeClr val="dk1"/>
          </a:fillRef>
          <a:effectRef idx="1">
            <a:schemeClr val="dk1"/>
          </a:effectRef>
          <a:fontRef idx="minor">
            <a:schemeClr val="dk1"/>
          </a:fontRef>
        </p:style>
        <p:txBody>
          <a:bodyPr rtlCol="0" anchor="t"/>
          <a:lstStyle/>
          <a:p>
            <a:pPr algn="ctr"/>
            <a:r>
              <a:rPr lang="en-US" u="sng" dirty="0" err="1">
                <a:latin typeface="Courier New" panose="02070309020205020404" pitchFamily="49" charset="0"/>
                <a:cs typeface="Courier New" panose="02070309020205020404" pitchFamily="49" charset="0"/>
              </a:rPr>
              <a:t>App_X.yaml</a:t>
            </a:r>
            <a:endParaRPr lang="en-US" u="sng"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ContainerImage1</a:t>
            </a:r>
          </a:p>
          <a:p>
            <a:r>
              <a:rPr lang="en-US" dirty="0">
                <a:latin typeface="Courier New" panose="02070309020205020404" pitchFamily="49" charset="0"/>
                <a:cs typeface="Courier New" panose="02070309020205020404" pitchFamily="49" charset="0"/>
              </a:rPr>
              <a:t>Replicas: 3</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ContainerImage2</a:t>
            </a:r>
          </a:p>
          <a:p>
            <a:r>
              <a:rPr lang="en-US" dirty="0">
                <a:latin typeface="Courier New" panose="02070309020205020404" pitchFamily="49" charset="0"/>
                <a:cs typeface="Courier New" panose="02070309020205020404" pitchFamily="49" charset="0"/>
              </a:rPr>
              <a:t>Replicas: 2</a:t>
            </a:r>
          </a:p>
          <a:p>
            <a:endParaRPr lang="en-US" dirty="0">
              <a:latin typeface="Courier New" panose="02070309020205020404" pitchFamily="49" charset="0"/>
              <a:cs typeface="Courier New" panose="02070309020205020404" pitchFamily="49" charset="0"/>
            </a:endParaRPr>
          </a:p>
        </p:txBody>
      </p:sp>
      <p:sp>
        <p:nvSpPr>
          <p:cNvPr id="59" name="Rounded Rectangle 58">
            <a:extLst>
              <a:ext uri="{FF2B5EF4-FFF2-40B4-BE49-F238E27FC236}">
                <a16:creationId xmlns:a16="http://schemas.microsoft.com/office/drawing/2014/main" id="{56EDBF05-CE88-074C-8721-8BB0904D1213}"/>
              </a:ext>
            </a:extLst>
          </p:cNvPr>
          <p:cNvSpPr/>
          <p:nvPr/>
        </p:nvSpPr>
        <p:spPr>
          <a:xfrm>
            <a:off x="9040943" y="2183396"/>
            <a:ext cx="2540030" cy="957516"/>
          </a:xfrm>
          <a:prstGeom prst="roundRect">
            <a:avLst>
              <a:gd name="adj" fmla="val 0"/>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solidFill>
                  <a:schemeClr val="bg1"/>
                </a:solidFill>
                <a:latin typeface="Arial" panose="020B0604020202020204" pitchFamily="34" charset="0"/>
                <a:cs typeface="Arial" panose="020B0604020202020204" pitchFamily="34" charset="0"/>
              </a:rPr>
              <a:t>Worker Node</a:t>
            </a:r>
          </a:p>
          <a:p>
            <a:pPr algn="ctr"/>
            <a:r>
              <a:rPr lang="en-US" sz="1600" dirty="0">
                <a:solidFill>
                  <a:schemeClr val="bg1"/>
                </a:solidFill>
                <a:latin typeface="Arial" panose="020B0604020202020204" pitchFamily="34" charset="0"/>
                <a:cs typeface="Arial" panose="020B0604020202020204" pitchFamily="34" charset="0"/>
              </a:rPr>
              <a:t>(Container Host)</a:t>
            </a:r>
          </a:p>
        </p:txBody>
      </p:sp>
      <p:sp>
        <p:nvSpPr>
          <p:cNvPr id="60" name="Rounded Rectangle 59">
            <a:extLst>
              <a:ext uri="{FF2B5EF4-FFF2-40B4-BE49-F238E27FC236}">
                <a16:creationId xmlns:a16="http://schemas.microsoft.com/office/drawing/2014/main" id="{34CA7A09-3E8C-774C-9CE8-7A1366092C8E}"/>
              </a:ext>
            </a:extLst>
          </p:cNvPr>
          <p:cNvSpPr/>
          <p:nvPr/>
        </p:nvSpPr>
        <p:spPr>
          <a:xfrm>
            <a:off x="9079914" y="3741929"/>
            <a:ext cx="2501058" cy="963379"/>
          </a:xfrm>
          <a:prstGeom prst="roundRect">
            <a:avLst>
              <a:gd name="adj" fmla="val 0"/>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solidFill>
                  <a:schemeClr val="bg1"/>
                </a:solidFill>
                <a:latin typeface="Arial" panose="020B0604020202020204" pitchFamily="34" charset="0"/>
                <a:cs typeface="Arial" panose="020B0604020202020204" pitchFamily="34" charset="0"/>
              </a:rPr>
              <a:t>Worker Node</a:t>
            </a:r>
          </a:p>
          <a:p>
            <a:pPr algn="ctr"/>
            <a:r>
              <a:rPr lang="en-US" sz="1600" dirty="0">
                <a:solidFill>
                  <a:schemeClr val="bg1"/>
                </a:solidFill>
                <a:latin typeface="Arial" panose="020B0604020202020204" pitchFamily="34" charset="0"/>
                <a:cs typeface="Arial" panose="020B0604020202020204" pitchFamily="34" charset="0"/>
              </a:rPr>
              <a:t>(Container Host)</a:t>
            </a:r>
          </a:p>
        </p:txBody>
      </p:sp>
      <p:sp>
        <p:nvSpPr>
          <p:cNvPr id="62" name="Rounded Rectangle 61">
            <a:extLst>
              <a:ext uri="{FF2B5EF4-FFF2-40B4-BE49-F238E27FC236}">
                <a16:creationId xmlns:a16="http://schemas.microsoft.com/office/drawing/2014/main" id="{738D3869-B3CD-5246-8B70-5E9A707F4A6F}"/>
              </a:ext>
            </a:extLst>
          </p:cNvPr>
          <p:cNvSpPr/>
          <p:nvPr/>
        </p:nvSpPr>
        <p:spPr>
          <a:xfrm>
            <a:off x="9066372" y="5270720"/>
            <a:ext cx="2514601" cy="963379"/>
          </a:xfrm>
          <a:prstGeom prst="roundRect">
            <a:avLst>
              <a:gd name="adj" fmla="val 0"/>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solidFill>
                  <a:schemeClr val="bg1"/>
                </a:solidFill>
                <a:latin typeface="Arial" panose="020B0604020202020204" pitchFamily="34" charset="0"/>
                <a:cs typeface="Arial" panose="020B0604020202020204" pitchFamily="34" charset="0"/>
              </a:rPr>
              <a:t>Worker Node</a:t>
            </a:r>
          </a:p>
          <a:p>
            <a:pPr algn="ctr"/>
            <a:r>
              <a:rPr lang="en-US" sz="1600" dirty="0">
                <a:solidFill>
                  <a:schemeClr val="bg1"/>
                </a:solidFill>
                <a:latin typeface="Arial" panose="020B0604020202020204" pitchFamily="34" charset="0"/>
                <a:cs typeface="Arial" panose="020B0604020202020204" pitchFamily="34" charset="0"/>
              </a:rPr>
              <a:t>(Container Host)</a:t>
            </a:r>
          </a:p>
        </p:txBody>
      </p:sp>
      <p:grpSp>
        <p:nvGrpSpPr>
          <p:cNvPr id="63" name="Group 62">
            <a:extLst>
              <a:ext uri="{FF2B5EF4-FFF2-40B4-BE49-F238E27FC236}">
                <a16:creationId xmlns:a16="http://schemas.microsoft.com/office/drawing/2014/main" id="{EE0A5C49-9D93-3F47-AA03-C4CA59CFF352}"/>
              </a:ext>
            </a:extLst>
          </p:cNvPr>
          <p:cNvGrpSpPr/>
          <p:nvPr/>
        </p:nvGrpSpPr>
        <p:grpSpPr>
          <a:xfrm>
            <a:off x="5053650" y="3021595"/>
            <a:ext cx="2622067" cy="2286000"/>
            <a:chOff x="4385076" y="3440981"/>
            <a:chExt cx="2622067" cy="2286000"/>
          </a:xfrm>
          <a:solidFill>
            <a:srgbClr val="0070C0"/>
          </a:solidFill>
        </p:grpSpPr>
        <p:sp>
          <p:nvSpPr>
            <p:cNvPr id="64" name="Rounded Rectangle 63">
              <a:extLst>
                <a:ext uri="{FF2B5EF4-FFF2-40B4-BE49-F238E27FC236}">
                  <a16:creationId xmlns:a16="http://schemas.microsoft.com/office/drawing/2014/main" id="{E41B7BC6-233A-D644-B183-D2B6586B01E8}"/>
                </a:ext>
              </a:extLst>
            </p:cNvPr>
            <p:cNvSpPr/>
            <p:nvPr/>
          </p:nvSpPr>
          <p:spPr>
            <a:xfrm>
              <a:off x="4863196" y="3440981"/>
              <a:ext cx="2143947" cy="2286000"/>
            </a:xfrm>
            <a:prstGeom prst="roundRect">
              <a:avLst>
                <a:gd name="adj" fmla="val 0"/>
              </a:avLst>
            </a:prstGeom>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Kubernetes Cluster Services</a:t>
              </a:r>
            </a:p>
            <a:p>
              <a:pPr algn="ctr"/>
              <a:endParaRPr lang="en-US" sz="1200" dirty="0">
                <a:latin typeface="Arial" panose="020B0604020202020204" pitchFamily="34" charset="0"/>
                <a:cs typeface="Arial" panose="020B0604020202020204" pitchFamily="34" charset="0"/>
              </a:endParaRPr>
            </a:p>
            <a:p>
              <a:pPr algn="ctr"/>
              <a:r>
                <a:rPr lang="en-US" sz="1600" dirty="0">
                  <a:latin typeface="Arial" panose="020B0604020202020204" pitchFamily="34" charset="0"/>
                  <a:cs typeface="Arial" panose="020B0604020202020204" pitchFamily="34" charset="0"/>
                </a:rPr>
                <a:t>(Master &amp; </a:t>
              </a:r>
              <a:r>
                <a:rPr lang="en-US" sz="1600" dirty="0" err="1">
                  <a:latin typeface="Arial" panose="020B0604020202020204" pitchFamily="34" charset="0"/>
                  <a:cs typeface="Arial" panose="020B0604020202020204" pitchFamily="34" charset="0"/>
                </a:rPr>
                <a:t>etcd</a:t>
              </a:r>
              <a:r>
                <a:rPr lang="en-US" sz="1600" dirty="0">
                  <a:latin typeface="Arial" panose="020B0604020202020204" pitchFamily="34" charset="0"/>
                  <a:cs typeface="Arial" panose="020B0604020202020204" pitchFamily="34" charset="0"/>
                </a:rPr>
                <a:t> nodes)</a:t>
              </a:r>
            </a:p>
          </p:txBody>
        </p:sp>
        <p:sp>
          <p:nvSpPr>
            <p:cNvPr id="65" name="Rounded Rectangle 64">
              <a:extLst>
                <a:ext uri="{FF2B5EF4-FFF2-40B4-BE49-F238E27FC236}">
                  <a16:creationId xmlns:a16="http://schemas.microsoft.com/office/drawing/2014/main" id="{08857871-5478-8545-AD8A-4D227F7564BA}"/>
                </a:ext>
              </a:extLst>
            </p:cNvPr>
            <p:cNvSpPr/>
            <p:nvPr/>
          </p:nvSpPr>
          <p:spPr>
            <a:xfrm>
              <a:off x="4385076" y="3865109"/>
              <a:ext cx="544460" cy="1600199"/>
            </a:xfrm>
            <a:prstGeom prst="roundRect">
              <a:avLst>
                <a:gd name="adj" fmla="val 0"/>
              </a:avLst>
            </a:prstGeom>
            <a:solidFill>
              <a:srgbClr val="5CBADE"/>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a:latin typeface="Arial" panose="020B0604020202020204" pitchFamily="34" charset="0"/>
                  <a:cs typeface="Arial" panose="020B0604020202020204" pitchFamily="34" charset="0"/>
                </a:rPr>
                <a:t>API</a:t>
              </a:r>
            </a:p>
          </p:txBody>
        </p:sp>
      </p:grpSp>
      <p:sp>
        <p:nvSpPr>
          <p:cNvPr id="66" name="Rounded Rectangle 65">
            <a:extLst>
              <a:ext uri="{FF2B5EF4-FFF2-40B4-BE49-F238E27FC236}">
                <a16:creationId xmlns:a16="http://schemas.microsoft.com/office/drawing/2014/main" id="{626FAFFC-7E61-894D-9DE4-C0D62B1F24D6}"/>
              </a:ext>
            </a:extLst>
          </p:cNvPr>
          <p:cNvSpPr/>
          <p:nvPr/>
        </p:nvSpPr>
        <p:spPr>
          <a:xfrm>
            <a:off x="9033143" y="2491599"/>
            <a:ext cx="336889" cy="341111"/>
          </a:xfrm>
          <a:prstGeom prst="roundRect">
            <a:avLst>
              <a:gd name="adj" fmla="val 0"/>
            </a:avLst>
          </a:prstGeom>
          <a:solidFill>
            <a:schemeClr val="accent3"/>
          </a:solid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a:t>K</a:t>
            </a:r>
          </a:p>
        </p:txBody>
      </p:sp>
      <p:sp>
        <p:nvSpPr>
          <p:cNvPr id="67" name="Rounded Rectangle 66">
            <a:extLst>
              <a:ext uri="{FF2B5EF4-FFF2-40B4-BE49-F238E27FC236}">
                <a16:creationId xmlns:a16="http://schemas.microsoft.com/office/drawing/2014/main" id="{99EC8D9D-A855-1D40-951B-9B339F2897F8}"/>
              </a:ext>
            </a:extLst>
          </p:cNvPr>
          <p:cNvSpPr/>
          <p:nvPr/>
        </p:nvSpPr>
        <p:spPr>
          <a:xfrm>
            <a:off x="9082013" y="4072295"/>
            <a:ext cx="336889" cy="341111"/>
          </a:xfrm>
          <a:prstGeom prst="roundRect">
            <a:avLst>
              <a:gd name="adj" fmla="val 0"/>
            </a:avLst>
          </a:prstGeom>
          <a:solidFill>
            <a:schemeClr val="accent3"/>
          </a:solid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a:t>K</a:t>
            </a:r>
          </a:p>
        </p:txBody>
      </p:sp>
      <p:sp>
        <p:nvSpPr>
          <p:cNvPr id="68" name="Rounded Rectangle 67">
            <a:extLst>
              <a:ext uri="{FF2B5EF4-FFF2-40B4-BE49-F238E27FC236}">
                <a16:creationId xmlns:a16="http://schemas.microsoft.com/office/drawing/2014/main" id="{8E28834E-BE9A-334B-8348-261471DD0258}"/>
              </a:ext>
            </a:extLst>
          </p:cNvPr>
          <p:cNvSpPr/>
          <p:nvPr/>
        </p:nvSpPr>
        <p:spPr>
          <a:xfrm>
            <a:off x="9066371" y="5601231"/>
            <a:ext cx="336889" cy="341111"/>
          </a:xfrm>
          <a:prstGeom prst="roundRect">
            <a:avLst>
              <a:gd name="adj" fmla="val 0"/>
            </a:avLst>
          </a:prstGeom>
          <a:solidFill>
            <a:schemeClr val="accent3"/>
          </a:solid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a:t>K</a:t>
            </a:r>
          </a:p>
        </p:txBody>
      </p:sp>
      <p:cxnSp>
        <p:nvCxnSpPr>
          <p:cNvPr id="69" name="Straight Arrow Connector 68">
            <a:extLst>
              <a:ext uri="{FF2B5EF4-FFF2-40B4-BE49-F238E27FC236}">
                <a16:creationId xmlns:a16="http://schemas.microsoft.com/office/drawing/2014/main" id="{9FBDAECC-E6F4-7D47-A167-2A564E6795BD}"/>
              </a:ext>
            </a:extLst>
          </p:cNvPr>
          <p:cNvCxnSpPr>
            <a:cxnSpLocks/>
          </p:cNvCxnSpPr>
          <p:nvPr/>
        </p:nvCxnSpPr>
        <p:spPr>
          <a:xfrm flipV="1">
            <a:off x="7710456" y="2662154"/>
            <a:ext cx="1310654" cy="1410140"/>
          </a:xfrm>
          <a:prstGeom prst="straightConnector1">
            <a:avLst/>
          </a:prstGeom>
          <a:ln>
            <a:prstDash val="sysDot"/>
            <a:headEnd type="triangle" w="lg" len="lg"/>
            <a:tailEnd type="triangle" w="lg" len="lg"/>
          </a:ln>
        </p:spPr>
        <p:style>
          <a:lnRef idx="3">
            <a:schemeClr val="accent3"/>
          </a:lnRef>
          <a:fillRef idx="0">
            <a:schemeClr val="accent3"/>
          </a:fillRef>
          <a:effectRef idx="2">
            <a:schemeClr val="accent3"/>
          </a:effectRef>
          <a:fontRef idx="minor">
            <a:schemeClr val="tx1"/>
          </a:fontRef>
        </p:style>
      </p:cxnSp>
      <p:cxnSp>
        <p:nvCxnSpPr>
          <p:cNvPr id="70" name="Straight Arrow Connector 69">
            <a:extLst>
              <a:ext uri="{FF2B5EF4-FFF2-40B4-BE49-F238E27FC236}">
                <a16:creationId xmlns:a16="http://schemas.microsoft.com/office/drawing/2014/main" id="{DA3C04C8-0E88-E040-B4B5-4EBF775BC45D}"/>
              </a:ext>
            </a:extLst>
          </p:cNvPr>
          <p:cNvCxnSpPr>
            <a:cxnSpLocks/>
          </p:cNvCxnSpPr>
          <p:nvPr/>
        </p:nvCxnSpPr>
        <p:spPr>
          <a:xfrm>
            <a:off x="7722490" y="4159404"/>
            <a:ext cx="1347491" cy="83447"/>
          </a:xfrm>
          <a:prstGeom prst="straightConnector1">
            <a:avLst/>
          </a:prstGeom>
          <a:ln>
            <a:prstDash val="sysDot"/>
            <a:headEnd type="triangle" w="lg" len="lg"/>
            <a:tailEnd type="triangle" w="lg" len="lg"/>
          </a:ln>
        </p:spPr>
        <p:style>
          <a:lnRef idx="3">
            <a:schemeClr val="accent3"/>
          </a:lnRef>
          <a:fillRef idx="0">
            <a:schemeClr val="accent3"/>
          </a:fillRef>
          <a:effectRef idx="2">
            <a:schemeClr val="accent3"/>
          </a:effectRef>
          <a:fontRef idx="minor">
            <a:schemeClr val="tx1"/>
          </a:fontRef>
        </p:style>
      </p:cxnSp>
      <p:cxnSp>
        <p:nvCxnSpPr>
          <p:cNvPr id="71" name="Straight Arrow Connector 70">
            <a:extLst>
              <a:ext uri="{FF2B5EF4-FFF2-40B4-BE49-F238E27FC236}">
                <a16:creationId xmlns:a16="http://schemas.microsoft.com/office/drawing/2014/main" id="{0AB2E70B-1B30-2248-996A-6E514090F4D1}"/>
              </a:ext>
            </a:extLst>
          </p:cNvPr>
          <p:cNvCxnSpPr>
            <a:cxnSpLocks/>
          </p:cNvCxnSpPr>
          <p:nvPr/>
        </p:nvCxnSpPr>
        <p:spPr>
          <a:xfrm>
            <a:off x="7710456" y="4239494"/>
            <a:ext cx="1343882" cy="1532293"/>
          </a:xfrm>
          <a:prstGeom prst="straightConnector1">
            <a:avLst/>
          </a:prstGeom>
          <a:ln>
            <a:prstDash val="sysDot"/>
            <a:headEnd type="triangle" w="lg" len="lg"/>
            <a:tailEnd type="triangle" w="lg" len="lg"/>
          </a:ln>
        </p:spPr>
        <p:style>
          <a:lnRef idx="3">
            <a:schemeClr val="accent3"/>
          </a:lnRef>
          <a:fillRef idx="0">
            <a:schemeClr val="accent3"/>
          </a:fillRef>
          <a:effectRef idx="2">
            <a:schemeClr val="accent3"/>
          </a:effectRef>
          <a:fontRef idx="minor">
            <a:schemeClr val="tx1"/>
          </a:fontRef>
        </p:style>
      </p:cxnSp>
      <p:cxnSp>
        <p:nvCxnSpPr>
          <p:cNvPr id="72" name="Straight Arrow Connector 71">
            <a:extLst>
              <a:ext uri="{FF2B5EF4-FFF2-40B4-BE49-F238E27FC236}">
                <a16:creationId xmlns:a16="http://schemas.microsoft.com/office/drawing/2014/main" id="{87443EB1-D8A2-E54E-ABE9-249397874AF8}"/>
              </a:ext>
            </a:extLst>
          </p:cNvPr>
          <p:cNvCxnSpPr>
            <a:cxnSpLocks/>
            <a:stCxn id="73" idx="3"/>
          </p:cNvCxnSpPr>
          <p:nvPr/>
        </p:nvCxnSpPr>
        <p:spPr>
          <a:xfrm flipV="1">
            <a:off x="3590649" y="4351778"/>
            <a:ext cx="1404197" cy="29396"/>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sp>
        <p:nvSpPr>
          <p:cNvPr id="73" name="Folded Corner 72">
            <a:extLst>
              <a:ext uri="{FF2B5EF4-FFF2-40B4-BE49-F238E27FC236}">
                <a16:creationId xmlns:a16="http://schemas.microsoft.com/office/drawing/2014/main" id="{4E96DE64-DAAF-D749-A5B9-DC0D57A2D09A}"/>
              </a:ext>
            </a:extLst>
          </p:cNvPr>
          <p:cNvSpPr/>
          <p:nvPr/>
        </p:nvSpPr>
        <p:spPr>
          <a:xfrm>
            <a:off x="461412" y="3370271"/>
            <a:ext cx="3129236" cy="2021807"/>
          </a:xfrm>
          <a:prstGeom prst="foldedCorner">
            <a:avLst/>
          </a:prstGeom>
          <a:solidFill>
            <a:schemeClr val="accent4">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t"/>
          <a:lstStyle/>
          <a:p>
            <a:pPr algn="ctr"/>
            <a:r>
              <a:rPr lang="en-US" u="sng" dirty="0" err="1">
                <a:latin typeface="Courier New" panose="02070309020205020404" pitchFamily="49" charset="0"/>
                <a:cs typeface="Courier New" panose="02070309020205020404" pitchFamily="49" charset="0"/>
              </a:rPr>
              <a:t>App_Y.yaml</a:t>
            </a:r>
            <a:endParaRPr lang="en-US" u="sng"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ContainerImage1</a:t>
            </a:r>
          </a:p>
          <a:p>
            <a:r>
              <a:rPr lang="en-US" dirty="0">
                <a:latin typeface="Courier New" panose="02070309020205020404" pitchFamily="49" charset="0"/>
                <a:cs typeface="Courier New" panose="02070309020205020404" pitchFamily="49" charset="0"/>
              </a:rPr>
              <a:t>Replicas: 1</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ContainerImage2</a:t>
            </a:r>
          </a:p>
          <a:p>
            <a:r>
              <a:rPr lang="en-US" dirty="0">
                <a:latin typeface="Courier New" panose="02070309020205020404" pitchFamily="49" charset="0"/>
                <a:cs typeface="Courier New" panose="02070309020205020404" pitchFamily="49" charset="0"/>
              </a:rPr>
              <a:t>Replicas: 2</a:t>
            </a:r>
          </a:p>
        </p:txBody>
      </p:sp>
      <p:sp>
        <p:nvSpPr>
          <p:cNvPr id="74" name="Multiply 73">
            <a:extLst>
              <a:ext uri="{FF2B5EF4-FFF2-40B4-BE49-F238E27FC236}">
                <a16:creationId xmlns:a16="http://schemas.microsoft.com/office/drawing/2014/main" id="{0BC42513-E032-F748-8021-916CC7D336FD}"/>
              </a:ext>
            </a:extLst>
          </p:cNvPr>
          <p:cNvSpPr/>
          <p:nvPr/>
        </p:nvSpPr>
        <p:spPr>
          <a:xfrm>
            <a:off x="9583058" y="3408471"/>
            <a:ext cx="1494770" cy="1596382"/>
          </a:xfrm>
          <a:prstGeom prst="mathMultiply">
            <a:avLst>
              <a:gd name="adj1" fmla="val 12924"/>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1"/>
          </a:p>
        </p:txBody>
      </p:sp>
      <p:sp>
        <p:nvSpPr>
          <p:cNvPr id="75" name="Slide Number Placeholder 5">
            <a:extLst>
              <a:ext uri="{FF2B5EF4-FFF2-40B4-BE49-F238E27FC236}">
                <a16:creationId xmlns:a16="http://schemas.microsoft.com/office/drawing/2014/main" id="{3BEAFC9D-0F77-CD47-B7EE-4EB4AA47AC60}"/>
              </a:ext>
            </a:extLst>
          </p:cNvPr>
          <p:cNvSpPr txBox="1">
            <a:spLocks/>
          </p:cNvSpPr>
          <p:nvPr/>
        </p:nvSpPr>
        <p:spPr>
          <a:xfrm>
            <a:off x="11598915" y="6672121"/>
            <a:ext cx="450733" cy="14922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EA6D8CF-3CDE-4807-BCD2-C9F2B831AAA5}" type="slidenum">
              <a:rPr lang="en-US" sz="1000">
                <a:solidFill>
                  <a:schemeClr val="bg1"/>
                </a:solidFill>
              </a:rPr>
              <a:pPr algn="ctr"/>
              <a:t>11</a:t>
            </a:fld>
            <a:endParaRPr lang="en-US" sz="1000">
              <a:solidFill>
                <a:schemeClr val="bg1"/>
              </a:solidFill>
            </a:endParaRPr>
          </a:p>
        </p:txBody>
      </p:sp>
    </p:spTree>
    <p:extLst>
      <p:ext uri="{BB962C8B-B14F-4D97-AF65-F5344CB8AC3E}">
        <p14:creationId xmlns:p14="http://schemas.microsoft.com/office/powerpoint/2010/main" val="72993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1000"/>
                                        <p:tgtEl>
                                          <p:spTgt spid="60"/>
                                        </p:tgtEl>
                                      </p:cBhvr>
                                    </p:animEffect>
                                    <p:anim calcmode="lin" valueType="num">
                                      <p:cBhvr>
                                        <p:cTn id="14" dur="1000" fill="hold"/>
                                        <p:tgtEl>
                                          <p:spTgt spid="60"/>
                                        </p:tgtEl>
                                        <p:attrNameLst>
                                          <p:attrName>ppt_x</p:attrName>
                                        </p:attrNameLst>
                                      </p:cBhvr>
                                      <p:tavLst>
                                        <p:tav tm="0">
                                          <p:val>
                                            <p:strVal val="#ppt_x"/>
                                          </p:val>
                                        </p:tav>
                                        <p:tav tm="100000">
                                          <p:val>
                                            <p:strVal val="#ppt_x"/>
                                          </p:val>
                                        </p:tav>
                                      </p:tavLst>
                                    </p:anim>
                                    <p:anim calcmode="lin" valueType="num">
                                      <p:cBhvr>
                                        <p:cTn id="15" dur="1000" fill="hold"/>
                                        <p:tgtEl>
                                          <p:spTgt spid="6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1000"/>
                                        <p:tgtEl>
                                          <p:spTgt spid="62"/>
                                        </p:tgtEl>
                                      </p:cBhvr>
                                    </p:animEffect>
                                    <p:anim calcmode="lin" valueType="num">
                                      <p:cBhvr>
                                        <p:cTn id="20" dur="1000" fill="hold"/>
                                        <p:tgtEl>
                                          <p:spTgt spid="62"/>
                                        </p:tgtEl>
                                        <p:attrNameLst>
                                          <p:attrName>ppt_x</p:attrName>
                                        </p:attrNameLst>
                                      </p:cBhvr>
                                      <p:tavLst>
                                        <p:tav tm="0">
                                          <p:val>
                                            <p:strVal val="#ppt_x"/>
                                          </p:val>
                                        </p:tav>
                                        <p:tav tm="100000">
                                          <p:val>
                                            <p:strVal val="#ppt_x"/>
                                          </p:val>
                                        </p:tav>
                                      </p:tavLst>
                                    </p:anim>
                                    <p:anim calcmode="lin" valueType="num">
                                      <p:cBhvr>
                                        <p:cTn id="21" dur="1000" fill="hold"/>
                                        <p:tgtEl>
                                          <p:spTgt spid="6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childTnLst>
                          </p:cTn>
                        </p:par>
                        <p:par>
                          <p:cTn id="26" fill="hold">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childTnLst>
                          </p:cTn>
                        </p:par>
                        <p:par>
                          <p:cTn id="30" fill="hold">
                            <p:stCondLst>
                              <p:cond delay="4000"/>
                            </p:stCondLst>
                            <p:childTnLst>
                              <p:par>
                                <p:cTn id="31" presetID="10" presetClass="entr" presetSubtype="0" fill="hold" grpId="0" nodeType="after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par>
                                <p:cTn id="39" presetID="10" presetClass="entr" presetSubtype="0" fill="hold" nodeType="withEffect">
                                  <p:stCondLst>
                                    <p:cond delay="0"/>
                                  </p:stCondLst>
                                  <p:childTnLst>
                                    <p:set>
                                      <p:cBhvr>
                                        <p:cTn id="40" dur="1" fill="hold">
                                          <p:stCondLst>
                                            <p:cond delay="0"/>
                                          </p:stCondLst>
                                        </p:cTn>
                                        <p:tgtEl>
                                          <p:spTgt spid="58">
                                            <p:txEl>
                                              <p:pRg st="0" end="0"/>
                                            </p:txEl>
                                          </p:spTgt>
                                        </p:tgtEl>
                                        <p:attrNameLst>
                                          <p:attrName>style.visibility</p:attrName>
                                        </p:attrNameLst>
                                      </p:cBhvr>
                                      <p:to>
                                        <p:strVal val="visible"/>
                                      </p:to>
                                    </p:set>
                                    <p:animEffect transition="in" filter="fade">
                                      <p:cBhvr>
                                        <p:cTn id="41" dur="500"/>
                                        <p:tgtEl>
                                          <p:spTgt spid="58">
                                            <p:txEl>
                                              <p:pRg st="0" end="0"/>
                                            </p:txEl>
                                          </p:spTgt>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58">
                                            <p:txEl>
                                              <p:pRg st="2" end="2"/>
                                            </p:txEl>
                                          </p:spTgt>
                                        </p:tgtEl>
                                        <p:attrNameLst>
                                          <p:attrName>style.visibility</p:attrName>
                                        </p:attrNameLst>
                                      </p:cBhvr>
                                      <p:to>
                                        <p:strVal val="visible"/>
                                      </p:to>
                                    </p:set>
                                    <p:animEffect transition="in" filter="fade">
                                      <p:cBhvr>
                                        <p:cTn id="45" dur="500"/>
                                        <p:tgtEl>
                                          <p:spTgt spid="58">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8">
                                            <p:txEl>
                                              <p:pRg st="3" end="3"/>
                                            </p:txEl>
                                          </p:spTgt>
                                        </p:tgtEl>
                                        <p:attrNameLst>
                                          <p:attrName>style.visibility</p:attrName>
                                        </p:attrNameLst>
                                      </p:cBhvr>
                                      <p:to>
                                        <p:strVal val="visible"/>
                                      </p:to>
                                    </p:set>
                                    <p:animEffect transition="in" filter="fade">
                                      <p:cBhvr>
                                        <p:cTn id="48" dur="500"/>
                                        <p:tgtEl>
                                          <p:spTgt spid="58">
                                            <p:txEl>
                                              <p:pRg st="3" end="3"/>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xEl>
                                              <p:pRg st="5" end="5"/>
                                            </p:txEl>
                                          </p:spTgt>
                                        </p:tgtEl>
                                        <p:attrNameLst>
                                          <p:attrName>style.visibility</p:attrName>
                                        </p:attrNameLst>
                                      </p:cBhvr>
                                      <p:to>
                                        <p:strVal val="visible"/>
                                      </p:to>
                                    </p:set>
                                    <p:animEffect transition="in" filter="fade">
                                      <p:cBhvr>
                                        <p:cTn id="51" dur="500"/>
                                        <p:tgtEl>
                                          <p:spTgt spid="58">
                                            <p:txEl>
                                              <p:pRg st="5" end="5"/>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8">
                                            <p:txEl>
                                              <p:pRg st="6" end="6"/>
                                            </p:txEl>
                                          </p:spTgt>
                                        </p:tgtEl>
                                        <p:attrNameLst>
                                          <p:attrName>style.visibility</p:attrName>
                                        </p:attrNameLst>
                                      </p:cBhvr>
                                      <p:to>
                                        <p:strVal val="visible"/>
                                      </p:to>
                                    </p:set>
                                    <p:animEffect transition="in" filter="fade">
                                      <p:cBhvr>
                                        <p:cTn id="54" dur="500"/>
                                        <p:tgtEl>
                                          <p:spTgt spid="58">
                                            <p:txEl>
                                              <p:pRg st="6" end="6"/>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wipe(left)">
                                      <p:cBhvr>
                                        <p:cTn id="59" dur="500"/>
                                        <p:tgtEl>
                                          <p:spTgt spid="57"/>
                                        </p:tgtEl>
                                      </p:cBhvr>
                                    </p:animEffect>
                                  </p:childTnLst>
                                </p:cTn>
                              </p:par>
                            </p:childTnLst>
                          </p:cTn>
                        </p:par>
                        <p:par>
                          <p:cTn id="60" fill="hold">
                            <p:stCondLst>
                              <p:cond delay="500"/>
                            </p:stCondLst>
                            <p:childTnLst>
                              <p:par>
                                <p:cTn id="61" presetID="26" presetClass="emph" presetSubtype="0" fill="hold" nodeType="afterEffect">
                                  <p:stCondLst>
                                    <p:cond delay="0"/>
                                  </p:stCondLst>
                                  <p:childTnLst>
                                    <p:animEffect transition="out" filter="fade">
                                      <p:cBhvr>
                                        <p:cTn id="62" dur="500" tmFilter="0, 0; .2, .5; .8, .5; 1, 0"/>
                                        <p:tgtEl>
                                          <p:spTgt spid="63"/>
                                        </p:tgtEl>
                                      </p:cBhvr>
                                    </p:animEffect>
                                    <p:animScale>
                                      <p:cBhvr>
                                        <p:cTn id="63" dur="250" autoRev="1" fill="hold"/>
                                        <p:tgtEl>
                                          <p:spTgt spid="63"/>
                                        </p:tgtEl>
                                      </p:cBhvr>
                                      <p:by x="105000" y="105000"/>
                                    </p:animScale>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wipe(left)">
                                      <p:cBhvr>
                                        <p:cTn id="67" dur="1000"/>
                                        <p:tgtEl>
                                          <p:spTgt spid="69"/>
                                        </p:tgtEl>
                                      </p:cBhvr>
                                    </p:animEffect>
                                  </p:childTnLst>
                                </p:cTn>
                              </p:par>
                              <p:par>
                                <p:cTn id="68" presetID="22" presetClass="entr" presetSubtype="8" fill="hold" nodeType="withEffect">
                                  <p:stCondLst>
                                    <p:cond delay="0"/>
                                  </p:stCondLst>
                                  <p:childTnLst>
                                    <p:set>
                                      <p:cBhvr>
                                        <p:cTn id="69" dur="1" fill="hold">
                                          <p:stCondLst>
                                            <p:cond delay="0"/>
                                          </p:stCondLst>
                                        </p:cTn>
                                        <p:tgtEl>
                                          <p:spTgt spid="70"/>
                                        </p:tgtEl>
                                        <p:attrNameLst>
                                          <p:attrName>style.visibility</p:attrName>
                                        </p:attrNameLst>
                                      </p:cBhvr>
                                      <p:to>
                                        <p:strVal val="visible"/>
                                      </p:to>
                                    </p:set>
                                    <p:animEffect transition="in" filter="wipe(left)">
                                      <p:cBhvr>
                                        <p:cTn id="70" dur="1000"/>
                                        <p:tgtEl>
                                          <p:spTgt spid="70"/>
                                        </p:tgtEl>
                                      </p:cBhvr>
                                    </p:animEffect>
                                  </p:childTnLst>
                                </p:cTn>
                              </p:par>
                              <p:par>
                                <p:cTn id="71" presetID="22" presetClass="entr" presetSubtype="8" fill="hold" nodeType="with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wipe(left)">
                                      <p:cBhvr>
                                        <p:cTn id="73" dur="1000"/>
                                        <p:tgtEl>
                                          <p:spTgt spid="71"/>
                                        </p:tgtEl>
                                      </p:cBhvr>
                                    </p:animEffect>
                                  </p:childTnLst>
                                </p:cTn>
                              </p:par>
                            </p:childTnLst>
                          </p:cTn>
                        </p:par>
                        <p:par>
                          <p:cTn id="74" fill="hold">
                            <p:stCondLst>
                              <p:cond delay="2000"/>
                            </p:stCondLst>
                            <p:childTnLst>
                              <p:par>
                                <p:cTn id="75" presetID="12" presetClass="entr" presetSubtype="4" fill="hold" grpId="0" nodeType="afterEffect">
                                  <p:stCondLst>
                                    <p:cond delay="0"/>
                                  </p:stCondLst>
                                  <p:childTnLst>
                                    <p:set>
                                      <p:cBhvr>
                                        <p:cTn id="76" dur="1" fill="hold">
                                          <p:stCondLst>
                                            <p:cond delay="0"/>
                                          </p:stCondLst>
                                        </p:cTn>
                                        <p:tgtEl>
                                          <p:spTgt spid="53"/>
                                        </p:tgtEl>
                                        <p:attrNameLst>
                                          <p:attrName>style.visibility</p:attrName>
                                        </p:attrNameLst>
                                      </p:cBhvr>
                                      <p:to>
                                        <p:strVal val="visible"/>
                                      </p:to>
                                    </p:set>
                                    <p:anim calcmode="lin" valueType="num">
                                      <p:cBhvr additive="base">
                                        <p:cTn id="77" dur="500"/>
                                        <p:tgtEl>
                                          <p:spTgt spid="53"/>
                                        </p:tgtEl>
                                        <p:attrNameLst>
                                          <p:attrName>ppt_y</p:attrName>
                                        </p:attrNameLst>
                                      </p:cBhvr>
                                      <p:tavLst>
                                        <p:tav tm="0">
                                          <p:val>
                                            <p:strVal val="#ppt_y+#ppt_h*1.125000"/>
                                          </p:val>
                                        </p:tav>
                                        <p:tav tm="100000">
                                          <p:val>
                                            <p:strVal val="#ppt_y"/>
                                          </p:val>
                                        </p:tav>
                                      </p:tavLst>
                                    </p:anim>
                                    <p:animEffect transition="in" filter="wipe(up)">
                                      <p:cBhvr>
                                        <p:cTn id="78" dur="500"/>
                                        <p:tgtEl>
                                          <p:spTgt spid="53"/>
                                        </p:tgtEl>
                                      </p:cBhvr>
                                    </p:animEffect>
                                  </p:childTnLst>
                                </p:cTn>
                              </p:par>
                            </p:childTnLst>
                          </p:cTn>
                        </p:par>
                        <p:par>
                          <p:cTn id="79" fill="hold">
                            <p:stCondLst>
                              <p:cond delay="2500"/>
                            </p:stCondLst>
                            <p:childTnLst>
                              <p:par>
                                <p:cTn id="80" presetID="12" presetClass="entr" presetSubtype="4" fill="hold" grpId="0" nodeType="afterEffect">
                                  <p:stCondLst>
                                    <p:cond delay="0"/>
                                  </p:stCondLst>
                                  <p:childTnLst>
                                    <p:set>
                                      <p:cBhvr>
                                        <p:cTn id="81" dur="1" fill="hold">
                                          <p:stCondLst>
                                            <p:cond delay="0"/>
                                          </p:stCondLst>
                                        </p:cTn>
                                        <p:tgtEl>
                                          <p:spTgt spid="50"/>
                                        </p:tgtEl>
                                        <p:attrNameLst>
                                          <p:attrName>style.visibility</p:attrName>
                                        </p:attrNameLst>
                                      </p:cBhvr>
                                      <p:to>
                                        <p:strVal val="visible"/>
                                      </p:to>
                                    </p:set>
                                    <p:anim calcmode="lin" valueType="num">
                                      <p:cBhvr additive="base">
                                        <p:cTn id="82" dur="500"/>
                                        <p:tgtEl>
                                          <p:spTgt spid="50"/>
                                        </p:tgtEl>
                                        <p:attrNameLst>
                                          <p:attrName>ppt_y</p:attrName>
                                        </p:attrNameLst>
                                      </p:cBhvr>
                                      <p:tavLst>
                                        <p:tav tm="0">
                                          <p:val>
                                            <p:strVal val="#ppt_y+#ppt_h*1.125000"/>
                                          </p:val>
                                        </p:tav>
                                        <p:tav tm="100000">
                                          <p:val>
                                            <p:strVal val="#ppt_y"/>
                                          </p:val>
                                        </p:tav>
                                      </p:tavLst>
                                    </p:anim>
                                    <p:animEffect transition="in" filter="wipe(up)">
                                      <p:cBhvr>
                                        <p:cTn id="83" dur="500"/>
                                        <p:tgtEl>
                                          <p:spTgt spid="50"/>
                                        </p:tgtEl>
                                      </p:cBhvr>
                                    </p:animEffect>
                                  </p:childTnLst>
                                </p:cTn>
                              </p:par>
                            </p:childTnLst>
                          </p:cTn>
                        </p:par>
                        <p:par>
                          <p:cTn id="84" fill="hold">
                            <p:stCondLst>
                              <p:cond delay="3000"/>
                            </p:stCondLst>
                            <p:childTnLst>
                              <p:par>
                                <p:cTn id="85" presetID="12" presetClass="entr" presetSubtype="4" fill="hold" grpId="0" nodeType="after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500"/>
                                        <p:tgtEl>
                                          <p:spTgt spid="45"/>
                                        </p:tgtEl>
                                        <p:attrNameLst>
                                          <p:attrName>ppt_y</p:attrName>
                                        </p:attrNameLst>
                                      </p:cBhvr>
                                      <p:tavLst>
                                        <p:tav tm="0">
                                          <p:val>
                                            <p:strVal val="#ppt_y+#ppt_h*1.125000"/>
                                          </p:val>
                                        </p:tav>
                                        <p:tav tm="100000">
                                          <p:val>
                                            <p:strVal val="#ppt_y"/>
                                          </p:val>
                                        </p:tav>
                                      </p:tavLst>
                                    </p:anim>
                                    <p:animEffect transition="in" filter="wipe(up)">
                                      <p:cBhvr>
                                        <p:cTn id="88" dur="500"/>
                                        <p:tgtEl>
                                          <p:spTgt spid="45"/>
                                        </p:tgtEl>
                                      </p:cBhvr>
                                    </p:animEffect>
                                  </p:childTnLst>
                                </p:cTn>
                              </p:par>
                            </p:childTnLst>
                          </p:cTn>
                        </p:par>
                        <p:par>
                          <p:cTn id="89" fill="hold">
                            <p:stCondLst>
                              <p:cond delay="3500"/>
                            </p:stCondLst>
                            <p:childTnLst>
                              <p:par>
                                <p:cTn id="90" presetID="12" presetClass="entr" presetSubtype="4" fill="hold" grpId="0" nodeType="afterEffect">
                                  <p:stCondLst>
                                    <p:cond delay="0"/>
                                  </p:stCondLst>
                                  <p:childTnLst>
                                    <p:set>
                                      <p:cBhvr>
                                        <p:cTn id="91" dur="1" fill="hold">
                                          <p:stCondLst>
                                            <p:cond delay="0"/>
                                          </p:stCondLst>
                                        </p:cTn>
                                        <p:tgtEl>
                                          <p:spTgt spid="51"/>
                                        </p:tgtEl>
                                        <p:attrNameLst>
                                          <p:attrName>style.visibility</p:attrName>
                                        </p:attrNameLst>
                                      </p:cBhvr>
                                      <p:to>
                                        <p:strVal val="visible"/>
                                      </p:to>
                                    </p:set>
                                    <p:anim calcmode="lin" valueType="num">
                                      <p:cBhvr additive="base">
                                        <p:cTn id="92" dur="500"/>
                                        <p:tgtEl>
                                          <p:spTgt spid="51"/>
                                        </p:tgtEl>
                                        <p:attrNameLst>
                                          <p:attrName>ppt_y</p:attrName>
                                        </p:attrNameLst>
                                      </p:cBhvr>
                                      <p:tavLst>
                                        <p:tav tm="0">
                                          <p:val>
                                            <p:strVal val="#ppt_y+#ppt_h*1.125000"/>
                                          </p:val>
                                        </p:tav>
                                        <p:tav tm="100000">
                                          <p:val>
                                            <p:strVal val="#ppt_y"/>
                                          </p:val>
                                        </p:tav>
                                      </p:tavLst>
                                    </p:anim>
                                    <p:animEffect transition="in" filter="wipe(up)">
                                      <p:cBhvr>
                                        <p:cTn id="93" dur="500"/>
                                        <p:tgtEl>
                                          <p:spTgt spid="51"/>
                                        </p:tgtEl>
                                      </p:cBhvr>
                                    </p:animEffect>
                                  </p:childTnLst>
                                </p:cTn>
                              </p:par>
                            </p:childTnLst>
                          </p:cTn>
                        </p:par>
                        <p:par>
                          <p:cTn id="94" fill="hold">
                            <p:stCondLst>
                              <p:cond delay="4000"/>
                            </p:stCondLst>
                            <p:childTnLst>
                              <p:par>
                                <p:cTn id="95" presetID="12" presetClass="entr" presetSubtype="4"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additive="base">
                                        <p:cTn id="97" dur="500"/>
                                        <p:tgtEl>
                                          <p:spTgt spid="46"/>
                                        </p:tgtEl>
                                        <p:attrNameLst>
                                          <p:attrName>ppt_y</p:attrName>
                                        </p:attrNameLst>
                                      </p:cBhvr>
                                      <p:tavLst>
                                        <p:tav tm="0">
                                          <p:val>
                                            <p:strVal val="#ppt_y+#ppt_h*1.125000"/>
                                          </p:val>
                                        </p:tav>
                                        <p:tav tm="100000">
                                          <p:val>
                                            <p:strVal val="#ppt_y"/>
                                          </p:val>
                                        </p:tav>
                                      </p:tavLst>
                                    </p:anim>
                                    <p:animEffect transition="in" filter="wipe(up)">
                                      <p:cBhvr>
                                        <p:cTn id="98" dur="500"/>
                                        <p:tgtEl>
                                          <p:spTgt spid="46"/>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1000"/>
                                        <p:tgtEl>
                                          <p:spTgt spid="73"/>
                                        </p:tgtEl>
                                      </p:cBhvr>
                                    </p:animEffect>
                                    <p:anim calcmode="lin" valueType="num">
                                      <p:cBhvr>
                                        <p:cTn id="104" dur="1000" fill="hold"/>
                                        <p:tgtEl>
                                          <p:spTgt spid="73"/>
                                        </p:tgtEl>
                                        <p:attrNameLst>
                                          <p:attrName>ppt_x</p:attrName>
                                        </p:attrNameLst>
                                      </p:cBhvr>
                                      <p:tavLst>
                                        <p:tav tm="0">
                                          <p:val>
                                            <p:strVal val="#ppt_x"/>
                                          </p:val>
                                        </p:tav>
                                        <p:tav tm="100000">
                                          <p:val>
                                            <p:strVal val="#ppt_x"/>
                                          </p:val>
                                        </p:tav>
                                      </p:tavLst>
                                    </p:anim>
                                    <p:anim calcmode="lin" valueType="num">
                                      <p:cBhvr>
                                        <p:cTn id="105" dur="1000" fill="hold"/>
                                        <p:tgtEl>
                                          <p:spTgt spid="73"/>
                                        </p:tgtEl>
                                        <p:attrNameLst>
                                          <p:attrName>ppt_y</p:attrName>
                                        </p:attrNameLst>
                                      </p:cBhvr>
                                      <p:tavLst>
                                        <p:tav tm="0">
                                          <p:val>
                                            <p:strVal val="#ppt_y+.1"/>
                                          </p:val>
                                        </p:tav>
                                        <p:tav tm="100000">
                                          <p:val>
                                            <p:strVal val="#ppt_y"/>
                                          </p:val>
                                        </p:tav>
                                      </p:tavLst>
                                    </p:anim>
                                  </p:childTnLst>
                                </p:cTn>
                              </p:par>
                            </p:childTnLst>
                          </p:cTn>
                        </p:par>
                        <p:par>
                          <p:cTn id="106" fill="hold">
                            <p:stCondLst>
                              <p:cond delay="1000"/>
                            </p:stCondLst>
                            <p:childTnLst>
                              <p:par>
                                <p:cTn id="107" presetID="22" presetClass="entr" presetSubtype="8" fill="hold" nodeType="after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wipe(left)">
                                      <p:cBhvr>
                                        <p:cTn id="109" dur="1250"/>
                                        <p:tgtEl>
                                          <p:spTgt spid="72"/>
                                        </p:tgtEl>
                                      </p:cBhvr>
                                    </p:animEffect>
                                  </p:childTnLst>
                                </p:cTn>
                              </p:par>
                            </p:childTnLst>
                          </p:cTn>
                        </p:par>
                        <p:par>
                          <p:cTn id="110" fill="hold">
                            <p:stCondLst>
                              <p:cond delay="2250"/>
                            </p:stCondLst>
                            <p:childTnLst>
                              <p:par>
                                <p:cTn id="111" presetID="26" presetClass="emph" presetSubtype="0" fill="hold" nodeType="afterEffect">
                                  <p:stCondLst>
                                    <p:cond delay="0"/>
                                  </p:stCondLst>
                                  <p:childTnLst>
                                    <p:animEffect transition="out" filter="fade">
                                      <p:cBhvr>
                                        <p:cTn id="112" dur="500" tmFilter="0, 0; .2, .5; .8, .5; 1, 0"/>
                                        <p:tgtEl>
                                          <p:spTgt spid="63"/>
                                        </p:tgtEl>
                                      </p:cBhvr>
                                    </p:animEffect>
                                    <p:animScale>
                                      <p:cBhvr>
                                        <p:cTn id="113" dur="250" autoRev="1" fill="hold"/>
                                        <p:tgtEl>
                                          <p:spTgt spid="63"/>
                                        </p:tgtEl>
                                      </p:cBhvr>
                                      <p:by x="105000" y="105000"/>
                                    </p:animScale>
                                  </p:childTnLst>
                                </p:cTn>
                              </p:par>
                            </p:childTnLst>
                          </p:cTn>
                        </p:par>
                        <p:par>
                          <p:cTn id="114" fill="hold">
                            <p:stCondLst>
                              <p:cond delay="2750"/>
                            </p:stCondLst>
                            <p:childTnLst>
                              <p:par>
                                <p:cTn id="115" presetID="22" presetClass="entr" presetSubtype="8" fill="hold" nodeType="afterEffect">
                                  <p:stCondLst>
                                    <p:cond delay="0"/>
                                  </p:stCondLst>
                                  <p:childTnLst>
                                    <p:set>
                                      <p:cBhvr>
                                        <p:cTn id="116" dur="1" fill="hold">
                                          <p:stCondLst>
                                            <p:cond delay="0"/>
                                          </p:stCondLst>
                                        </p:cTn>
                                        <p:tgtEl>
                                          <p:spTgt spid="69"/>
                                        </p:tgtEl>
                                        <p:attrNameLst>
                                          <p:attrName>style.visibility</p:attrName>
                                        </p:attrNameLst>
                                      </p:cBhvr>
                                      <p:to>
                                        <p:strVal val="visible"/>
                                      </p:to>
                                    </p:set>
                                    <p:animEffect transition="in" filter="wipe(left)">
                                      <p:cBhvr>
                                        <p:cTn id="117" dur="1500"/>
                                        <p:tgtEl>
                                          <p:spTgt spid="69"/>
                                        </p:tgtEl>
                                      </p:cBhvr>
                                    </p:animEffect>
                                  </p:childTnLst>
                                </p:cTn>
                              </p:par>
                              <p:par>
                                <p:cTn id="118" presetID="22" presetClass="entr" presetSubtype="8" fill="hold" nodeType="with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wipe(left)">
                                      <p:cBhvr>
                                        <p:cTn id="120" dur="1500"/>
                                        <p:tgtEl>
                                          <p:spTgt spid="70"/>
                                        </p:tgtEl>
                                      </p:cBhvr>
                                    </p:animEffect>
                                  </p:childTnLst>
                                </p:cTn>
                              </p:par>
                              <p:par>
                                <p:cTn id="121" presetID="22" presetClass="entr" presetSubtype="8"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wipe(left)">
                                      <p:cBhvr>
                                        <p:cTn id="123" dur="1500"/>
                                        <p:tgtEl>
                                          <p:spTgt spid="71"/>
                                        </p:tgtEl>
                                      </p:cBhvr>
                                    </p:animEffect>
                                  </p:childTnLst>
                                </p:cTn>
                              </p:par>
                            </p:childTnLst>
                          </p:cTn>
                        </p:par>
                        <p:par>
                          <p:cTn id="124" fill="hold">
                            <p:stCondLst>
                              <p:cond delay="4250"/>
                            </p:stCondLst>
                            <p:childTnLst>
                              <p:par>
                                <p:cTn id="125" presetID="12" presetClass="entr" presetSubtype="4" fill="hold" grpId="0" nodeType="afterEffect">
                                  <p:stCondLst>
                                    <p:cond delay="0"/>
                                  </p:stCondLst>
                                  <p:childTnLst>
                                    <p:set>
                                      <p:cBhvr>
                                        <p:cTn id="126" dur="1" fill="hold">
                                          <p:stCondLst>
                                            <p:cond delay="0"/>
                                          </p:stCondLst>
                                        </p:cTn>
                                        <p:tgtEl>
                                          <p:spTgt spid="52"/>
                                        </p:tgtEl>
                                        <p:attrNameLst>
                                          <p:attrName>style.visibility</p:attrName>
                                        </p:attrNameLst>
                                      </p:cBhvr>
                                      <p:to>
                                        <p:strVal val="visible"/>
                                      </p:to>
                                    </p:set>
                                    <p:anim calcmode="lin" valueType="num">
                                      <p:cBhvr additive="base">
                                        <p:cTn id="127" dur="500"/>
                                        <p:tgtEl>
                                          <p:spTgt spid="52"/>
                                        </p:tgtEl>
                                        <p:attrNameLst>
                                          <p:attrName>ppt_y</p:attrName>
                                        </p:attrNameLst>
                                      </p:cBhvr>
                                      <p:tavLst>
                                        <p:tav tm="0">
                                          <p:val>
                                            <p:strVal val="#ppt_y+#ppt_h*1.125000"/>
                                          </p:val>
                                        </p:tav>
                                        <p:tav tm="100000">
                                          <p:val>
                                            <p:strVal val="#ppt_y"/>
                                          </p:val>
                                        </p:tav>
                                      </p:tavLst>
                                    </p:anim>
                                    <p:animEffect transition="in" filter="wipe(up)">
                                      <p:cBhvr>
                                        <p:cTn id="128" dur="500"/>
                                        <p:tgtEl>
                                          <p:spTgt spid="52"/>
                                        </p:tgtEl>
                                      </p:cBhvr>
                                    </p:animEffect>
                                  </p:childTnLst>
                                </p:cTn>
                              </p:par>
                              <p:par>
                                <p:cTn id="129" presetID="12" presetClass="entr" presetSubtype="4" fill="hold" grpId="0" nodeType="withEffect">
                                  <p:stCondLst>
                                    <p:cond delay="0"/>
                                  </p:stCondLst>
                                  <p:childTnLst>
                                    <p:set>
                                      <p:cBhvr>
                                        <p:cTn id="130" dur="1" fill="hold">
                                          <p:stCondLst>
                                            <p:cond delay="0"/>
                                          </p:stCondLst>
                                        </p:cTn>
                                        <p:tgtEl>
                                          <p:spTgt spid="47"/>
                                        </p:tgtEl>
                                        <p:attrNameLst>
                                          <p:attrName>style.visibility</p:attrName>
                                        </p:attrNameLst>
                                      </p:cBhvr>
                                      <p:to>
                                        <p:strVal val="visible"/>
                                      </p:to>
                                    </p:set>
                                    <p:anim calcmode="lin" valueType="num">
                                      <p:cBhvr additive="base">
                                        <p:cTn id="131" dur="500"/>
                                        <p:tgtEl>
                                          <p:spTgt spid="47"/>
                                        </p:tgtEl>
                                        <p:attrNameLst>
                                          <p:attrName>ppt_y</p:attrName>
                                        </p:attrNameLst>
                                      </p:cBhvr>
                                      <p:tavLst>
                                        <p:tav tm="0">
                                          <p:val>
                                            <p:strVal val="#ppt_y+#ppt_h*1.125000"/>
                                          </p:val>
                                        </p:tav>
                                        <p:tav tm="100000">
                                          <p:val>
                                            <p:strVal val="#ppt_y"/>
                                          </p:val>
                                        </p:tav>
                                      </p:tavLst>
                                    </p:anim>
                                    <p:animEffect transition="in" filter="wipe(up)">
                                      <p:cBhvr>
                                        <p:cTn id="132" dur="500"/>
                                        <p:tgtEl>
                                          <p:spTgt spid="47"/>
                                        </p:tgtEl>
                                      </p:cBhvr>
                                    </p:animEffect>
                                  </p:childTnLst>
                                </p:cTn>
                              </p:par>
                              <p:par>
                                <p:cTn id="133" presetID="12" presetClass="entr" presetSubtype="4" fill="hold" grpId="0" nodeType="withEffect">
                                  <p:stCondLst>
                                    <p:cond delay="0"/>
                                  </p:stCondLst>
                                  <p:childTnLst>
                                    <p:set>
                                      <p:cBhvr>
                                        <p:cTn id="134" dur="1" fill="hold">
                                          <p:stCondLst>
                                            <p:cond delay="0"/>
                                          </p:stCondLst>
                                        </p:cTn>
                                        <p:tgtEl>
                                          <p:spTgt spid="54"/>
                                        </p:tgtEl>
                                        <p:attrNameLst>
                                          <p:attrName>style.visibility</p:attrName>
                                        </p:attrNameLst>
                                      </p:cBhvr>
                                      <p:to>
                                        <p:strVal val="visible"/>
                                      </p:to>
                                    </p:set>
                                    <p:anim calcmode="lin" valueType="num">
                                      <p:cBhvr additive="base">
                                        <p:cTn id="135" dur="500"/>
                                        <p:tgtEl>
                                          <p:spTgt spid="54"/>
                                        </p:tgtEl>
                                        <p:attrNameLst>
                                          <p:attrName>ppt_y</p:attrName>
                                        </p:attrNameLst>
                                      </p:cBhvr>
                                      <p:tavLst>
                                        <p:tav tm="0">
                                          <p:val>
                                            <p:strVal val="#ppt_y+#ppt_h*1.125000"/>
                                          </p:val>
                                        </p:tav>
                                        <p:tav tm="100000">
                                          <p:val>
                                            <p:strVal val="#ppt_y"/>
                                          </p:val>
                                        </p:tav>
                                      </p:tavLst>
                                    </p:anim>
                                    <p:animEffect transition="in" filter="wipe(up)">
                                      <p:cBhvr>
                                        <p:cTn id="136" dur="500"/>
                                        <p:tgtEl>
                                          <p:spTgt spid="54"/>
                                        </p:tgtEl>
                                      </p:cBhvr>
                                    </p:animEffect>
                                  </p:childTnLst>
                                </p:cTn>
                              </p:par>
                            </p:childTnLst>
                          </p:cTn>
                        </p:par>
                        <p:par>
                          <p:cTn id="137" fill="hold">
                            <p:stCondLst>
                              <p:cond delay="4750"/>
                            </p:stCondLst>
                            <p:childTnLst>
                              <p:par>
                                <p:cTn id="138" presetID="53" presetClass="exit" presetSubtype="32" fill="hold" nodeType="afterEffect">
                                  <p:stCondLst>
                                    <p:cond delay="0"/>
                                  </p:stCondLst>
                                  <p:childTnLst>
                                    <p:anim calcmode="lin" valueType="num">
                                      <p:cBhvr>
                                        <p:cTn id="139" dur="500"/>
                                        <p:tgtEl>
                                          <p:spTgt spid="69"/>
                                        </p:tgtEl>
                                        <p:attrNameLst>
                                          <p:attrName>ppt_w</p:attrName>
                                        </p:attrNameLst>
                                      </p:cBhvr>
                                      <p:tavLst>
                                        <p:tav tm="0">
                                          <p:val>
                                            <p:strVal val="ppt_w"/>
                                          </p:val>
                                        </p:tav>
                                        <p:tav tm="100000">
                                          <p:val>
                                            <p:fltVal val="0"/>
                                          </p:val>
                                        </p:tav>
                                      </p:tavLst>
                                    </p:anim>
                                    <p:anim calcmode="lin" valueType="num">
                                      <p:cBhvr>
                                        <p:cTn id="140" dur="500"/>
                                        <p:tgtEl>
                                          <p:spTgt spid="69"/>
                                        </p:tgtEl>
                                        <p:attrNameLst>
                                          <p:attrName>ppt_h</p:attrName>
                                        </p:attrNameLst>
                                      </p:cBhvr>
                                      <p:tavLst>
                                        <p:tav tm="0">
                                          <p:val>
                                            <p:strVal val="ppt_h"/>
                                          </p:val>
                                        </p:tav>
                                        <p:tav tm="100000">
                                          <p:val>
                                            <p:fltVal val="0"/>
                                          </p:val>
                                        </p:tav>
                                      </p:tavLst>
                                    </p:anim>
                                    <p:animEffect transition="out" filter="fade">
                                      <p:cBhvr>
                                        <p:cTn id="141" dur="500"/>
                                        <p:tgtEl>
                                          <p:spTgt spid="69"/>
                                        </p:tgtEl>
                                      </p:cBhvr>
                                    </p:animEffect>
                                    <p:set>
                                      <p:cBhvr>
                                        <p:cTn id="142" dur="1" fill="hold">
                                          <p:stCondLst>
                                            <p:cond delay="499"/>
                                          </p:stCondLst>
                                        </p:cTn>
                                        <p:tgtEl>
                                          <p:spTgt spid="69"/>
                                        </p:tgtEl>
                                        <p:attrNameLst>
                                          <p:attrName>style.visibility</p:attrName>
                                        </p:attrNameLst>
                                      </p:cBhvr>
                                      <p:to>
                                        <p:strVal val="hidden"/>
                                      </p:to>
                                    </p:set>
                                  </p:childTnLst>
                                </p:cTn>
                              </p:par>
                              <p:par>
                                <p:cTn id="143" presetID="53" presetClass="exit" presetSubtype="32" fill="hold" nodeType="withEffect">
                                  <p:stCondLst>
                                    <p:cond delay="0"/>
                                  </p:stCondLst>
                                  <p:childTnLst>
                                    <p:anim calcmode="lin" valueType="num">
                                      <p:cBhvr>
                                        <p:cTn id="144" dur="500"/>
                                        <p:tgtEl>
                                          <p:spTgt spid="70"/>
                                        </p:tgtEl>
                                        <p:attrNameLst>
                                          <p:attrName>ppt_w</p:attrName>
                                        </p:attrNameLst>
                                      </p:cBhvr>
                                      <p:tavLst>
                                        <p:tav tm="0">
                                          <p:val>
                                            <p:strVal val="ppt_w"/>
                                          </p:val>
                                        </p:tav>
                                        <p:tav tm="100000">
                                          <p:val>
                                            <p:fltVal val="0"/>
                                          </p:val>
                                        </p:tav>
                                      </p:tavLst>
                                    </p:anim>
                                    <p:anim calcmode="lin" valueType="num">
                                      <p:cBhvr>
                                        <p:cTn id="145" dur="500"/>
                                        <p:tgtEl>
                                          <p:spTgt spid="70"/>
                                        </p:tgtEl>
                                        <p:attrNameLst>
                                          <p:attrName>ppt_h</p:attrName>
                                        </p:attrNameLst>
                                      </p:cBhvr>
                                      <p:tavLst>
                                        <p:tav tm="0">
                                          <p:val>
                                            <p:strVal val="ppt_h"/>
                                          </p:val>
                                        </p:tav>
                                        <p:tav tm="100000">
                                          <p:val>
                                            <p:fltVal val="0"/>
                                          </p:val>
                                        </p:tav>
                                      </p:tavLst>
                                    </p:anim>
                                    <p:animEffect transition="out" filter="fade">
                                      <p:cBhvr>
                                        <p:cTn id="146" dur="500"/>
                                        <p:tgtEl>
                                          <p:spTgt spid="70"/>
                                        </p:tgtEl>
                                      </p:cBhvr>
                                    </p:animEffect>
                                    <p:set>
                                      <p:cBhvr>
                                        <p:cTn id="147" dur="1" fill="hold">
                                          <p:stCondLst>
                                            <p:cond delay="499"/>
                                          </p:stCondLst>
                                        </p:cTn>
                                        <p:tgtEl>
                                          <p:spTgt spid="70"/>
                                        </p:tgtEl>
                                        <p:attrNameLst>
                                          <p:attrName>style.visibility</p:attrName>
                                        </p:attrNameLst>
                                      </p:cBhvr>
                                      <p:to>
                                        <p:strVal val="hidden"/>
                                      </p:to>
                                    </p:set>
                                  </p:childTnLst>
                                </p:cTn>
                              </p:par>
                              <p:par>
                                <p:cTn id="148" presetID="53" presetClass="exit" presetSubtype="32" fill="hold" nodeType="withEffect">
                                  <p:stCondLst>
                                    <p:cond delay="0"/>
                                  </p:stCondLst>
                                  <p:childTnLst>
                                    <p:anim calcmode="lin" valueType="num">
                                      <p:cBhvr>
                                        <p:cTn id="149" dur="500"/>
                                        <p:tgtEl>
                                          <p:spTgt spid="71"/>
                                        </p:tgtEl>
                                        <p:attrNameLst>
                                          <p:attrName>ppt_w</p:attrName>
                                        </p:attrNameLst>
                                      </p:cBhvr>
                                      <p:tavLst>
                                        <p:tav tm="0">
                                          <p:val>
                                            <p:strVal val="ppt_w"/>
                                          </p:val>
                                        </p:tav>
                                        <p:tav tm="100000">
                                          <p:val>
                                            <p:fltVal val="0"/>
                                          </p:val>
                                        </p:tav>
                                      </p:tavLst>
                                    </p:anim>
                                    <p:anim calcmode="lin" valueType="num">
                                      <p:cBhvr>
                                        <p:cTn id="150" dur="500"/>
                                        <p:tgtEl>
                                          <p:spTgt spid="71"/>
                                        </p:tgtEl>
                                        <p:attrNameLst>
                                          <p:attrName>ppt_h</p:attrName>
                                        </p:attrNameLst>
                                      </p:cBhvr>
                                      <p:tavLst>
                                        <p:tav tm="0">
                                          <p:val>
                                            <p:strVal val="ppt_h"/>
                                          </p:val>
                                        </p:tav>
                                        <p:tav tm="100000">
                                          <p:val>
                                            <p:fltVal val="0"/>
                                          </p:val>
                                        </p:tav>
                                      </p:tavLst>
                                    </p:anim>
                                    <p:animEffect transition="out" filter="fade">
                                      <p:cBhvr>
                                        <p:cTn id="151" dur="500"/>
                                        <p:tgtEl>
                                          <p:spTgt spid="71"/>
                                        </p:tgtEl>
                                      </p:cBhvr>
                                    </p:animEffect>
                                    <p:set>
                                      <p:cBhvr>
                                        <p:cTn id="152" dur="1" fill="hold">
                                          <p:stCondLst>
                                            <p:cond delay="499"/>
                                          </p:stCondLst>
                                        </p:cTn>
                                        <p:tgtEl>
                                          <p:spTgt spid="71"/>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6" presetClass="entr" presetSubtype="32" fill="hold" grpId="0" nodeType="clickEffect">
                                  <p:stCondLst>
                                    <p:cond delay="0"/>
                                  </p:stCondLst>
                                  <p:childTnLst>
                                    <p:set>
                                      <p:cBhvr>
                                        <p:cTn id="156" dur="1" fill="hold">
                                          <p:stCondLst>
                                            <p:cond delay="0"/>
                                          </p:stCondLst>
                                        </p:cTn>
                                        <p:tgtEl>
                                          <p:spTgt spid="74"/>
                                        </p:tgtEl>
                                        <p:attrNameLst>
                                          <p:attrName>style.visibility</p:attrName>
                                        </p:attrNameLst>
                                      </p:cBhvr>
                                      <p:to>
                                        <p:strVal val="visible"/>
                                      </p:to>
                                    </p:set>
                                    <p:animEffect transition="in" filter="circle(out)">
                                      <p:cBhvr>
                                        <p:cTn id="157" dur="2000"/>
                                        <p:tgtEl>
                                          <p:spTgt spid="74"/>
                                        </p:tgtEl>
                                      </p:cBhvr>
                                    </p:animEffect>
                                  </p:childTnLst>
                                </p:cTn>
                              </p:par>
                            </p:childTnLst>
                          </p:cTn>
                        </p:par>
                        <p:par>
                          <p:cTn id="158" fill="hold">
                            <p:stCondLst>
                              <p:cond delay="2000"/>
                            </p:stCondLst>
                            <p:childTnLst>
                              <p:par>
                                <p:cTn id="159" presetID="42" presetClass="exit" presetSubtype="0" fill="hold" grpId="1" nodeType="afterEffect">
                                  <p:stCondLst>
                                    <p:cond delay="0"/>
                                  </p:stCondLst>
                                  <p:childTnLst>
                                    <p:animEffect transition="out" filter="fade">
                                      <p:cBhvr>
                                        <p:cTn id="160" dur="1000"/>
                                        <p:tgtEl>
                                          <p:spTgt spid="50"/>
                                        </p:tgtEl>
                                      </p:cBhvr>
                                    </p:animEffect>
                                    <p:anim calcmode="lin" valueType="num">
                                      <p:cBhvr>
                                        <p:cTn id="161" dur="1000"/>
                                        <p:tgtEl>
                                          <p:spTgt spid="50"/>
                                        </p:tgtEl>
                                        <p:attrNameLst>
                                          <p:attrName>ppt_x</p:attrName>
                                        </p:attrNameLst>
                                      </p:cBhvr>
                                      <p:tavLst>
                                        <p:tav tm="0">
                                          <p:val>
                                            <p:strVal val="ppt_x"/>
                                          </p:val>
                                        </p:tav>
                                        <p:tav tm="100000">
                                          <p:val>
                                            <p:strVal val="ppt_x"/>
                                          </p:val>
                                        </p:tav>
                                      </p:tavLst>
                                    </p:anim>
                                    <p:anim calcmode="lin" valueType="num">
                                      <p:cBhvr>
                                        <p:cTn id="162" dur="1000"/>
                                        <p:tgtEl>
                                          <p:spTgt spid="50"/>
                                        </p:tgtEl>
                                        <p:attrNameLst>
                                          <p:attrName>ppt_y</p:attrName>
                                        </p:attrNameLst>
                                      </p:cBhvr>
                                      <p:tavLst>
                                        <p:tav tm="0">
                                          <p:val>
                                            <p:strVal val="ppt_y"/>
                                          </p:val>
                                        </p:tav>
                                        <p:tav tm="100000">
                                          <p:val>
                                            <p:strVal val="ppt_y+.1"/>
                                          </p:val>
                                        </p:tav>
                                      </p:tavLst>
                                    </p:anim>
                                    <p:set>
                                      <p:cBhvr>
                                        <p:cTn id="163" dur="1" fill="hold">
                                          <p:stCondLst>
                                            <p:cond delay="999"/>
                                          </p:stCondLst>
                                        </p:cTn>
                                        <p:tgtEl>
                                          <p:spTgt spid="50"/>
                                        </p:tgtEl>
                                        <p:attrNameLst>
                                          <p:attrName>style.visibility</p:attrName>
                                        </p:attrNameLst>
                                      </p:cBhvr>
                                      <p:to>
                                        <p:strVal val="hidden"/>
                                      </p:to>
                                    </p:set>
                                  </p:childTnLst>
                                </p:cTn>
                              </p:par>
                              <p:par>
                                <p:cTn id="164" presetID="42" presetClass="exit" presetSubtype="0" fill="hold" grpId="1" nodeType="withEffect">
                                  <p:stCondLst>
                                    <p:cond delay="0"/>
                                  </p:stCondLst>
                                  <p:childTnLst>
                                    <p:animEffect transition="out" filter="fade">
                                      <p:cBhvr>
                                        <p:cTn id="165" dur="1000"/>
                                        <p:tgtEl>
                                          <p:spTgt spid="51"/>
                                        </p:tgtEl>
                                      </p:cBhvr>
                                    </p:animEffect>
                                    <p:anim calcmode="lin" valueType="num">
                                      <p:cBhvr>
                                        <p:cTn id="166" dur="1000"/>
                                        <p:tgtEl>
                                          <p:spTgt spid="51"/>
                                        </p:tgtEl>
                                        <p:attrNameLst>
                                          <p:attrName>ppt_x</p:attrName>
                                        </p:attrNameLst>
                                      </p:cBhvr>
                                      <p:tavLst>
                                        <p:tav tm="0">
                                          <p:val>
                                            <p:strVal val="ppt_x"/>
                                          </p:val>
                                        </p:tav>
                                        <p:tav tm="100000">
                                          <p:val>
                                            <p:strVal val="ppt_x"/>
                                          </p:val>
                                        </p:tav>
                                      </p:tavLst>
                                    </p:anim>
                                    <p:anim calcmode="lin" valueType="num">
                                      <p:cBhvr>
                                        <p:cTn id="167" dur="1000"/>
                                        <p:tgtEl>
                                          <p:spTgt spid="51"/>
                                        </p:tgtEl>
                                        <p:attrNameLst>
                                          <p:attrName>ppt_y</p:attrName>
                                        </p:attrNameLst>
                                      </p:cBhvr>
                                      <p:tavLst>
                                        <p:tav tm="0">
                                          <p:val>
                                            <p:strVal val="ppt_y"/>
                                          </p:val>
                                        </p:tav>
                                        <p:tav tm="100000">
                                          <p:val>
                                            <p:strVal val="ppt_y+.1"/>
                                          </p:val>
                                        </p:tav>
                                      </p:tavLst>
                                    </p:anim>
                                    <p:set>
                                      <p:cBhvr>
                                        <p:cTn id="168" dur="1" fill="hold">
                                          <p:stCondLst>
                                            <p:cond delay="999"/>
                                          </p:stCondLst>
                                        </p:cTn>
                                        <p:tgtEl>
                                          <p:spTgt spid="51"/>
                                        </p:tgtEl>
                                        <p:attrNameLst>
                                          <p:attrName>style.visibility</p:attrName>
                                        </p:attrNameLst>
                                      </p:cBhvr>
                                      <p:to>
                                        <p:strVal val="hidden"/>
                                      </p:to>
                                    </p:set>
                                  </p:childTnLst>
                                </p:cTn>
                              </p:par>
                              <p:par>
                                <p:cTn id="169" presetID="42" presetClass="exit" presetSubtype="0" fill="hold" grpId="1" nodeType="withEffect">
                                  <p:stCondLst>
                                    <p:cond delay="0"/>
                                  </p:stCondLst>
                                  <p:childTnLst>
                                    <p:animEffect transition="out" filter="fade">
                                      <p:cBhvr>
                                        <p:cTn id="170" dur="1000"/>
                                        <p:tgtEl>
                                          <p:spTgt spid="52"/>
                                        </p:tgtEl>
                                      </p:cBhvr>
                                    </p:animEffect>
                                    <p:anim calcmode="lin" valueType="num">
                                      <p:cBhvr>
                                        <p:cTn id="171" dur="1000"/>
                                        <p:tgtEl>
                                          <p:spTgt spid="52"/>
                                        </p:tgtEl>
                                        <p:attrNameLst>
                                          <p:attrName>ppt_x</p:attrName>
                                        </p:attrNameLst>
                                      </p:cBhvr>
                                      <p:tavLst>
                                        <p:tav tm="0">
                                          <p:val>
                                            <p:strVal val="ppt_x"/>
                                          </p:val>
                                        </p:tav>
                                        <p:tav tm="100000">
                                          <p:val>
                                            <p:strVal val="ppt_x"/>
                                          </p:val>
                                        </p:tav>
                                      </p:tavLst>
                                    </p:anim>
                                    <p:anim calcmode="lin" valueType="num">
                                      <p:cBhvr>
                                        <p:cTn id="172" dur="1000"/>
                                        <p:tgtEl>
                                          <p:spTgt spid="52"/>
                                        </p:tgtEl>
                                        <p:attrNameLst>
                                          <p:attrName>ppt_y</p:attrName>
                                        </p:attrNameLst>
                                      </p:cBhvr>
                                      <p:tavLst>
                                        <p:tav tm="0">
                                          <p:val>
                                            <p:strVal val="ppt_y"/>
                                          </p:val>
                                        </p:tav>
                                        <p:tav tm="100000">
                                          <p:val>
                                            <p:strVal val="ppt_y+.1"/>
                                          </p:val>
                                        </p:tav>
                                      </p:tavLst>
                                    </p:anim>
                                    <p:set>
                                      <p:cBhvr>
                                        <p:cTn id="173" dur="1" fill="hold">
                                          <p:stCondLst>
                                            <p:cond delay="999"/>
                                          </p:stCondLst>
                                        </p:cTn>
                                        <p:tgtEl>
                                          <p:spTgt spid="52"/>
                                        </p:tgtEl>
                                        <p:attrNameLst>
                                          <p:attrName>style.visibility</p:attrName>
                                        </p:attrNameLst>
                                      </p:cBhvr>
                                      <p:to>
                                        <p:strVal val="hidden"/>
                                      </p:to>
                                    </p:set>
                                  </p:childTnLst>
                                </p:cTn>
                              </p:par>
                            </p:childTnLst>
                          </p:cTn>
                        </p:par>
                        <p:par>
                          <p:cTn id="174" fill="hold">
                            <p:stCondLst>
                              <p:cond delay="3000"/>
                            </p:stCondLst>
                            <p:childTnLst>
                              <p:par>
                                <p:cTn id="175" presetID="42" presetClass="exit" presetSubtype="0" fill="hold" grpId="1" nodeType="afterEffect">
                                  <p:stCondLst>
                                    <p:cond delay="0"/>
                                  </p:stCondLst>
                                  <p:childTnLst>
                                    <p:animEffect transition="out" filter="fade">
                                      <p:cBhvr>
                                        <p:cTn id="176" dur="1000"/>
                                        <p:tgtEl>
                                          <p:spTgt spid="67"/>
                                        </p:tgtEl>
                                      </p:cBhvr>
                                    </p:animEffect>
                                    <p:anim calcmode="lin" valueType="num">
                                      <p:cBhvr>
                                        <p:cTn id="177" dur="1000"/>
                                        <p:tgtEl>
                                          <p:spTgt spid="67"/>
                                        </p:tgtEl>
                                        <p:attrNameLst>
                                          <p:attrName>ppt_x</p:attrName>
                                        </p:attrNameLst>
                                      </p:cBhvr>
                                      <p:tavLst>
                                        <p:tav tm="0">
                                          <p:val>
                                            <p:strVal val="ppt_x"/>
                                          </p:val>
                                        </p:tav>
                                        <p:tav tm="100000">
                                          <p:val>
                                            <p:strVal val="ppt_x"/>
                                          </p:val>
                                        </p:tav>
                                      </p:tavLst>
                                    </p:anim>
                                    <p:anim calcmode="lin" valueType="num">
                                      <p:cBhvr>
                                        <p:cTn id="178" dur="1000"/>
                                        <p:tgtEl>
                                          <p:spTgt spid="67"/>
                                        </p:tgtEl>
                                        <p:attrNameLst>
                                          <p:attrName>ppt_y</p:attrName>
                                        </p:attrNameLst>
                                      </p:cBhvr>
                                      <p:tavLst>
                                        <p:tav tm="0">
                                          <p:val>
                                            <p:strVal val="ppt_y"/>
                                          </p:val>
                                        </p:tav>
                                        <p:tav tm="100000">
                                          <p:val>
                                            <p:strVal val="ppt_y+.1"/>
                                          </p:val>
                                        </p:tav>
                                      </p:tavLst>
                                    </p:anim>
                                    <p:set>
                                      <p:cBhvr>
                                        <p:cTn id="179" dur="1" fill="hold">
                                          <p:stCondLst>
                                            <p:cond delay="999"/>
                                          </p:stCondLst>
                                        </p:cTn>
                                        <p:tgtEl>
                                          <p:spTgt spid="67"/>
                                        </p:tgtEl>
                                        <p:attrNameLst>
                                          <p:attrName>style.visibility</p:attrName>
                                        </p:attrNameLst>
                                      </p:cBhvr>
                                      <p:to>
                                        <p:strVal val="hidden"/>
                                      </p:to>
                                    </p:set>
                                  </p:childTnLst>
                                </p:cTn>
                              </p:par>
                            </p:childTnLst>
                          </p:cTn>
                        </p:par>
                        <p:par>
                          <p:cTn id="180" fill="hold">
                            <p:stCondLst>
                              <p:cond delay="4000"/>
                            </p:stCondLst>
                            <p:childTnLst>
                              <p:par>
                                <p:cTn id="181" presetID="53" presetClass="entr" presetSubtype="16" fill="hold" nodeType="afterEffect">
                                  <p:stCondLst>
                                    <p:cond delay="0"/>
                                  </p:stCondLst>
                                  <p:childTnLst>
                                    <p:set>
                                      <p:cBhvr>
                                        <p:cTn id="182" dur="1" fill="hold">
                                          <p:stCondLst>
                                            <p:cond delay="0"/>
                                          </p:stCondLst>
                                        </p:cTn>
                                        <p:tgtEl>
                                          <p:spTgt spid="70"/>
                                        </p:tgtEl>
                                        <p:attrNameLst>
                                          <p:attrName>style.visibility</p:attrName>
                                        </p:attrNameLst>
                                      </p:cBhvr>
                                      <p:to>
                                        <p:strVal val="visible"/>
                                      </p:to>
                                    </p:set>
                                    <p:anim calcmode="lin" valueType="num">
                                      <p:cBhvr>
                                        <p:cTn id="183" dur="500" fill="hold"/>
                                        <p:tgtEl>
                                          <p:spTgt spid="70"/>
                                        </p:tgtEl>
                                        <p:attrNameLst>
                                          <p:attrName>ppt_w</p:attrName>
                                        </p:attrNameLst>
                                      </p:cBhvr>
                                      <p:tavLst>
                                        <p:tav tm="0">
                                          <p:val>
                                            <p:fltVal val="0"/>
                                          </p:val>
                                        </p:tav>
                                        <p:tav tm="100000">
                                          <p:val>
                                            <p:strVal val="#ppt_w"/>
                                          </p:val>
                                        </p:tav>
                                      </p:tavLst>
                                    </p:anim>
                                    <p:anim calcmode="lin" valueType="num">
                                      <p:cBhvr>
                                        <p:cTn id="184" dur="500" fill="hold"/>
                                        <p:tgtEl>
                                          <p:spTgt spid="70"/>
                                        </p:tgtEl>
                                        <p:attrNameLst>
                                          <p:attrName>ppt_h</p:attrName>
                                        </p:attrNameLst>
                                      </p:cBhvr>
                                      <p:tavLst>
                                        <p:tav tm="0">
                                          <p:val>
                                            <p:fltVal val="0"/>
                                          </p:val>
                                        </p:tav>
                                        <p:tav tm="100000">
                                          <p:val>
                                            <p:strVal val="#ppt_h"/>
                                          </p:val>
                                        </p:tav>
                                      </p:tavLst>
                                    </p:anim>
                                    <p:animEffect transition="in" filter="fade">
                                      <p:cBhvr>
                                        <p:cTn id="185" dur="500"/>
                                        <p:tgtEl>
                                          <p:spTgt spid="70"/>
                                        </p:tgtEl>
                                      </p:cBhvr>
                                    </p:animEffect>
                                  </p:childTnLst>
                                </p:cTn>
                              </p:par>
                            </p:childTnLst>
                          </p:cTn>
                        </p:par>
                        <p:par>
                          <p:cTn id="186" fill="hold">
                            <p:stCondLst>
                              <p:cond delay="4500"/>
                            </p:stCondLst>
                            <p:childTnLst>
                              <p:par>
                                <p:cTn id="187" presetID="26" presetClass="emph" presetSubtype="0" repeatCount="3000" fill="hold" nodeType="afterEffect">
                                  <p:stCondLst>
                                    <p:cond delay="0"/>
                                  </p:stCondLst>
                                  <p:childTnLst>
                                    <p:animEffect transition="out" filter="fade">
                                      <p:cBhvr>
                                        <p:cTn id="188" dur="1000" tmFilter="0, 0; .2, .5; .8, .5; 1, 0"/>
                                        <p:tgtEl>
                                          <p:spTgt spid="70"/>
                                        </p:tgtEl>
                                      </p:cBhvr>
                                    </p:animEffect>
                                    <p:animScale>
                                      <p:cBhvr>
                                        <p:cTn id="189" dur="500" autoRev="1" fill="hold"/>
                                        <p:tgtEl>
                                          <p:spTgt spid="70"/>
                                        </p:tgtEl>
                                      </p:cBhvr>
                                      <p:by x="105000" y="105000"/>
                                    </p:animScale>
                                  </p:childTnLst>
                                </p:cTn>
                              </p:par>
                            </p:childTnLst>
                          </p:cTn>
                        </p:par>
                        <p:par>
                          <p:cTn id="190" fill="hold">
                            <p:stCondLst>
                              <p:cond delay="7500"/>
                            </p:stCondLst>
                            <p:childTnLst>
                              <p:par>
                                <p:cTn id="191" presetID="12" presetClass="entr" presetSubtype="4" fill="hold" grpId="0" nodeType="afterEffect">
                                  <p:stCondLst>
                                    <p:cond delay="0"/>
                                  </p:stCondLst>
                                  <p:childTnLst>
                                    <p:set>
                                      <p:cBhvr>
                                        <p:cTn id="192" dur="1" fill="hold">
                                          <p:stCondLst>
                                            <p:cond delay="0"/>
                                          </p:stCondLst>
                                        </p:cTn>
                                        <p:tgtEl>
                                          <p:spTgt spid="55"/>
                                        </p:tgtEl>
                                        <p:attrNameLst>
                                          <p:attrName>style.visibility</p:attrName>
                                        </p:attrNameLst>
                                      </p:cBhvr>
                                      <p:to>
                                        <p:strVal val="visible"/>
                                      </p:to>
                                    </p:set>
                                    <p:anim calcmode="lin" valueType="num">
                                      <p:cBhvr additive="base">
                                        <p:cTn id="193" dur="500"/>
                                        <p:tgtEl>
                                          <p:spTgt spid="55"/>
                                        </p:tgtEl>
                                        <p:attrNameLst>
                                          <p:attrName>ppt_y</p:attrName>
                                        </p:attrNameLst>
                                      </p:cBhvr>
                                      <p:tavLst>
                                        <p:tav tm="0">
                                          <p:val>
                                            <p:strVal val="#ppt_y+#ppt_h*1.125000"/>
                                          </p:val>
                                        </p:tav>
                                        <p:tav tm="100000">
                                          <p:val>
                                            <p:strVal val="#ppt_y"/>
                                          </p:val>
                                        </p:tav>
                                      </p:tavLst>
                                    </p:anim>
                                    <p:animEffect transition="in" filter="wipe(up)">
                                      <p:cBhvr>
                                        <p:cTn id="194" dur="500"/>
                                        <p:tgtEl>
                                          <p:spTgt spid="55"/>
                                        </p:tgtEl>
                                      </p:cBhvr>
                                    </p:animEffect>
                                  </p:childTnLst>
                                </p:cTn>
                              </p:par>
                            </p:childTnLst>
                          </p:cTn>
                        </p:par>
                        <p:par>
                          <p:cTn id="195" fill="hold">
                            <p:stCondLst>
                              <p:cond delay="8000"/>
                            </p:stCondLst>
                            <p:childTnLst>
                              <p:par>
                                <p:cTn id="196" presetID="12" presetClass="entr" presetSubtype="4" fill="hold" grpId="0" nodeType="afterEffect">
                                  <p:stCondLst>
                                    <p:cond delay="0"/>
                                  </p:stCondLst>
                                  <p:childTnLst>
                                    <p:set>
                                      <p:cBhvr>
                                        <p:cTn id="197" dur="1" fill="hold">
                                          <p:stCondLst>
                                            <p:cond delay="0"/>
                                          </p:stCondLst>
                                        </p:cTn>
                                        <p:tgtEl>
                                          <p:spTgt spid="49"/>
                                        </p:tgtEl>
                                        <p:attrNameLst>
                                          <p:attrName>style.visibility</p:attrName>
                                        </p:attrNameLst>
                                      </p:cBhvr>
                                      <p:to>
                                        <p:strVal val="visible"/>
                                      </p:to>
                                    </p:set>
                                    <p:anim calcmode="lin" valueType="num">
                                      <p:cBhvr additive="base">
                                        <p:cTn id="198" dur="500"/>
                                        <p:tgtEl>
                                          <p:spTgt spid="49"/>
                                        </p:tgtEl>
                                        <p:attrNameLst>
                                          <p:attrName>ppt_y</p:attrName>
                                        </p:attrNameLst>
                                      </p:cBhvr>
                                      <p:tavLst>
                                        <p:tav tm="0">
                                          <p:val>
                                            <p:strVal val="#ppt_y+#ppt_h*1.125000"/>
                                          </p:val>
                                        </p:tav>
                                        <p:tav tm="100000">
                                          <p:val>
                                            <p:strVal val="#ppt_y"/>
                                          </p:val>
                                        </p:tav>
                                      </p:tavLst>
                                    </p:anim>
                                    <p:animEffect transition="in" filter="wipe(up)">
                                      <p:cBhvr>
                                        <p:cTn id="199" dur="500"/>
                                        <p:tgtEl>
                                          <p:spTgt spid="49"/>
                                        </p:tgtEl>
                                      </p:cBhvr>
                                    </p:animEffect>
                                  </p:childTnLst>
                                </p:cTn>
                              </p:par>
                            </p:childTnLst>
                          </p:cTn>
                        </p:par>
                        <p:par>
                          <p:cTn id="200" fill="hold">
                            <p:stCondLst>
                              <p:cond delay="8500"/>
                            </p:stCondLst>
                            <p:childTnLst>
                              <p:par>
                                <p:cTn id="201" presetID="12" presetClass="entr" presetSubtype="4" fill="hold" grpId="0" nodeType="afterEffect">
                                  <p:stCondLst>
                                    <p:cond delay="0"/>
                                  </p:stCondLst>
                                  <p:childTnLst>
                                    <p:set>
                                      <p:cBhvr>
                                        <p:cTn id="202" dur="1" fill="hold">
                                          <p:stCondLst>
                                            <p:cond delay="0"/>
                                          </p:stCondLst>
                                        </p:cTn>
                                        <p:tgtEl>
                                          <p:spTgt spid="56"/>
                                        </p:tgtEl>
                                        <p:attrNameLst>
                                          <p:attrName>style.visibility</p:attrName>
                                        </p:attrNameLst>
                                      </p:cBhvr>
                                      <p:to>
                                        <p:strVal val="visible"/>
                                      </p:to>
                                    </p:set>
                                    <p:anim calcmode="lin" valueType="num">
                                      <p:cBhvr additive="base">
                                        <p:cTn id="203" dur="500"/>
                                        <p:tgtEl>
                                          <p:spTgt spid="56"/>
                                        </p:tgtEl>
                                        <p:attrNameLst>
                                          <p:attrName>ppt_y</p:attrName>
                                        </p:attrNameLst>
                                      </p:cBhvr>
                                      <p:tavLst>
                                        <p:tav tm="0">
                                          <p:val>
                                            <p:strVal val="#ppt_y+#ppt_h*1.125000"/>
                                          </p:val>
                                        </p:tav>
                                        <p:tav tm="100000">
                                          <p:val>
                                            <p:strVal val="#ppt_y"/>
                                          </p:val>
                                        </p:tav>
                                      </p:tavLst>
                                    </p:anim>
                                    <p:animEffect transition="in" filter="wipe(up)">
                                      <p:cBhvr>
                                        <p:cTn id="20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9" grpId="0" animBg="1"/>
      <p:bldP spid="50" grpId="0" animBg="1"/>
      <p:bldP spid="50" grpId="1" animBg="1"/>
      <p:bldP spid="51" grpId="0" animBg="1"/>
      <p:bldP spid="51" grpId="1" animBg="1"/>
      <p:bldP spid="52" grpId="0" animBg="1"/>
      <p:bldP spid="52" grpId="1" animBg="1"/>
      <p:bldP spid="53" grpId="0" animBg="1"/>
      <p:bldP spid="54" grpId="0" animBg="1"/>
      <p:bldP spid="55" grpId="0" animBg="1"/>
      <p:bldP spid="56" grpId="0" animBg="1"/>
      <p:bldP spid="58" grpId="0" animBg="1"/>
      <p:bldP spid="59" grpId="0" animBg="1"/>
      <p:bldP spid="60" grpId="0" animBg="1"/>
      <p:bldP spid="62" grpId="0" animBg="1"/>
      <p:bldP spid="66" grpId="0" animBg="1"/>
      <p:bldP spid="67" grpId="0" animBg="1"/>
      <p:bldP spid="67" grpId="1" animBg="1"/>
      <p:bldP spid="68" grpId="0" animBg="1"/>
      <p:bldP spid="73" grpId="0" animBg="1"/>
      <p:bldP spid="7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0648-CB53-4F83-B71F-008F4339E095}"/>
              </a:ext>
            </a:extLst>
          </p:cNvPr>
          <p:cNvSpPr>
            <a:spLocks noGrp="1"/>
          </p:cNvSpPr>
          <p:nvPr>
            <p:ph type="title"/>
          </p:nvPr>
        </p:nvSpPr>
        <p:spPr>
          <a:xfrm>
            <a:off x="168342" y="23258"/>
            <a:ext cx="10515600" cy="1418366"/>
          </a:xfrm>
        </p:spPr>
        <p:txBody>
          <a:bodyPr>
            <a:normAutofit/>
          </a:bodyPr>
          <a:lstStyle/>
          <a:p>
            <a:pPr marL="1828343" indent="-1828343">
              <a:lnSpc>
                <a:spcPct val="115000"/>
              </a:lnSpc>
              <a:buClr>
                <a:srgbClr val="000000"/>
              </a:buClr>
              <a:buSzPts val="1300"/>
            </a:pPr>
            <a:r>
              <a:rPr lang="en-US" sz="3600" dirty="0">
                <a:sym typeface="Helvetica Neue"/>
              </a:rPr>
              <a:t>Logical Kubernetes Architecture</a:t>
            </a:r>
          </a:p>
        </p:txBody>
      </p:sp>
      <p:grpSp>
        <p:nvGrpSpPr>
          <p:cNvPr id="4" name="Group 3">
            <a:extLst>
              <a:ext uri="{FF2B5EF4-FFF2-40B4-BE49-F238E27FC236}">
                <a16:creationId xmlns:a16="http://schemas.microsoft.com/office/drawing/2014/main" id="{F12FBD5E-FB8C-7449-A2A9-396B0B4F26F4}"/>
              </a:ext>
            </a:extLst>
          </p:cNvPr>
          <p:cNvGrpSpPr/>
          <p:nvPr/>
        </p:nvGrpSpPr>
        <p:grpSpPr>
          <a:xfrm>
            <a:off x="3891894" y="1459206"/>
            <a:ext cx="4469424" cy="1867151"/>
            <a:chOff x="3891894" y="1459206"/>
            <a:chExt cx="4469424" cy="1867151"/>
          </a:xfrm>
        </p:grpSpPr>
        <p:sp>
          <p:nvSpPr>
            <p:cNvPr id="22" name="Rounded Rectangle 21">
              <a:extLst>
                <a:ext uri="{FF2B5EF4-FFF2-40B4-BE49-F238E27FC236}">
                  <a16:creationId xmlns:a16="http://schemas.microsoft.com/office/drawing/2014/main" id="{962C1750-FF10-384E-975B-21683184989B}"/>
                </a:ext>
              </a:extLst>
            </p:cNvPr>
            <p:cNvSpPr/>
            <p:nvPr/>
          </p:nvSpPr>
          <p:spPr>
            <a:xfrm>
              <a:off x="3891894" y="1586642"/>
              <a:ext cx="4315046" cy="1739715"/>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TextBox 22">
              <a:extLst>
                <a:ext uri="{FF2B5EF4-FFF2-40B4-BE49-F238E27FC236}">
                  <a16:creationId xmlns:a16="http://schemas.microsoft.com/office/drawing/2014/main" id="{D2672E3E-6F6F-194C-92FA-8D00324F5327}"/>
                </a:ext>
              </a:extLst>
            </p:cNvPr>
            <p:cNvSpPr txBox="1"/>
            <p:nvPr/>
          </p:nvSpPr>
          <p:spPr>
            <a:xfrm>
              <a:off x="5440277" y="1649767"/>
              <a:ext cx="2518769" cy="276999"/>
            </a:xfrm>
            <a:prstGeom prst="rect">
              <a:avLst/>
            </a:prstGeom>
            <a:noFill/>
          </p:spPr>
          <p:txBody>
            <a:bodyPr wrap="square" lIns="0" tIns="0" rIns="0" bIns="0" rtlCol="0">
              <a:spAutoFit/>
            </a:bodyPr>
            <a:lstStyle/>
            <a:p>
              <a:pPr>
                <a:spcAft>
                  <a:spcPts val="600"/>
                </a:spcAft>
              </a:pPr>
              <a:r>
                <a:rPr lang="en-US" dirty="0"/>
                <a:t>K8s Master</a:t>
              </a:r>
            </a:p>
          </p:txBody>
        </p:sp>
        <p:pic>
          <p:nvPicPr>
            <p:cNvPr id="24" name="Picture 23">
              <a:extLst>
                <a:ext uri="{FF2B5EF4-FFF2-40B4-BE49-F238E27FC236}">
                  <a16:creationId xmlns:a16="http://schemas.microsoft.com/office/drawing/2014/main" id="{8FC11224-7E5E-0C41-B1F8-6CEA2B2EFE2A}"/>
                </a:ext>
              </a:extLst>
            </p:cNvPr>
            <p:cNvPicPr>
              <a:picLocks noChangeAspect="1"/>
            </p:cNvPicPr>
            <p:nvPr/>
          </p:nvPicPr>
          <p:blipFill>
            <a:blip r:embed="rId3"/>
            <a:stretch>
              <a:fillRect/>
            </a:stretch>
          </p:blipFill>
          <p:spPr>
            <a:xfrm>
              <a:off x="7990582" y="1459206"/>
              <a:ext cx="370736" cy="384875"/>
            </a:xfrm>
            <a:prstGeom prst="rect">
              <a:avLst/>
            </a:prstGeom>
          </p:spPr>
        </p:pic>
      </p:grpSp>
      <p:grpSp>
        <p:nvGrpSpPr>
          <p:cNvPr id="11" name="Group 10">
            <a:extLst>
              <a:ext uri="{FF2B5EF4-FFF2-40B4-BE49-F238E27FC236}">
                <a16:creationId xmlns:a16="http://schemas.microsoft.com/office/drawing/2014/main" id="{FA3595D0-CCA2-6E43-BD55-C4EC507A80D7}"/>
              </a:ext>
            </a:extLst>
          </p:cNvPr>
          <p:cNvGrpSpPr/>
          <p:nvPr/>
        </p:nvGrpSpPr>
        <p:grpSpPr>
          <a:xfrm>
            <a:off x="4212380" y="2141590"/>
            <a:ext cx="1733603" cy="432139"/>
            <a:chOff x="4212380" y="2141590"/>
            <a:chExt cx="1733603" cy="432139"/>
          </a:xfrm>
        </p:grpSpPr>
        <p:sp>
          <p:nvSpPr>
            <p:cNvPr id="25" name="Rounded Rectangle 24">
              <a:extLst>
                <a:ext uri="{FF2B5EF4-FFF2-40B4-BE49-F238E27FC236}">
                  <a16:creationId xmlns:a16="http://schemas.microsoft.com/office/drawing/2014/main" id="{07852CB3-51E0-AC4E-BFF1-79071909D0CE}"/>
                </a:ext>
              </a:extLst>
            </p:cNvPr>
            <p:cNvSpPr/>
            <p:nvPr/>
          </p:nvSpPr>
          <p:spPr>
            <a:xfrm>
              <a:off x="4273408" y="2141590"/>
              <a:ext cx="1672575" cy="432139"/>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400">
                <a:solidFill>
                  <a:schemeClr val="bg1"/>
                </a:solidFill>
              </a:endParaRPr>
            </a:p>
          </p:txBody>
        </p:sp>
        <p:sp>
          <p:nvSpPr>
            <p:cNvPr id="3" name="TextBox 2">
              <a:extLst>
                <a:ext uri="{FF2B5EF4-FFF2-40B4-BE49-F238E27FC236}">
                  <a16:creationId xmlns:a16="http://schemas.microsoft.com/office/drawing/2014/main" id="{CE77F57A-8CFB-F14A-B10B-8AC5AF6FF521}"/>
                </a:ext>
              </a:extLst>
            </p:cNvPr>
            <p:cNvSpPr txBox="1"/>
            <p:nvPr/>
          </p:nvSpPr>
          <p:spPr>
            <a:xfrm>
              <a:off x="4212380" y="2192076"/>
              <a:ext cx="1715534" cy="307777"/>
            </a:xfrm>
            <a:prstGeom prst="rect">
              <a:avLst/>
            </a:prstGeom>
            <a:noFill/>
          </p:spPr>
          <p:txBody>
            <a:bodyPr wrap="none" rtlCol="0">
              <a:spAutoFit/>
            </a:bodyPr>
            <a:lstStyle/>
            <a:p>
              <a:r>
                <a:rPr lang="en-US" sz="1400" dirty="0"/>
                <a:t>Controller Manager</a:t>
              </a:r>
            </a:p>
          </p:txBody>
        </p:sp>
      </p:grpSp>
      <p:grpSp>
        <p:nvGrpSpPr>
          <p:cNvPr id="14" name="Group 13">
            <a:extLst>
              <a:ext uri="{FF2B5EF4-FFF2-40B4-BE49-F238E27FC236}">
                <a16:creationId xmlns:a16="http://schemas.microsoft.com/office/drawing/2014/main" id="{31FCF487-8258-6746-A887-6F6FEB786DBC}"/>
              </a:ext>
            </a:extLst>
          </p:cNvPr>
          <p:cNvGrpSpPr/>
          <p:nvPr/>
        </p:nvGrpSpPr>
        <p:grpSpPr>
          <a:xfrm>
            <a:off x="5985264" y="2141589"/>
            <a:ext cx="1672575" cy="432139"/>
            <a:chOff x="5985264" y="2141589"/>
            <a:chExt cx="1672575" cy="432139"/>
          </a:xfrm>
        </p:grpSpPr>
        <p:sp>
          <p:nvSpPr>
            <p:cNvPr id="26" name="Rounded Rectangle 25">
              <a:extLst>
                <a:ext uri="{FF2B5EF4-FFF2-40B4-BE49-F238E27FC236}">
                  <a16:creationId xmlns:a16="http://schemas.microsoft.com/office/drawing/2014/main" id="{9193B5F2-3110-294B-8536-81003A58029F}"/>
                </a:ext>
              </a:extLst>
            </p:cNvPr>
            <p:cNvSpPr/>
            <p:nvPr/>
          </p:nvSpPr>
          <p:spPr>
            <a:xfrm>
              <a:off x="5985264" y="2141589"/>
              <a:ext cx="1672575" cy="432139"/>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400">
                <a:solidFill>
                  <a:schemeClr val="bg1"/>
                </a:solidFill>
              </a:endParaRPr>
            </a:p>
          </p:txBody>
        </p:sp>
        <p:sp>
          <p:nvSpPr>
            <p:cNvPr id="29" name="TextBox 28">
              <a:extLst>
                <a:ext uri="{FF2B5EF4-FFF2-40B4-BE49-F238E27FC236}">
                  <a16:creationId xmlns:a16="http://schemas.microsoft.com/office/drawing/2014/main" id="{58B29F2A-7D9D-634A-86AC-904C62C7944A}"/>
                </a:ext>
              </a:extLst>
            </p:cNvPr>
            <p:cNvSpPr txBox="1"/>
            <p:nvPr/>
          </p:nvSpPr>
          <p:spPr>
            <a:xfrm>
              <a:off x="6119834" y="2189590"/>
              <a:ext cx="1459054" cy="307777"/>
            </a:xfrm>
            <a:prstGeom prst="rect">
              <a:avLst/>
            </a:prstGeom>
            <a:noFill/>
          </p:spPr>
          <p:txBody>
            <a:bodyPr wrap="none" rtlCol="0">
              <a:spAutoFit/>
            </a:bodyPr>
            <a:lstStyle/>
            <a:p>
              <a:r>
                <a:rPr lang="en-US" sz="1400" dirty="0" err="1"/>
                <a:t>Kube</a:t>
              </a:r>
              <a:r>
                <a:rPr lang="en-US" sz="1400" dirty="0"/>
                <a:t> Scheduler</a:t>
              </a:r>
            </a:p>
          </p:txBody>
        </p:sp>
      </p:grpSp>
      <p:grpSp>
        <p:nvGrpSpPr>
          <p:cNvPr id="15" name="Group 14">
            <a:extLst>
              <a:ext uri="{FF2B5EF4-FFF2-40B4-BE49-F238E27FC236}">
                <a16:creationId xmlns:a16="http://schemas.microsoft.com/office/drawing/2014/main" id="{60794F92-F6F5-954D-9D44-CCE9C7F0990C}"/>
              </a:ext>
            </a:extLst>
          </p:cNvPr>
          <p:cNvGrpSpPr/>
          <p:nvPr/>
        </p:nvGrpSpPr>
        <p:grpSpPr>
          <a:xfrm>
            <a:off x="4273408" y="2628464"/>
            <a:ext cx="3405758" cy="432139"/>
            <a:chOff x="4273408" y="2628464"/>
            <a:chExt cx="3405758" cy="432139"/>
          </a:xfrm>
        </p:grpSpPr>
        <p:sp>
          <p:nvSpPr>
            <p:cNvPr id="27" name="Rounded Rectangle 26">
              <a:extLst>
                <a:ext uri="{FF2B5EF4-FFF2-40B4-BE49-F238E27FC236}">
                  <a16:creationId xmlns:a16="http://schemas.microsoft.com/office/drawing/2014/main" id="{320BB82C-2091-8F4D-8076-E86CC5F4FCF8}"/>
                </a:ext>
              </a:extLst>
            </p:cNvPr>
            <p:cNvSpPr/>
            <p:nvPr/>
          </p:nvSpPr>
          <p:spPr>
            <a:xfrm>
              <a:off x="4273408" y="2628464"/>
              <a:ext cx="3405758" cy="432139"/>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400">
                <a:solidFill>
                  <a:schemeClr val="bg1"/>
                </a:solidFill>
              </a:endParaRPr>
            </a:p>
          </p:txBody>
        </p:sp>
        <p:sp>
          <p:nvSpPr>
            <p:cNvPr id="30" name="TextBox 29">
              <a:extLst>
                <a:ext uri="{FF2B5EF4-FFF2-40B4-BE49-F238E27FC236}">
                  <a16:creationId xmlns:a16="http://schemas.microsoft.com/office/drawing/2014/main" id="{96E12A22-4297-BA40-A835-18E1A5C6C6E5}"/>
                </a:ext>
              </a:extLst>
            </p:cNvPr>
            <p:cNvSpPr txBox="1"/>
            <p:nvPr/>
          </p:nvSpPr>
          <p:spPr>
            <a:xfrm>
              <a:off x="5534073" y="2678886"/>
              <a:ext cx="1051891" cy="307777"/>
            </a:xfrm>
            <a:prstGeom prst="rect">
              <a:avLst/>
            </a:prstGeom>
            <a:noFill/>
          </p:spPr>
          <p:txBody>
            <a:bodyPr wrap="none" rtlCol="0">
              <a:spAutoFit/>
            </a:bodyPr>
            <a:lstStyle/>
            <a:p>
              <a:r>
                <a:rPr lang="en-US" sz="1400" dirty="0"/>
                <a:t>API Server</a:t>
              </a:r>
            </a:p>
          </p:txBody>
        </p:sp>
      </p:grpSp>
      <p:cxnSp>
        <p:nvCxnSpPr>
          <p:cNvPr id="5" name="Straight Connector 4">
            <a:extLst>
              <a:ext uri="{FF2B5EF4-FFF2-40B4-BE49-F238E27FC236}">
                <a16:creationId xmlns:a16="http://schemas.microsoft.com/office/drawing/2014/main" id="{348484DD-D450-FD43-B07B-F8C16E7786B8}"/>
              </a:ext>
            </a:extLst>
          </p:cNvPr>
          <p:cNvCxnSpPr>
            <a:cxnSpLocks/>
          </p:cNvCxnSpPr>
          <p:nvPr/>
        </p:nvCxnSpPr>
        <p:spPr>
          <a:xfrm>
            <a:off x="8290238" y="2192076"/>
            <a:ext cx="950227"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939DCA0-6458-F04C-8C4C-0870A7E9B143}"/>
              </a:ext>
            </a:extLst>
          </p:cNvPr>
          <p:cNvGrpSpPr/>
          <p:nvPr/>
        </p:nvGrpSpPr>
        <p:grpSpPr>
          <a:xfrm>
            <a:off x="9336994" y="1658033"/>
            <a:ext cx="1425246" cy="1052255"/>
            <a:chOff x="9336994" y="1658033"/>
            <a:chExt cx="1425246" cy="1052255"/>
          </a:xfrm>
        </p:grpSpPr>
        <p:pic>
          <p:nvPicPr>
            <p:cNvPr id="19" name="Picture 18">
              <a:extLst>
                <a:ext uri="{FF2B5EF4-FFF2-40B4-BE49-F238E27FC236}">
                  <a16:creationId xmlns:a16="http://schemas.microsoft.com/office/drawing/2014/main" id="{80ACE787-59BF-8543-8D37-5E15E883CD00}"/>
                </a:ext>
              </a:extLst>
            </p:cNvPr>
            <p:cNvPicPr>
              <a:picLocks noChangeAspect="1"/>
            </p:cNvPicPr>
            <p:nvPr/>
          </p:nvPicPr>
          <p:blipFill>
            <a:blip r:embed="rId4"/>
            <a:stretch>
              <a:fillRect/>
            </a:stretch>
          </p:blipFill>
          <p:spPr>
            <a:xfrm>
              <a:off x="9676414" y="2008947"/>
              <a:ext cx="586974" cy="585411"/>
            </a:xfrm>
            <a:prstGeom prst="rect">
              <a:avLst/>
            </a:prstGeom>
          </p:spPr>
        </p:pic>
        <p:sp>
          <p:nvSpPr>
            <p:cNvPr id="20" name="Rounded Rectangle 19">
              <a:extLst>
                <a:ext uri="{FF2B5EF4-FFF2-40B4-BE49-F238E27FC236}">
                  <a16:creationId xmlns:a16="http://schemas.microsoft.com/office/drawing/2014/main" id="{00FEBE32-1BEF-564E-A358-0A6CEAC346D1}"/>
                </a:ext>
              </a:extLst>
            </p:cNvPr>
            <p:cNvSpPr/>
            <p:nvPr/>
          </p:nvSpPr>
          <p:spPr>
            <a:xfrm>
              <a:off x="9336994" y="1658033"/>
              <a:ext cx="1212386" cy="1052255"/>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5" name="TextBox 144">
              <a:extLst>
                <a:ext uri="{FF2B5EF4-FFF2-40B4-BE49-F238E27FC236}">
                  <a16:creationId xmlns:a16="http://schemas.microsoft.com/office/drawing/2014/main" id="{C74A95F9-C9B9-CF43-9D49-5D6B5FABC8B6}"/>
                </a:ext>
              </a:extLst>
            </p:cNvPr>
            <p:cNvSpPr txBox="1"/>
            <p:nvPr/>
          </p:nvSpPr>
          <p:spPr>
            <a:xfrm>
              <a:off x="9679947" y="1694991"/>
              <a:ext cx="1082293" cy="276999"/>
            </a:xfrm>
            <a:prstGeom prst="rect">
              <a:avLst/>
            </a:prstGeom>
            <a:noFill/>
          </p:spPr>
          <p:txBody>
            <a:bodyPr wrap="square" lIns="0" tIns="0" rIns="0" bIns="0" rtlCol="0">
              <a:spAutoFit/>
            </a:bodyPr>
            <a:lstStyle/>
            <a:p>
              <a:pPr>
                <a:spcAft>
                  <a:spcPts val="600"/>
                </a:spcAft>
              </a:pPr>
              <a:r>
                <a:rPr lang="en-US" dirty="0"/>
                <a:t>ETCD</a:t>
              </a:r>
            </a:p>
          </p:txBody>
        </p:sp>
      </p:grpSp>
      <p:cxnSp>
        <p:nvCxnSpPr>
          <p:cNvPr id="146" name="Straight Connector 145">
            <a:extLst>
              <a:ext uri="{FF2B5EF4-FFF2-40B4-BE49-F238E27FC236}">
                <a16:creationId xmlns:a16="http://schemas.microsoft.com/office/drawing/2014/main" id="{50237107-6BC4-FE44-ACB8-3252C722B4EE}"/>
              </a:ext>
            </a:extLst>
          </p:cNvPr>
          <p:cNvCxnSpPr>
            <a:cxnSpLocks/>
          </p:cNvCxnSpPr>
          <p:nvPr/>
        </p:nvCxnSpPr>
        <p:spPr>
          <a:xfrm>
            <a:off x="1360833" y="3700747"/>
            <a:ext cx="74018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77DDDF69-F332-044A-AB80-304EA6AF8E08}"/>
              </a:ext>
            </a:extLst>
          </p:cNvPr>
          <p:cNvCxnSpPr>
            <a:cxnSpLocks/>
          </p:cNvCxnSpPr>
          <p:nvPr/>
        </p:nvCxnSpPr>
        <p:spPr>
          <a:xfrm>
            <a:off x="5985651" y="3343940"/>
            <a:ext cx="0" cy="3581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497A4D9-D56D-034F-9B0F-D9703757A759}"/>
              </a:ext>
            </a:extLst>
          </p:cNvPr>
          <p:cNvCxnSpPr>
            <a:cxnSpLocks/>
            <a:endCxn id="111" idx="0"/>
          </p:cNvCxnSpPr>
          <p:nvPr/>
        </p:nvCxnSpPr>
        <p:spPr>
          <a:xfrm>
            <a:off x="5099466" y="3699441"/>
            <a:ext cx="0" cy="10797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C9F6051-70D7-C349-A60D-85BA1CE2AF3C}"/>
              </a:ext>
            </a:extLst>
          </p:cNvPr>
          <p:cNvCxnSpPr>
            <a:cxnSpLocks/>
            <a:endCxn id="44" idx="0"/>
          </p:cNvCxnSpPr>
          <p:nvPr/>
        </p:nvCxnSpPr>
        <p:spPr>
          <a:xfrm>
            <a:off x="8760223" y="3699441"/>
            <a:ext cx="0" cy="10232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42C3BD67-78BF-224F-8B3D-6CAE23245F58}"/>
              </a:ext>
            </a:extLst>
          </p:cNvPr>
          <p:cNvCxnSpPr>
            <a:cxnSpLocks/>
          </p:cNvCxnSpPr>
          <p:nvPr/>
        </p:nvCxnSpPr>
        <p:spPr>
          <a:xfrm>
            <a:off x="1365284" y="3699441"/>
            <a:ext cx="0" cy="101624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25C22C6-6973-8841-83BB-8AD3B46D8DFC}"/>
              </a:ext>
            </a:extLst>
          </p:cNvPr>
          <p:cNvCxnSpPr>
            <a:cxnSpLocks/>
          </p:cNvCxnSpPr>
          <p:nvPr/>
        </p:nvCxnSpPr>
        <p:spPr>
          <a:xfrm>
            <a:off x="2303222" y="6618495"/>
            <a:ext cx="747813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3E771E09-81E9-3E4D-AC55-3739FDDC879D}"/>
              </a:ext>
            </a:extLst>
          </p:cNvPr>
          <p:cNvCxnSpPr>
            <a:cxnSpLocks/>
          </p:cNvCxnSpPr>
          <p:nvPr/>
        </p:nvCxnSpPr>
        <p:spPr>
          <a:xfrm>
            <a:off x="2303222" y="6230728"/>
            <a:ext cx="0" cy="38776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2A44A910-3374-7740-BD96-EED746362245}"/>
              </a:ext>
            </a:extLst>
          </p:cNvPr>
          <p:cNvCxnSpPr>
            <a:cxnSpLocks/>
            <a:stCxn id="113" idx="2"/>
          </p:cNvCxnSpPr>
          <p:nvPr/>
        </p:nvCxnSpPr>
        <p:spPr>
          <a:xfrm>
            <a:off x="6022857" y="6236777"/>
            <a:ext cx="0" cy="38171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E0B1702C-ABC2-E849-8711-7EBB18FFA7BB}"/>
              </a:ext>
            </a:extLst>
          </p:cNvPr>
          <p:cNvCxnSpPr>
            <a:cxnSpLocks/>
          </p:cNvCxnSpPr>
          <p:nvPr/>
        </p:nvCxnSpPr>
        <p:spPr>
          <a:xfrm>
            <a:off x="9781354" y="6220095"/>
            <a:ext cx="0" cy="3984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2D580BE6-27AD-D045-AB7B-B069C4334D8F}"/>
              </a:ext>
            </a:extLst>
          </p:cNvPr>
          <p:cNvGrpSpPr/>
          <p:nvPr/>
        </p:nvGrpSpPr>
        <p:grpSpPr>
          <a:xfrm>
            <a:off x="4305823" y="3872384"/>
            <a:ext cx="3828947" cy="2448810"/>
            <a:chOff x="4305823" y="3872384"/>
            <a:chExt cx="3828947" cy="2448810"/>
          </a:xfrm>
        </p:grpSpPr>
        <p:grpSp>
          <p:nvGrpSpPr>
            <p:cNvPr id="21" name="Group 20">
              <a:extLst>
                <a:ext uri="{FF2B5EF4-FFF2-40B4-BE49-F238E27FC236}">
                  <a16:creationId xmlns:a16="http://schemas.microsoft.com/office/drawing/2014/main" id="{E8151471-A13B-BC4D-8E83-DF69AD43F03A}"/>
                </a:ext>
              </a:extLst>
            </p:cNvPr>
            <p:cNvGrpSpPr/>
            <p:nvPr/>
          </p:nvGrpSpPr>
          <p:grpSpPr>
            <a:xfrm>
              <a:off x="4450959" y="4779227"/>
              <a:ext cx="1297014" cy="414587"/>
              <a:chOff x="4450959" y="4907243"/>
              <a:chExt cx="1297014" cy="414587"/>
            </a:xfrm>
          </p:grpSpPr>
          <p:sp>
            <p:nvSpPr>
              <p:cNvPr id="111" name="Rounded Rectangle 110">
                <a:extLst>
                  <a:ext uri="{FF2B5EF4-FFF2-40B4-BE49-F238E27FC236}">
                    <a16:creationId xmlns:a16="http://schemas.microsoft.com/office/drawing/2014/main" id="{60E63699-F64D-8649-9599-4EE73037C6EA}"/>
                  </a:ext>
                </a:extLst>
              </p:cNvPr>
              <p:cNvSpPr/>
              <p:nvPr/>
            </p:nvSpPr>
            <p:spPr>
              <a:xfrm>
                <a:off x="4450959" y="4907243"/>
                <a:ext cx="1297014" cy="414587"/>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4" name="TextBox 113">
                <a:extLst>
                  <a:ext uri="{FF2B5EF4-FFF2-40B4-BE49-F238E27FC236}">
                    <a16:creationId xmlns:a16="http://schemas.microsoft.com/office/drawing/2014/main" id="{0BFB9D5E-2FFD-9A4D-812B-EDF9F9578314}"/>
                  </a:ext>
                </a:extLst>
              </p:cNvPr>
              <p:cNvSpPr txBox="1"/>
              <p:nvPr/>
            </p:nvSpPr>
            <p:spPr>
              <a:xfrm>
                <a:off x="4684540" y="4941124"/>
                <a:ext cx="878767" cy="338554"/>
              </a:xfrm>
              <a:prstGeom prst="rect">
                <a:avLst/>
              </a:prstGeom>
              <a:noFill/>
            </p:spPr>
            <p:txBody>
              <a:bodyPr wrap="none" rtlCol="0">
                <a:spAutoFit/>
              </a:bodyPr>
              <a:lstStyle/>
              <a:p>
                <a:r>
                  <a:rPr lang="en-US" sz="1600" dirty="0" err="1"/>
                  <a:t>Kubelet</a:t>
                </a:r>
                <a:endParaRPr lang="en-US" sz="1600" dirty="0"/>
              </a:p>
            </p:txBody>
          </p:sp>
        </p:grpSp>
        <p:grpSp>
          <p:nvGrpSpPr>
            <p:cNvPr id="28" name="Group 27">
              <a:extLst>
                <a:ext uri="{FF2B5EF4-FFF2-40B4-BE49-F238E27FC236}">
                  <a16:creationId xmlns:a16="http://schemas.microsoft.com/office/drawing/2014/main" id="{4AA2B0D0-434B-9141-A649-B61645BACC20}"/>
                </a:ext>
              </a:extLst>
            </p:cNvPr>
            <p:cNvGrpSpPr/>
            <p:nvPr/>
          </p:nvGrpSpPr>
          <p:grpSpPr>
            <a:xfrm>
              <a:off x="4450959" y="5297147"/>
              <a:ext cx="1297014" cy="414587"/>
              <a:chOff x="4450959" y="5425163"/>
              <a:chExt cx="1297014" cy="414587"/>
            </a:xfrm>
          </p:grpSpPr>
          <p:sp>
            <p:nvSpPr>
              <p:cNvPr id="112" name="Rounded Rectangle 111">
                <a:extLst>
                  <a:ext uri="{FF2B5EF4-FFF2-40B4-BE49-F238E27FC236}">
                    <a16:creationId xmlns:a16="http://schemas.microsoft.com/office/drawing/2014/main" id="{EC11A233-69AA-FA4F-9D7F-F753B7B07897}"/>
                  </a:ext>
                </a:extLst>
              </p:cNvPr>
              <p:cNvSpPr/>
              <p:nvPr/>
            </p:nvSpPr>
            <p:spPr>
              <a:xfrm>
                <a:off x="4450959" y="5425163"/>
                <a:ext cx="1297014" cy="414587"/>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5" name="TextBox 114">
                <a:extLst>
                  <a:ext uri="{FF2B5EF4-FFF2-40B4-BE49-F238E27FC236}">
                    <a16:creationId xmlns:a16="http://schemas.microsoft.com/office/drawing/2014/main" id="{0BCD9684-5D21-FB46-9599-0641D8B1F276}"/>
                  </a:ext>
                </a:extLst>
              </p:cNvPr>
              <p:cNvSpPr txBox="1"/>
              <p:nvPr/>
            </p:nvSpPr>
            <p:spPr>
              <a:xfrm>
                <a:off x="4474423" y="5440434"/>
                <a:ext cx="1233030" cy="338554"/>
              </a:xfrm>
              <a:prstGeom prst="rect">
                <a:avLst/>
              </a:prstGeom>
              <a:noFill/>
            </p:spPr>
            <p:txBody>
              <a:bodyPr wrap="none" rtlCol="0">
                <a:spAutoFit/>
              </a:bodyPr>
              <a:lstStyle/>
              <a:p>
                <a:r>
                  <a:rPr lang="en-US" sz="1600" dirty="0" err="1"/>
                  <a:t>Kube</a:t>
                </a:r>
                <a:r>
                  <a:rPr lang="en-US" sz="1600" dirty="0"/>
                  <a:t>-proxy</a:t>
                </a:r>
              </a:p>
            </p:txBody>
          </p:sp>
        </p:grpSp>
        <p:grpSp>
          <p:nvGrpSpPr>
            <p:cNvPr id="31" name="Group 30">
              <a:extLst>
                <a:ext uri="{FF2B5EF4-FFF2-40B4-BE49-F238E27FC236}">
                  <a16:creationId xmlns:a16="http://schemas.microsoft.com/office/drawing/2014/main" id="{7EF79E23-C7B8-B54D-8BC0-7D01EB8FA952}"/>
                </a:ext>
              </a:extLst>
            </p:cNvPr>
            <p:cNvGrpSpPr/>
            <p:nvPr/>
          </p:nvGrpSpPr>
          <p:grpSpPr>
            <a:xfrm>
              <a:off x="5374350" y="5822190"/>
              <a:ext cx="1297014" cy="414587"/>
              <a:chOff x="5374350" y="5950206"/>
              <a:chExt cx="1297014" cy="414587"/>
            </a:xfrm>
          </p:grpSpPr>
          <p:sp>
            <p:nvSpPr>
              <p:cNvPr id="113" name="Rounded Rectangle 112">
                <a:extLst>
                  <a:ext uri="{FF2B5EF4-FFF2-40B4-BE49-F238E27FC236}">
                    <a16:creationId xmlns:a16="http://schemas.microsoft.com/office/drawing/2014/main" id="{EA226F51-BDC2-214E-A72D-C4F9E84A0FAE}"/>
                  </a:ext>
                </a:extLst>
              </p:cNvPr>
              <p:cNvSpPr/>
              <p:nvPr/>
            </p:nvSpPr>
            <p:spPr>
              <a:xfrm>
                <a:off x="5374350" y="5950206"/>
                <a:ext cx="1297014" cy="414587"/>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6" name="TextBox 115">
                <a:extLst>
                  <a:ext uri="{FF2B5EF4-FFF2-40B4-BE49-F238E27FC236}">
                    <a16:creationId xmlns:a16="http://schemas.microsoft.com/office/drawing/2014/main" id="{713F903B-3C4C-7242-87B4-3DCB4F2178BB}"/>
                  </a:ext>
                </a:extLst>
              </p:cNvPr>
              <p:cNvSpPr txBox="1"/>
              <p:nvPr/>
            </p:nvSpPr>
            <p:spPr>
              <a:xfrm>
                <a:off x="5774295" y="5989412"/>
                <a:ext cx="514885" cy="369332"/>
              </a:xfrm>
              <a:prstGeom prst="rect">
                <a:avLst/>
              </a:prstGeom>
              <a:noFill/>
            </p:spPr>
            <p:txBody>
              <a:bodyPr wrap="none" rtlCol="0">
                <a:spAutoFit/>
              </a:bodyPr>
              <a:lstStyle/>
              <a:p>
                <a:r>
                  <a:rPr lang="en-US" dirty="0"/>
                  <a:t>CNI</a:t>
                </a:r>
              </a:p>
            </p:txBody>
          </p:sp>
        </p:grpSp>
        <p:grpSp>
          <p:nvGrpSpPr>
            <p:cNvPr id="18" name="Group 17">
              <a:extLst>
                <a:ext uri="{FF2B5EF4-FFF2-40B4-BE49-F238E27FC236}">
                  <a16:creationId xmlns:a16="http://schemas.microsoft.com/office/drawing/2014/main" id="{A2853AED-250B-1647-99F4-328B7C9CAB4E}"/>
                </a:ext>
              </a:extLst>
            </p:cNvPr>
            <p:cNvGrpSpPr/>
            <p:nvPr/>
          </p:nvGrpSpPr>
          <p:grpSpPr>
            <a:xfrm>
              <a:off x="4305823" y="3872384"/>
              <a:ext cx="3828947" cy="2448810"/>
              <a:chOff x="4305823" y="4057552"/>
              <a:chExt cx="3828947" cy="2448810"/>
            </a:xfrm>
          </p:grpSpPr>
          <p:sp>
            <p:nvSpPr>
              <p:cNvPr id="106" name="Rounded Rectangle 105">
                <a:extLst>
                  <a:ext uri="{FF2B5EF4-FFF2-40B4-BE49-F238E27FC236}">
                    <a16:creationId xmlns:a16="http://schemas.microsoft.com/office/drawing/2014/main" id="{6D9D23E7-E3A9-8A47-B13B-3438B59CB778}"/>
                  </a:ext>
                </a:extLst>
              </p:cNvPr>
              <p:cNvSpPr/>
              <p:nvPr/>
            </p:nvSpPr>
            <p:spPr>
              <a:xfrm>
                <a:off x="4305823" y="4143609"/>
                <a:ext cx="3455093" cy="2362753"/>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07" name="Picture 106">
                <a:extLst>
                  <a:ext uri="{FF2B5EF4-FFF2-40B4-BE49-F238E27FC236}">
                    <a16:creationId xmlns:a16="http://schemas.microsoft.com/office/drawing/2014/main" id="{7CA77B18-4C56-804B-8B04-BE603A27FCA8}"/>
                  </a:ext>
                </a:extLst>
              </p:cNvPr>
              <p:cNvPicPr>
                <a:picLocks noChangeAspect="1"/>
              </p:cNvPicPr>
              <p:nvPr/>
            </p:nvPicPr>
            <p:blipFill>
              <a:blip r:embed="rId3"/>
              <a:stretch>
                <a:fillRect/>
              </a:stretch>
            </p:blipFill>
            <p:spPr>
              <a:xfrm>
                <a:off x="7534261" y="4057552"/>
                <a:ext cx="370736" cy="384875"/>
              </a:xfrm>
              <a:prstGeom prst="rect">
                <a:avLst/>
              </a:prstGeom>
            </p:spPr>
          </p:pic>
          <p:sp>
            <p:nvSpPr>
              <p:cNvPr id="105" name="TextBox 104">
                <a:extLst>
                  <a:ext uri="{FF2B5EF4-FFF2-40B4-BE49-F238E27FC236}">
                    <a16:creationId xmlns:a16="http://schemas.microsoft.com/office/drawing/2014/main" id="{7D28D3F0-13CA-294F-8ADD-FFF677114351}"/>
                  </a:ext>
                </a:extLst>
              </p:cNvPr>
              <p:cNvSpPr txBox="1"/>
              <p:nvPr/>
            </p:nvSpPr>
            <p:spPr>
              <a:xfrm>
                <a:off x="5616001" y="4226256"/>
                <a:ext cx="2518769" cy="276999"/>
              </a:xfrm>
              <a:prstGeom prst="rect">
                <a:avLst/>
              </a:prstGeom>
              <a:noFill/>
            </p:spPr>
            <p:txBody>
              <a:bodyPr wrap="square" lIns="0" tIns="0" rIns="0" bIns="0" rtlCol="0">
                <a:spAutoFit/>
              </a:bodyPr>
              <a:lstStyle/>
              <a:p>
                <a:pPr>
                  <a:spcAft>
                    <a:spcPts val="600"/>
                  </a:spcAft>
                </a:pPr>
                <a:r>
                  <a:rPr lang="en-US" dirty="0"/>
                  <a:t>K8s Worker</a:t>
                </a:r>
              </a:p>
            </p:txBody>
          </p:sp>
        </p:grpSp>
        <p:grpSp>
          <p:nvGrpSpPr>
            <p:cNvPr id="69" name="Group 68">
              <a:extLst>
                <a:ext uri="{FF2B5EF4-FFF2-40B4-BE49-F238E27FC236}">
                  <a16:creationId xmlns:a16="http://schemas.microsoft.com/office/drawing/2014/main" id="{D6A84E1B-12F6-4249-AB83-4A7B69D61A42}"/>
                </a:ext>
              </a:extLst>
            </p:cNvPr>
            <p:cNvGrpSpPr/>
            <p:nvPr/>
          </p:nvGrpSpPr>
          <p:grpSpPr>
            <a:xfrm>
              <a:off x="5154011" y="4491966"/>
              <a:ext cx="2380250" cy="1330224"/>
              <a:chOff x="5154011" y="4491966"/>
              <a:chExt cx="2380250" cy="1330224"/>
            </a:xfrm>
          </p:grpSpPr>
          <p:grpSp>
            <p:nvGrpSpPr>
              <p:cNvPr id="68" name="Group 67">
                <a:extLst>
                  <a:ext uri="{FF2B5EF4-FFF2-40B4-BE49-F238E27FC236}">
                    <a16:creationId xmlns:a16="http://schemas.microsoft.com/office/drawing/2014/main" id="{B0E6570E-C5AB-CF4C-972C-93504F0CA202}"/>
                  </a:ext>
                </a:extLst>
              </p:cNvPr>
              <p:cNvGrpSpPr/>
              <p:nvPr/>
            </p:nvGrpSpPr>
            <p:grpSpPr>
              <a:xfrm>
                <a:off x="5154011" y="4491966"/>
                <a:ext cx="2380250" cy="1214344"/>
                <a:chOff x="5154011" y="4491966"/>
                <a:chExt cx="2380250" cy="1214344"/>
              </a:xfrm>
            </p:grpSpPr>
            <p:grpSp>
              <p:nvGrpSpPr>
                <p:cNvPr id="67" name="Group 66">
                  <a:extLst>
                    <a:ext uri="{FF2B5EF4-FFF2-40B4-BE49-F238E27FC236}">
                      <a16:creationId xmlns:a16="http://schemas.microsoft.com/office/drawing/2014/main" id="{AF6DFD6E-BDB7-3244-8B85-42EAF2D883B7}"/>
                    </a:ext>
                  </a:extLst>
                </p:cNvPr>
                <p:cNvGrpSpPr/>
                <p:nvPr/>
              </p:nvGrpSpPr>
              <p:grpSpPr>
                <a:xfrm>
                  <a:off x="5154011" y="4491966"/>
                  <a:ext cx="2380250" cy="1214344"/>
                  <a:chOff x="5154011" y="4491966"/>
                  <a:chExt cx="2380250" cy="1214344"/>
                </a:xfrm>
              </p:grpSpPr>
              <p:pic>
                <p:nvPicPr>
                  <p:cNvPr id="108" name="Picture 107">
                    <a:extLst>
                      <a:ext uri="{FF2B5EF4-FFF2-40B4-BE49-F238E27FC236}">
                        <a16:creationId xmlns:a16="http://schemas.microsoft.com/office/drawing/2014/main" id="{55FB26C8-6DA9-D54F-AE93-4524144E5889}"/>
                      </a:ext>
                    </a:extLst>
                  </p:cNvPr>
                  <p:cNvPicPr>
                    <a:picLocks noChangeAspect="1"/>
                  </p:cNvPicPr>
                  <p:nvPr/>
                </p:nvPicPr>
                <p:blipFill>
                  <a:blip r:embed="rId5"/>
                  <a:stretch>
                    <a:fillRect/>
                  </a:stretch>
                </p:blipFill>
                <p:spPr>
                  <a:xfrm>
                    <a:off x="5154011" y="4491966"/>
                    <a:ext cx="1961259" cy="541548"/>
                  </a:xfrm>
                  <a:prstGeom prst="rect">
                    <a:avLst/>
                  </a:prstGeom>
                </p:spPr>
              </p:pic>
              <p:sp>
                <p:nvSpPr>
                  <p:cNvPr id="109" name="TextBox 108">
                    <a:extLst>
                      <a:ext uri="{FF2B5EF4-FFF2-40B4-BE49-F238E27FC236}">
                        <a16:creationId xmlns:a16="http://schemas.microsoft.com/office/drawing/2014/main" id="{21353417-E15A-B148-B7DB-F91D876F60E9}"/>
                      </a:ext>
                    </a:extLst>
                  </p:cNvPr>
                  <p:cNvSpPr txBox="1"/>
                  <p:nvPr/>
                </p:nvSpPr>
                <p:spPr>
                  <a:xfrm>
                    <a:off x="6925740" y="5282143"/>
                    <a:ext cx="287961" cy="153888"/>
                  </a:xfrm>
                  <a:prstGeom prst="rect">
                    <a:avLst/>
                  </a:prstGeom>
                </p:spPr>
                <p:txBody>
                  <a:bodyPr wrap="square" lIns="0" tIns="0" rIns="0" bIns="0" rtlCol="0">
                    <a:spAutoFit/>
                  </a:bodyPr>
                  <a:lstStyle/>
                  <a:p>
                    <a:pPr>
                      <a:spcAft>
                        <a:spcPts val="600"/>
                      </a:spcAft>
                    </a:pPr>
                    <a:r>
                      <a:rPr lang="en-US" sz="1000" dirty="0"/>
                      <a:t>POD</a:t>
                    </a:r>
                  </a:p>
                </p:txBody>
              </p:sp>
              <p:grpSp>
                <p:nvGrpSpPr>
                  <p:cNvPr id="110" name="Group 109">
                    <a:extLst>
                      <a:ext uri="{FF2B5EF4-FFF2-40B4-BE49-F238E27FC236}">
                        <a16:creationId xmlns:a16="http://schemas.microsoft.com/office/drawing/2014/main" id="{01F027CE-250E-0247-A1E4-1D010C3AE309}"/>
                      </a:ext>
                    </a:extLst>
                  </p:cNvPr>
                  <p:cNvGrpSpPr/>
                  <p:nvPr/>
                </p:nvGrpSpPr>
                <p:grpSpPr>
                  <a:xfrm>
                    <a:off x="6234218" y="4797076"/>
                    <a:ext cx="1300043" cy="909234"/>
                    <a:chOff x="2524611" y="5096205"/>
                    <a:chExt cx="1300043" cy="909234"/>
                  </a:xfrm>
                </p:grpSpPr>
                <p:sp>
                  <p:nvSpPr>
                    <p:cNvPr id="117" name="Rounded Rectangle 116">
                      <a:extLst>
                        <a:ext uri="{FF2B5EF4-FFF2-40B4-BE49-F238E27FC236}">
                          <a16:creationId xmlns:a16="http://schemas.microsoft.com/office/drawing/2014/main" id="{BC68E973-063D-6E41-AF76-53B780F2EF6E}"/>
                        </a:ext>
                      </a:extLst>
                    </p:cNvPr>
                    <p:cNvSpPr/>
                    <p:nvPr/>
                  </p:nvSpPr>
                  <p:spPr>
                    <a:xfrm>
                      <a:off x="2914673" y="5096205"/>
                      <a:ext cx="909981" cy="541548"/>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8" name="Rounded Rectangle 117">
                      <a:extLst>
                        <a:ext uri="{FF2B5EF4-FFF2-40B4-BE49-F238E27FC236}">
                          <a16:creationId xmlns:a16="http://schemas.microsoft.com/office/drawing/2014/main" id="{7999707B-84CA-1947-AD58-4A67239567B8}"/>
                        </a:ext>
                      </a:extLst>
                    </p:cNvPr>
                    <p:cNvSpPr/>
                    <p:nvPr/>
                  </p:nvSpPr>
                  <p:spPr>
                    <a:xfrm>
                      <a:off x="2710789" y="5296903"/>
                      <a:ext cx="909981" cy="499310"/>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9" name="Rounded Rectangle 118">
                      <a:extLst>
                        <a:ext uri="{FF2B5EF4-FFF2-40B4-BE49-F238E27FC236}">
                          <a16:creationId xmlns:a16="http://schemas.microsoft.com/office/drawing/2014/main" id="{AC076320-F3FF-9D45-A751-8D3327781E95}"/>
                        </a:ext>
                      </a:extLst>
                    </p:cNvPr>
                    <p:cNvSpPr/>
                    <p:nvPr/>
                  </p:nvSpPr>
                  <p:spPr>
                    <a:xfrm>
                      <a:off x="2524611" y="5463891"/>
                      <a:ext cx="920335" cy="541548"/>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0" name="TextBox 119">
                      <a:extLst>
                        <a:ext uri="{FF2B5EF4-FFF2-40B4-BE49-F238E27FC236}">
                          <a16:creationId xmlns:a16="http://schemas.microsoft.com/office/drawing/2014/main" id="{C8EF0F42-E7CB-A445-B4EA-A8289A7BCCA7}"/>
                        </a:ext>
                      </a:extLst>
                    </p:cNvPr>
                    <p:cNvSpPr txBox="1"/>
                    <p:nvPr/>
                  </p:nvSpPr>
                  <p:spPr>
                    <a:xfrm>
                      <a:off x="3380935" y="5122653"/>
                      <a:ext cx="287961" cy="153888"/>
                    </a:xfrm>
                    <a:prstGeom prst="rect">
                      <a:avLst/>
                    </a:prstGeom>
                  </p:spPr>
                  <p:txBody>
                    <a:bodyPr wrap="square" lIns="0" tIns="0" rIns="0" bIns="0" rtlCol="0">
                      <a:spAutoFit/>
                    </a:bodyPr>
                    <a:lstStyle/>
                    <a:p>
                      <a:pPr>
                        <a:spcAft>
                          <a:spcPts val="600"/>
                        </a:spcAft>
                      </a:pPr>
                      <a:r>
                        <a:rPr lang="en-US" sz="1000" dirty="0"/>
                        <a:t>POD</a:t>
                      </a:r>
                    </a:p>
                  </p:txBody>
                </p:sp>
                <p:sp>
                  <p:nvSpPr>
                    <p:cNvPr id="121" name="TextBox 120">
                      <a:extLst>
                        <a:ext uri="{FF2B5EF4-FFF2-40B4-BE49-F238E27FC236}">
                          <a16:creationId xmlns:a16="http://schemas.microsoft.com/office/drawing/2014/main" id="{70B46B93-A3D4-8449-B476-321A4F5BF9F8}"/>
                        </a:ext>
                      </a:extLst>
                    </p:cNvPr>
                    <p:cNvSpPr txBox="1"/>
                    <p:nvPr/>
                  </p:nvSpPr>
                  <p:spPr>
                    <a:xfrm>
                      <a:off x="3211609" y="5301055"/>
                      <a:ext cx="339189" cy="153888"/>
                    </a:xfrm>
                    <a:prstGeom prst="rect">
                      <a:avLst/>
                    </a:prstGeom>
                  </p:spPr>
                  <p:txBody>
                    <a:bodyPr wrap="square" lIns="0" tIns="0" rIns="0" bIns="0" rtlCol="0">
                      <a:spAutoFit/>
                    </a:bodyPr>
                    <a:lstStyle/>
                    <a:p>
                      <a:pPr>
                        <a:spcAft>
                          <a:spcPts val="600"/>
                        </a:spcAft>
                      </a:pPr>
                      <a:r>
                        <a:rPr lang="en-US" sz="1000" dirty="0"/>
                        <a:t>POD</a:t>
                      </a:r>
                    </a:p>
                  </p:txBody>
                </p:sp>
                <p:pic>
                  <p:nvPicPr>
                    <p:cNvPr id="122" name="Picture 121">
                      <a:extLst>
                        <a:ext uri="{FF2B5EF4-FFF2-40B4-BE49-F238E27FC236}">
                          <a16:creationId xmlns:a16="http://schemas.microsoft.com/office/drawing/2014/main" id="{2CEF4696-E6BB-674F-A28D-53BC9E2D3748}"/>
                        </a:ext>
                      </a:extLst>
                    </p:cNvPr>
                    <p:cNvPicPr>
                      <a:picLocks noChangeAspect="1"/>
                    </p:cNvPicPr>
                    <p:nvPr/>
                  </p:nvPicPr>
                  <p:blipFill>
                    <a:blip r:embed="rId6"/>
                    <a:stretch>
                      <a:fillRect/>
                    </a:stretch>
                  </p:blipFill>
                  <p:spPr>
                    <a:xfrm flipH="1">
                      <a:off x="2579573" y="5470848"/>
                      <a:ext cx="332274" cy="331390"/>
                    </a:xfrm>
                    <a:prstGeom prst="rect">
                      <a:avLst/>
                    </a:prstGeom>
                  </p:spPr>
                </p:pic>
                <p:pic>
                  <p:nvPicPr>
                    <p:cNvPr id="123" name="Picture 2" descr="Image result for redis db">
                      <a:extLst>
                        <a:ext uri="{FF2B5EF4-FFF2-40B4-BE49-F238E27FC236}">
                          <a16:creationId xmlns:a16="http://schemas.microsoft.com/office/drawing/2014/main" id="{0112A44A-26A1-0047-B164-3EEAA0CC248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021490" y="5731720"/>
                      <a:ext cx="303258" cy="229528"/>
                    </a:xfrm>
                    <a:prstGeom prst="rect">
                      <a:avLst/>
                    </a:prstGeom>
                    <a:solidFill>
                      <a:schemeClr val="accent5"/>
                    </a:solidFill>
                    <a:extLst/>
                  </p:spPr>
                </p:pic>
              </p:grpSp>
            </p:grpSp>
            <p:sp>
              <p:nvSpPr>
                <p:cNvPr id="168" name="TextBox 167">
                  <a:extLst>
                    <a:ext uri="{FF2B5EF4-FFF2-40B4-BE49-F238E27FC236}">
                      <a16:creationId xmlns:a16="http://schemas.microsoft.com/office/drawing/2014/main" id="{F01A1058-130D-8848-83C7-1305CAD0A15F}"/>
                    </a:ext>
                  </a:extLst>
                </p:cNvPr>
                <p:cNvSpPr txBox="1"/>
                <p:nvPr/>
              </p:nvSpPr>
              <p:spPr>
                <a:xfrm>
                  <a:off x="6730855" y="5202929"/>
                  <a:ext cx="423697" cy="153888"/>
                </a:xfrm>
                <a:prstGeom prst="rect">
                  <a:avLst/>
                </a:prstGeom>
              </p:spPr>
              <p:txBody>
                <a:bodyPr wrap="square" lIns="0" tIns="0" rIns="0" bIns="0" rtlCol="0">
                  <a:spAutoFit/>
                </a:bodyPr>
                <a:lstStyle/>
                <a:p>
                  <a:pPr>
                    <a:spcAft>
                      <a:spcPts val="600"/>
                    </a:spcAft>
                  </a:pPr>
                  <a:r>
                    <a:rPr lang="en-US" sz="1000" dirty="0"/>
                    <a:t>POD</a:t>
                  </a:r>
                </a:p>
              </p:txBody>
            </p:sp>
          </p:grpSp>
          <p:cxnSp>
            <p:nvCxnSpPr>
              <p:cNvPr id="170" name="Straight Connector 169">
                <a:extLst>
                  <a:ext uri="{FF2B5EF4-FFF2-40B4-BE49-F238E27FC236}">
                    <a16:creationId xmlns:a16="http://schemas.microsoft.com/office/drawing/2014/main" id="{1FE11F03-9189-CF47-8981-5F2A43012BCF}"/>
                  </a:ext>
                </a:extLst>
              </p:cNvPr>
              <p:cNvCxnSpPr>
                <a:cxnSpLocks/>
              </p:cNvCxnSpPr>
              <p:nvPr/>
            </p:nvCxnSpPr>
            <p:spPr>
              <a:xfrm>
                <a:off x="6469015" y="5706310"/>
                <a:ext cx="0" cy="11588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grpSp>
        <p:nvGrpSpPr>
          <p:cNvPr id="74" name="Group 73">
            <a:extLst>
              <a:ext uri="{FF2B5EF4-FFF2-40B4-BE49-F238E27FC236}">
                <a16:creationId xmlns:a16="http://schemas.microsoft.com/office/drawing/2014/main" id="{C00357E5-A44B-A149-9E1B-4A9C69A24630}"/>
              </a:ext>
            </a:extLst>
          </p:cNvPr>
          <p:cNvGrpSpPr/>
          <p:nvPr/>
        </p:nvGrpSpPr>
        <p:grpSpPr>
          <a:xfrm>
            <a:off x="652641" y="3886672"/>
            <a:ext cx="3828947" cy="2420234"/>
            <a:chOff x="7990582" y="3882477"/>
            <a:chExt cx="3828947" cy="2420234"/>
          </a:xfrm>
        </p:grpSpPr>
        <p:grpSp>
          <p:nvGrpSpPr>
            <p:cNvPr id="71" name="Group 70">
              <a:extLst>
                <a:ext uri="{FF2B5EF4-FFF2-40B4-BE49-F238E27FC236}">
                  <a16:creationId xmlns:a16="http://schemas.microsoft.com/office/drawing/2014/main" id="{702CA99D-9D72-9A4D-AE40-5BBD0D496EFC}"/>
                </a:ext>
              </a:extLst>
            </p:cNvPr>
            <p:cNvGrpSpPr/>
            <p:nvPr/>
          </p:nvGrpSpPr>
          <p:grpSpPr>
            <a:xfrm>
              <a:off x="7990582" y="3882477"/>
              <a:ext cx="3828947" cy="2420234"/>
              <a:chOff x="7990582" y="3882477"/>
              <a:chExt cx="3828947" cy="2420234"/>
            </a:xfrm>
          </p:grpSpPr>
          <p:grpSp>
            <p:nvGrpSpPr>
              <p:cNvPr id="124" name="Group 123">
                <a:extLst>
                  <a:ext uri="{FF2B5EF4-FFF2-40B4-BE49-F238E27FC236}">
                    <a16:creationId xmlns:a16="http://schemas.microsoft.com/office/drawing/2014/main" id="{C8D8D6C5-5521-3B4E-8A12-DB8792AA4874}"/>
                  </a:ext>
                </a:extLst>
              </p:cNvPr>
              <p:cNvGrpSpPr/>
              <p:nvPr/>
            </p:nvGrpSpPr>
            <p:grpSpPr>
              <a:xfrm>
                <a:off x="7990582" y="3882477"/>
                <a:ext cx="3828947" cy="2420234"/>
                <a:chOff x="410754" y="4142612"/>
                <a:chExt cx="3828947" cy="2420234"/>
              </a:xfrm>
            </p:grpSpPr>
            <p:grpSp>
              <p:nvGrpSpPr>
                <p:cNvPr id="125" name="Group 124">
                  <a:extLst>
                    <a:ext uri="{FF2B5EF4-FFF2-40B4-BE49-F238E27FC236}">
                      <a16:creationId xmlns:a16="http://schemas.microsoft.com/office/drawing/2014/main" id="{6204DD0D-ABC0-C14A-9C50-7E968DE731C0}"/>
                    </a:ext>
                  </a:extLst>
                </p:cNvPr>
                <p:cNvGrpSpPr/>
                <p:nvPr/>
              </p:nvGrpSpPr>
              <p:grpSpPr>
                <a:xfrm>
                  <a:off x="410754" y="4142612"/>
                  <a:ext cx="3599174" cy="2420234"/>
                  <a:chOff x="495814" y="4142612"/>
                  <a:chExt cx="3599174" cy="2420234"/>
                </a:xfrm>
              </p:grpSpPr>
              <p:sp>
                <p:nvSpPr>
                  <p:cNvPr id="127" name="Rounded Rectangle 126">
                    <a:extLst>
                      <a:ext uri="{FF2B5EF4-FFF2-40B4-BE49-F238E27FC236}">
                        <a16:creationId xmlns:a16="http://schemas.microsoft.com/office/drawing/2014/main" id="{7B56D591-D2C6-654B-A0E5-428972F5AD65}"/>
                      </a:ext>
                    </a:extLst>
                  </p:cNvPr>
                  <p:cNvSpPr/>
                  <p:nvPr/>
                </p:nvSpPr>
                <p:spPr>
                  <a:xfrm>
                    <a:off x="495814" y="4200093"/>
                    <a:ext cx="3455093" cy="2362753"/>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28" name="Picture 127">
                    <a:extLst>
                      <a:ext uri="{FF2B5EF4-FFF2-40B4-BE49-F238E27FC236}">
                        <a16:creationId xmlns:a16="http://schemas.microsoft.com/office/drawing/2014/main" id="{00632389-FCEC-C247-BCEC-C24BC93C527A}"/>
                      </a:ext>
                    </a:extLst>
                  </p:cNvPr>
                  <p:cNvPicPr>
                    <a:picLocks noChangeAspect="1"/>
                  </p:cNvPicPr>
                  <p:nvPr/>
                </p:nvPicPr>
                <p:blipFill>
                  <a:blip r:embed="rId3"/>
                  <a:stretch>
                    <a:fillRect/>
                  </a:stretch>
                </p:blipFill>
                <p:spPr>
                  <a:xfrm>
                    <a:off x="3724252" y="4142612"/>
                    <a:ext cx="370736" cy="384875"/>
                  </a:xfrm>
                  <a:prstGeom prst="rect">
                    <a:avLst/>
                  </a:prstGeom>
                </p:spPr>
              </p:pic>
              <p:pic>
                <p:nvPicPr>
                  <p:cNvPr id="129" name="Picture 128">
                    <a:extLst>
                      <a:ext uri="{FF2B5EF4-FFF2-40B4-BE49-F238E27FC236}">
                        <a16:creationId xmlns:a16="http://schemas.microsoft.com/office/drawing/2014/main" id="{E53E2A31-025D-7446-9664-21570CD8EF40}"/>
                      </a:ext>
                    </a:extLst>
                  </p:cNvPr>
                  <p:cNvPicPr>
                    <a:picLocks noChangeAspect="1"/>
                  </p:cNvPicPr>
                  <p:nvPr/>
                </p:nvPicPr>
                <p:blipFill>
                  <a:blip r:embed="rId5"/>
                  <a:stretch>
                    <a:fillRect/>
                  </a:stretch>
                </p:blipFill>
                <p:spPr>
                  <a:xfrm>
                    <a:off x="1344002" y="4705042"/>
                    <a:ext cx="1961259" cy="541548"/>
                  </a:xfrm>
                  <a:prstGeom prst="rect">
                    <a:avLst/>
                  </a:prstGeom>
                </p:spPr>
              </p:pic>
              <p:sp>
                <p:nvSpPr>
                  <p:cNvPr id="130" name="TextBox 129">
                    <a:extLst>
                      <a:ext uri="{FF2B5EF4-FFF2-40B4-BE49-F238E27FC236}">
                        <a16:creationId xmlns:a16="http://schemas.microsoft.com/office/drawing/2014/main" id="{26AB3D08-C087-D94A-8A43-D0BA19829485}"/>
                      </a:ext>
                    </a:extLst>
                  </p:cNvPr>
                  <p:cNvSpPr txBox="1"/>
                  <p:nvPr/>
                </p:nvSpPr>
                <p:spPr>
                  <a:xfrm>
                    <a:off x="3115731" y="5495219"/>
                    <a:ext cx="287961" cy="153888"/>
                  </a:xfrm>
                  <a:prstGeom prst="rect">
                    <a:avLst/>
                  </a:prstGeom>
                </p:spPr>
                <p:txBody>
                  <a:bodyPr wrap="square" lIns="0" tIns="0" rIns="0" bIns="0" rtlCol="0">
                    <a:spAutoFit/>
                  </a:bodyPr>
                  <a:lstStyle/>
                  <a:p>
                    <a:pPr>
                      <a:spcAft>
                        <a:spcPts val="600"/>
                      </a:spcAft>
                    </a:pPr>
                    <a:r>
                      <a:rPr lang="en-US" sz="1000" dirty="0"/>
                      <a:t>POD</a:t>
                    </a:r>
                  </a:p>
                </p:txBody>
              </p:sp>
              <p:grpSp>
                <p:nvGrpSpPr>
                  <p:cNvPr id="131" name="Group 130">
                    <a:extLst>
                      <a:ext uri="{FF2B5EF4-FFF2-40B4-BE49-F238E27FC236}">
                        <a16:creationId xmlns:a16="http://schemas.microsoft.com/office/drawing/2014/main" id="{50A94B4F-4C41-C445-934B-5C9E5A60E650}"/>
                      </a:ext>
                    </a:extLst>
                  </p:cNvPr>
                  <p:cNvGrpSpPr/>
                  <p:nvPr/>
                </p:nvGrpSpPr>
                <p:grpSpPr>
                  <a:xfrm>
                    <a:off x="2424209" y="5010152"/>
                    <a:ext cx="1300043" cy="909234"/>
                    <a:chOff x="2524611" y="5096205"/>
                    <a:chExt cx="1300043" cy="909234"/>
                  </a:xfrm>
                </p:grpSpPr>
                <p:sp>
                  <p:nvSpPr>
                    <p:cNvPr id="138" name="Rounded Rectangle 137">
                      <a:extLst>
                        <a:ext uri="{FF2B5EF4-FFF2-40B4-BE49-F238E27FC236}">
                          <a16:creationId xmlns:a16="http://schemas.microsoft.com/office/drawing/2014/main" id="{8EAE62AD-BF6F-6346-B693-9174DBD8E976}"/>
                        </a:ext>
                      </a:extLst>
                    </p:cNvPr>
                    <p:cNvSpPr/>
                    <p:nvPr/>
                  </p:nvSpPr>
                  <p:spPr>
                    <a:xfrm>
                      <a:off x="2914673" y="5096205"/>
                      <a:ext cx="909981" cy="541548"/>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9" name="Rounded Rectangle 138">
                      <a:extLst>
                        <a:ext uri="{FF2B5EF4-FFF2-40B4-BE49-F238E27FC236}">
                          <a16:creationId xmlns:a16="http://schemas.microsoft.com/office/drawing/2014/main" id="{16013814-3B79-0246-B064-2DDB0E2FD45C}"/>
                        </a:ext>
                      </a:extLst>
                    </p:cNvPr>
                    <p:cNvSpPr/>
                    <p:nvPr/>
                  </p:nvSpPr>
                  <p:spPr>
                    <a:xfrm>
                      <a:off x="2710789" y="5296903"/>
                      <a:ext cx="909981" cy="499310"/>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0" name="Rounded Rectangle 139">
                      <a:extLst>
                        <a:ext uri="{FF2B5EF4-FFF2-40B4-BE49-F238E27FC236}">
                          <a16:creationId xmlns:a16="http://schemas.microsoft.com/office/drawing/2014/main" id="{1CF6A5C0-69AA-B242-9495-0E80FFA83892}"/>
                        </a:ext>
                      </a:extLst>
                    </p:cNvPr>
                    <p:cNvSpPr/>
                    <p:nvPr/>
                  </p:nvSpPr>
                  <p:spPr>
                    <a:xfrm>
                      <a:off x="2524611" y="5463891"/>
                      <a:ext cx="920335" cy="541548"/>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1" name="TextBox 140">
                      <a:extLst>
                        <a:ext uri="{FF2B5EF4-FFF2-40B4-BE49-F238E27FC236}">
                          <a16:creationId xmlns:a16="http://schemas.microsoft.com/office/drawing/2014/main" id="{38E74BA6-E9A3-4442-9CAA-402ABAC02351}"/>
                        </a:ext>
                      </a:extLst>
                    </p:cNvPr>
                    <p:cNvSpPr txBox="1"/>
                    <p:nvPr/>
                  </p:nvSpPr>
                  <p:spPr>
                    <a:xfrm>
                      <a:off x="3380935" y="5122653"/>
                      <a:ext cx="287961" cy="153888"/>
                    </a:xfrm>
                    <a:prstGeom prst="rect">
                      <a:avLst/>
                    </a:prstGeom>
                  </p:spPr>
                  <p:txBody>
                    <a:bodyPr wrap="square" lIns="0" tIns="0" rIns="0" bIns="0" rtlCol="0">
                      <a:spAutoFit/>
                    </a:bodyPr>
                    <a:lstStyle/>
                    <a:p>
                      <a:pPr>
                        <a:spcAft>
                          <a:spcPts val="600"/>
                        </a:spcAft>
                      </a:pPr>
                      <a:r>
                        <a:rPr lang="en-US" sz="1000" dirty="0"/>
                        <a:t>POD</a:t>
                      </a:r>
                    </a:p>
                  </p:txBody>
                </p:sp>
                <p:sp>
                  <p:nvSpPr>
                    <p:cNvPr id="142" name="TextBox 141">
                      <a:extLst>
                        <a:ext uri="{FF2B5EF4-FFF2-40B4-BE49-F238E27FC236}">
                          <a16:creationId xmlns:a16="http://schemas.microsoft.com/office/drawing/2014/main" id="{E0E9FA1B-4588-7E40-9C45-9C319E88D68D}"/>
                        </a:ext>
                      </a:extLst>
                    </p:cNvPr>
                    <p:cNvSpPr txBox="1"/>
                    <p:nvPr/>
                  </p:nvSpPr>
                  <p:spPr>
                    <a:xfrm>
                      <a:off x="3211609" y="5301055"/>
                      <a:ext cx="339189" cy="153888"/>
                    </a:xfrm>
                    <a:prstGeom prst="rect">
                      <a:avLst/>
                    </a:prstGeom>
                  </p:spPr>
                  <p:txBody>
                    <a:bodyPr wrap="square" lIns="0" tIns="0" rIns="0" bIns="0" rtlCol="0">
                      <a:spAutoFit/>
                    </a:bodyPr>
                    <a:lstStyle/>
                    <a:p>
                      <a:pPr>
                        <a:spcAft>
                          <a:spcPts val="600"/>
                        </a:spcAft>
                      </a:pPr>
                      <a:r>
                        <a:rPr lang="en-US" sz="1000" dirty="0"/>
                        <a:t>POD</a:t>
                      </a:r>
                    </a:p>
                  </p:txBody>
                </p:sp>
                <p:pic>
                  <p:nvPicPr>
                    <p:cNvPr id="143" name="Picture 142">
                      <a:extLst>
                        <a:ext uri="{FF2B5EF4-FFF2-40B4-BE49-F238E27FC236}">
                          <a16:creationId xmlns:a16="http://schemas.microsoft.com/office/drawing/2014/main" id="{4DD8F280-5F7A-D641-97DE-7EACFE0CDD19}"/>
                        </a:ext>
                      </a:extLst>
                    </p:cNvPr>
                    <p:cNvPicPr>
                      <a:picLocks noChangeAspect="1"/>
                    </p:cNvPicPr>
                    <p:nvPr/>
                  </p:nvPicPr>
                  <p:blipFill>
                    <a:blip r:embed="rId6"/>
                    <a:stretch>
                      <a:fillRect/>
                    </a:stretch>
                  </p:blipFill>
                  <p:spPr>
                    <a:xfrm flipH="1">
                      <a:off x="2579573" y="5470848"/>
                      <a:ext cx="332274" cy="331390"/>
                    </a:xfrm>
                    <a:prstGeom prst="rect">
                      <a:avLst/>
                    </a:prstGeom>
                  </p:spPr>
                </p:pic>
                <p:pic>
                  <p:nvPicPr>
                    <p:cNvPr id="144" name="Picture 2" descr="Image result for redis db">
                      <a:extLst>
                        <a:ext uri="{FF2B5EF4-FFF2-40B4-BE49-F238E27FC236}">
                          <a16:creationId xmlns:a16="http://schemas.microsoft.com/office/drawing/2014/main" id="{4DBD21F3-F032-C141-A6AB-7B53D41A0D9C}"/>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021490" y="5731720"/>
                      <a:ext cx="303258" cy="229528"/>
                    </a:xfrm>
                    <a:prstGeom prst="rect">
                      <a:avLst/>
                    </a:prstGeom>
                    <a:solidFill>
                      <a:schemeClr val="accent5"/>
                    </a:solidFill>
                    <a:extLst/>
                  </p:spPr>
                </p:pic>
              </p:grpSp>
              <p:sp>
                <p:nvSpPr>
                  <p:cNvPr id="132" name="Rounded Rectangle 131">
                    <a:extLst>
                      <a:ext uri="{FF2B5EF4-FFF2-40B4-BE49-F238E27FC236}">
                        <a16:creationId xmlns:a16="http://schemas.microsoft.com/office/drawing/2014/main" id="{D85B45BC-8171-894C-8ADD-83DCC75CA3A3}"/>
                      </a:ext>
                    </a:extLst>
                  </p:cNvPr>
                  <p:cNvSpPr/>
                  <p:nvPr/>
                </p:nvSpPr>
                <p:spPr>
                  <a:xfrm>
                    <a:off x="640950" y="4992303"/>
                    <a:ext cx="1297014" cy="414587"/>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3" name="Rounded Rectangle 132">
                    <a:extLst>
                      <a:ext uri="{FF2B5EF4-FFF2-40B4-BE49-F238E27FC236}">
                        <a16:creationId xmlns:a16="http://schemas.microsoft.com/office/drawing/2014/main" id="{32814ECE-042D-2F4A-A9ED-F337173BF45A}"/>
                      </a:ext>
                    </a:extLst>
                  </p:cNvPr>
                  <p:cNvSpPr/>
                  <p:nvPr/>
                </p:nvSpPr>
                <p:spPr>
                  <a:xfrm>
                    <a:off x="640950" y="5510223"/>
                    <a:ext cx="1297014" cy="414587"/>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4" name="Rounded Rectangle 133">
                    <a:extLst>
                      <a:ext uri="{FF2B5EF4-FFF2-40B4-BE49-F238E27FC236}">
                        <a16:creationId xmlns:a16="http://schemas.microsoft.com/office/drawing/2014/main" id="{91183E3B-4FF6-2944-BB7D-A97664C0887B}"/>
                      </a:ext>
                    </a:extLst>
                  </p:cNvPr>
                  <p:cNvSpPr/>
                  <p:nvPr/>
                </p:nvSpPr>
                <p:spPr>
                  <a:xfrm>
                    <a:off x="1564341" y="6035266"/>
                    <a:ext cx="1297014" cy="414587"/>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5" name="TextBox 134">
                    <a:extLst>
                      <a:ext uri="{FF2B5EF4-FFF2-40B4-BE49-F238E27FC236}">
                        <a16:creationId xmlns:a16="http://schemas.microsoft.com/office/drawing/2014/main" id="{C8780CD7-2B07-2941-86D1-878BDB11A5F3}"/>
                      </a:ext>
                    </a:extLst>
                  </p:cNvPr>
                  <p:cNvSpPr txBox="1"/>
                  <p:nvPr/>
                </p:nvSpPr>
                <p:spPr>
                  <a:xfrm>
                    <a:off x="874531" y="5026184"/>
                    <a:ext cx="878767" cy="338554"/>
                  </a:xfrm>
                  <a:prstGeom prst="rect">
                    <a:avLst/>
                  </a:prstGeom>
                  <a:noFill/>
                </p:spPr>
                <p:txBody>
                  <a:bodyPr wrap="none" rtlCol="0">
                    <a:spAutoFit/>
                  </a:bodyPr>
                  <a:lstStyle/>
                  <a:p>
                    <a:r>
                      <a:rPr lang="en-US" sz="1600" dirty="0" err="1"/>
                      <a:t>Kubelet</a:t>
                    </a:r>
                    <a:endParaRPr lang="en-US" sz="1600" dirty="0"/>
                  </a:p>
                </p:txBody>
              </p:sp>
              <p:sp>
                <p:nvSpPr>
                  <p:cNvPr id="136" name="TextBox 135">
                    <a:extLst>
                      <a:ext uri="{FF2B5EF4-FFF2-40B4-BE49-F238E27FC236}">
                        <a16:creationId xmlns:a16="http://schemas.microsoft.com/office/drawing/2014/main" id="{F5351E24-83A4-1D4B-9065-9B50989202A5}"/>
                      </a:ext>
                    </a:extLst>
                  </p:cNvPr>
                  <p:cNvSpPr txBox="1"/>
                  <p:nvPr/>
                </p:nvSpPr>
                <p:spPr>
                  <a:xfrm>
                    <a:off x="664414" y="5525494"/>
                    <a:ext cx="1233030" cy="338554"/>
                  </a:xfrm>
                  <a:prstGeom prst="rect">
                    <a:avLst/>
                  </a:prstGeom>
                  <a:noFill/>
                </p:spPr>
                <p:txBody>
                  <a:bodyPr wrap="none" rtlCol="0">
                    <a:spAutoFit/>
                  </a:bodyPr>
                  <a:lstStyle/>
                  <a:p>
                    <a:r>
                      <a:rPr lang="en-US" sz="1600" dirty="0" err="1"/>
                      <a:t>Kube</a:t>
                    </a:r>
                    <a:r>
                      <a:rPr lang="en-US" sz="1600" dirty="0"/>
                      <a:t>-proxy</a:t>
                    </a:r>
                  </a:p>
                </p:txBody>
              </p:sp>
              <p:sp>
                <p:nvSpPr>
                  <p:cNvPr id="137" name="TextBox 136">
                    <a:extLst>
                      <a:ext uri="{FF2B5EF4-FFF2-40B4-BE49-F238E27FC236}">
                        <a16:creationId xmlns:a16="http://schemas.microsoft.com/office/drawing/2014/main" id="{E76AE950-7CB4-C44F-A886-397BDDEC3823}"/>
                      </a:ext>
                    </a:extLst>
                  </p:cNvPr>
                  <p:cNvSpPr txBox="1"/>
                  <p:nvPr/>
                </p:nvSpPr>
                <p:spPr>
                  <a:xfrm>
                    <a:off x="1964286" y="6074472"/>
                    <a:ext cx="514885" cy="369332"/>
                  </a:xfrm>
                  <a:prstGeom prst="rect">
                    <a:avLst/>
                  </a:prstGeom>
                  <a:noFill/>
                </p:spPr>
                <p:txBody>
                  <a:bodyPr wrap="none" rtlCol="0">
                    <a:spAutoFit/>
                  </a:bodyPr>
                  <a:lstStyle/>
                  <a:p>
                    <a:r>
                      <a:rPr lang="en-US" dirty="0"/>
                      <a:t>CNI</a:t>
                    </a:r>
                  </a:p>
                </p:txBody>
              </p:sp>
            </p:grpSp>
            <p:sp>
              <p:nvSpPr>
                <p:cNvPr id="126" name="TextBox 125">
                  <a:extLst>
                    <a:ext uri="{FF2B5EF4-FFF2-40B4-BE49-F238E27FC236}">
                      <a16:creationId xmlns:a16="http://schemas.microsoft.com/office/drawing/2014/main" id="{ECC7B644-46F1-0047-BA6D-33B49C0DFF73}"/>
                    </a:ext>
                  </a:extLst>
                </p:cNvPr>
                <p:cNvSpPr txBox="1"/>
                <p:nvPr/>
              </p:nvSpPr>
              <p:spPr>
                <a:xfrm>
                  <a:off x="1720932" y="4311316"/>
                  <a:ext cx="2518769" cy="276999"/>
                </a:xfrm>
                <a:prstGeom prst="rect">
                  <a:avLst/>
                </a:prstGeom>
                <a:noFill/>
              </p:spPr>
              <p:txBody>
                <a:bodyPr wrap="square" lIns="0" tIns="0" rIns="0" bIns="0" rtlCol="0">
                  <a:spAutoFit/>
                </a:bodyPr>
                <a:lstStyle/>
                <a:p>
                  <a:pPr>
                    <a:spcAft>
                      <a:spcPts val="600"/>
                    </a:spcAft>
                  </a:pPr>
                  <a:r>
                    <a:rPr lang="en-US" dirty="0"/>
                    <a:t>K8s Worker</a:t>
                  </a:r>
                </a:p>
              </p:txBody>
            </p:sp>
          </p:grpSp>
          <p:sp>
            <p:nvSpPr>
              <p:cNvPr id="169" name="TextBox 168">
                <a:extLst>
                  <a:ext uri="{FF2B5EF4-FFF2-40B4-BE49-F238E27FC236}">
                    <a16:creationId xmlns:a16="http://schemas.microsoft.com/office/drawing/2014/main" id="{6C4F15E2-1666-5542-BA18-05DD9C0F32E0}"/>
                  </a:ext>
                </a:extLst>
              </p:cNvPr>
              <p:cNvSpPr txBox="1"/>
              <p:nvPr/>
            </p:nvSpPr>
            <p:spPr>
              <a:xfrm>
                <a:off x="10430867" y="5158207"/>
                <a:ext cx="369161" cy="153888"/>
              </a:xfrm>
              <a:prstGeom prst="rect">
                <a:avLst/>
              </a:prstGeom>
            </p:spPr>
            <p:txBody>
              <a:bodyPr wrap="square" lIns="0" tIns="0" rIns="0" bIns="0" rtlCol="0">
                <a:spAutoFit/>
              </a:bodyPr>
              <a:lstStyle/>
              <a:p>
                <a:pPr>
                  <a:spcAft>
                    <a:spcPts val="600"/>
                  </a:spcAft>
                </a:pPr>
                <a:r>
                  <a:rPr lang="en-US" sz="1000" dirty="0">
                    <a:latin typeface="Arial" panose="020B0604020202020204" pitchFamily="34" charset="0"/>
                    <a:cs typeface="Arial" panose="020B0604020202020204" pitchFamily="34" charset="0"/>
                  </a:rPr>
                  <a:t>POD</a:t>
                </a:r>
              </a:p>
            </p:txBody>
          </p:sp>
        </p:grpSp>
        <p:cxnSp>
          <p:nvCxnSpPr>
            <p:cNvPr id="172" name="Straight Connector 171">
              <a:extLst>
                <a:ext uri="{FF2B5EF4-FFF2-40B4-BE49-F238E27FC236}">
                  <a16:creationId xmlns:a16="http://schemas.microsoft.com/office/drawing/2014/main" id="{7827339B-AC8F-9942-9785-B201618990D2}"/>
                </a:ext>
              </a:extLst>
            </p:cNvPr>
            <p:cNvCxnSpPr>
              <a:cxnSpLocks/>
            </p:cNvCxnSpPr>
            <p:nvPr/>
          </p:nvCxnSpPr>
          <p:spPr>
            <a:xfrm>
              <a:off x="10139435" y="5669734"/>
              <a:ext cx="0" cy="11588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44E2E8F5-3A32-6340-B968-2C1E8A179FA4}"/>
              </a:ext>
            </a:extLst>
          </p:cNvPr>
          <p:cNvGrpSpPr/>
          <p:nvPr/>
        </p:nvGrpSpPr>
        <p:grpSpPr>
          <a:xfrm>
            <a:off x="7966580" y="3872984"/>
            <a:ext cx="3828947" cy="2420234"/>
            <a:chOff x="567190" y="3929536"/>
            <a:chExt cx="3828947" cy="2420234"/>
          </a:xfrm>
        </p:grpSpPr>
        <p:grpSp>
          <p:nvGrpSpPr>
            <p:cNvPr id="70" name="Group 69">
              <a:extLst>
                <a:ext uri="{FF2B5EF4-FFF2-40B4-BE49-F238E27FC236}">
                  <a16:creationId xmlns:a16="http://schemas.microsoft.com/office/drawing/2014/main" id="{A23EED50-63C4-D145-8EBB-07C8937149D1}"/>
                </a:ext>
              </a:extLst>
            </p:cNvPr>
            <p:cNvGrpSpPr/>
            <p:nvPr/>
          </p:nvGrpSpPr>
          <p:grpSpPr>
            <a:xfrm>
              <a:off x="567190" y="3929536"/>
              <a:ext cx="3828947" cy="2420234"/>
              <a:chOff x="567190" y="3929536"/>
              <a:chExt cx="3828947" cy="2420234"/>
            </a:xfrm>
          </p:grpSpPr>
          <p:grpSp>
            <p:nvGrpSpPr>
              <p:cNvPr id="12" name="Group 11">
                <a:extLst>
                  <a:ext uri="{FF2B5EF4-FFF2-40B4-BE49-F238E27FC236}">
                    <a16:creationId xmlns:a16="http://schemas.microsoft.com/office/drawing/2014/main" id="{E7F22F08-4CEE-824B-BAE7-00C2CE7B2E48}"/>
                  </a:ext>
                </a:extLst>
              </p:cNvPr>
              <p:cNvGrpSpPr/>
              <p:nvPr/>
            </p:nvGrpSpPr>
            <p:grpSpPr>
              <a:xfrm>
                <a:off x="567190" y="3929536"/>
                <a:ext cx="3828947" cy="2420234"/>
                <a:chOff x="410754" y="4142612"/>
                <a:chExt cx="3828947" cy="2420234"/>
              </a:xfrm>
            </p:grpSpPr>
            <p:grpSp>
              <p:nvGrpSpPr>
                <p:cNvPr id="9" name="Group 8">
                  <a:extLst>
                    <a:ext uri="{FF2B5EF4-FFF2-40B4-BE49-F238E27FC236}">
                      <a16:creationId xmlns:a16="http://schemas.microsoft.com/office/drawing/2014/main" id="{163D75AC-3C7B-7347-8133-BB5F9D578CA6}"/>
                    </a:ext>
                  </a:extLst>
                </p:cNvPr>
                <p:cNvGrpSpPr/>
                <p:nvPr/>
              </p:nvGrpSpPr>
              <p:grpSpPr>
                <a:xfrm>
                  <a:off x="410754" y="4142612"/>
                  <a:ext cx="3599174" cy="2420234"/>
                  <a:chOff x="495814" y="4142612"/>
                  <a:chExt cx="3599174" cy="2420234"/>
                </a:xfrm>
              </p:grpSpPr>
              <p:sp>
                <p:nvSpPr>
                  <p:cNvPr id="33" name="Rounded Rectangle 32">
                    <a:extLst>
                      <a:ext uri="{FF2B5EF4-FFF2-40B4-BE49-F238E27FC236}">
                        <a16:creationId xmlns:a16="http://schemas.microsoft.com/office/drawing/2014/main" id="{1234047E-3373-374D-8AD9-84F40DA5F7BF}"/>
                      </a:ext>
                    </a:extLst>
                  </p:cNvPr>
                  <p:cNvSpPr/>
                  <p:nvPr/>
                </p:nvSpPr>
                <p:spPr>
                  <a:xfrm>
                    <a:off x="495814" y="4200093"/>
                    <a:ext cx="3455093" cy="2362753"/>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34" name="Picture 33">
                    <a:extLst>
                      <a:ext uri="{FF2B5EF4-FFF2-40B4-BE49-F238E27FC236}">
                        <a16:creationId xmlns:a16="http://schemas.microsoft.com/office/drawing/2014/main" id="{68D4D43B-08F1-6841-B933-BA592B710DB0}"/>
                      </a:ext>
                    </a:extLst>
                  </p:cNvPr>
                  <p:cNvPicPr>
                    <a:picLocks noChangeAspect="1"/>
                  </p:cNvPicPr>
                  <p:nvPr/>
                </p:nvPicPr>
                <p:blipFill>
                  <a:blip r:embed="rId3"/>
                  <a:stretch>
                    <a:fillRect/>
                  </a:stretch>
                </p:blipFill>
                <p:spPr>
                  <a:xfrm>
                    <a:off x="3724252" y="4142612"/>
                    <a:ext cx="370736" cy="384875"/>
                  </a:xfrm>
                  <a:prstGeom prst="rect">
                    <a:avLst/>
                  </a:prstGeom>
                </p:spPr>
              </p:pic>
              <p:pic>
                <p:nvPicPr>
                  <p:cNvPr id="35" name="Picture 34">
                    <a:extLst>
                      <a:ext uri="{FF2B5EF4-FFF2-40B4-BE49-F238E27FC236}">
                        <a16:creationId xmlns:a16="http://schemas.microsoft.com/office/drawing/2014/main" id="{F2C46E9A-B54B-FC4F-8965-ABCE1ECE9048}"/>
                      </a:ext>
                    </a:extLst>
                  </p:cNvPr>
                  <p:cNvPicPr>
                    <a:picLocks noChangeAspect="1"/>
                  </p:cNvPicPr>
                  <p:nvPr/>
                </p:nvPicPr>
                <p:blipFill>
                  <a:blip r:embed="rId5"/>
                  <a:stretch>
                    <a:fillRect/>
                  </a:stretch>
                </p:blipFill>
                <p:spPr>
                  <a:xfrm>
                    <a:off x="1344002" y="4705042"/>
                    <a:ext cx="1961259" cy="541548"/>
                  </a:xfrm>
                  <a:prstGeom prst="rect">
                    <a:avLst/>
                  </a:prstGeom>
                </p:spPr>
              </p:pic>
              <p:sp>
                <p:nvSpPr>
                  <p:cNvPr id="37" name="TextBox 36">
                    <a:extLst>
                      <a:ext uri="{FF2B5EF4-FFF2-40B4-BE49-F238E27FC236}">
                        <a16:creationId xmlns:a16="http://schemas.microsoft.com/office/drawing/2014/main" id="{6D21C274-E9A4-0746-BFC9-7B960498CFDB}"/>
                      </a:ext>
                    </a:extLst>
                  </p:cNvPr>
                  <p:cNvSpPr txBox="1"/>
                  <p:nvPr/>
                </p:nvSpPr>
                <p:spPr>
                  <a:xfrm>
                    <a:off x="3115731" y="5495219"/>
                    <a:ext cx="287961" cy="153888"/>
                  </a:xfrm>
                  <a:prstGeom prst="rect">
                    <a:avLst/>
                  </a:prstGeom>
                </p:spPr>
                <p:txBody>
                  <a:bodyPr wrap="square" lIns="0" tIns="0" rIns="0" bIns="0" rtlCol="0">
                    <a:spAutoFit/>
                  </a:bodyPr>
                  <a:lstStyle/>
                  <a:p>
                    <a:pPr>
                      <a:spcAft>
                        <a:spcPts val="600"/>
                      </a:spcAft>
                    </a:pPr>
                    <a:r>
                      <a:rPr lang="en-US" sz="1000" dirty="0"/>
                      <a:t>POD</a:t>
                    </a:r>
                  </a:p>
                </p:txBody>
              </p:sp>
              <p:grpSp>
                <p:nvGrpSpPr>
                  <p:cNvPr id="6" name="Group 5">
                    <a:extLst>
                      <a:ext uri="{FF2B5EF4-FFF2-40B4-BE49-F238E27FC236}">
                        <a16:creationId xmlns:a16="http://schemas.microsoft.com/office/drawing/2014/main" id="{0F292731-FBE7-FB4E-A0EA-D3049ACB6F12}"/>
                      </a:ext>
                    </a:extLst>
                  </p:cNvPr>
                  <p:cNvGrpSpPr/>
                  <p:nvPr/>
                </p:nvGrpSpPr>
                <p:grpSpPr>
                  <a:xfrm>
                    <a:off x="2424209" y="5010152"/>
                    <a:ext cx="1300043" cy="909234"/>
                    <a:chOff x="2524611" y="5096205"/>
                    <a:chExt cx="1300043" cy="909234"/>
                  </a:xfrm>
                </p:grpSpPr>
                <p:sp>
                  <p:nvSpPr>
                    <p:cNvPr id="40" name="Rounded Rectangle 39">
                      <a:extLst>
                        <a:ext uri="{FF2B5EF4-FFF2-40B4-BE49-F238E27FC236}">
                          <a16:creationId xmlns:a16="http://schemas.microsoft.com/office/drawing/2014/main" id="{4F756EF2-AC3A-9849-B4B1-D2371AB75CBC}"/>
                        </a:ext>
                      </a:extLst>
                    </p:cNvPr>
                    <p:cNvSpPr/>
                    <p:nvPr/>
                  </p:nvSpPr>
                  <p:spPr>
                    <a:xfrm>
                      <a:off x="2914673" y="5096205"/>
                      <a:ext cx="909981" cy="541548"/>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 name="Rounded Rectangle 37">
                      <a:extLst>
                        <a:ext uri="{FF2B5EF4-FFF2-40B4-BE49-F238E27FC236}">
                          <a16:creationId xmlns:a16="http://schemas.microsoft.com/office/drawing/2014/main" id="{91C28DCD-C03B-4D4C-A144-0C678E1DF77E}"/>
                        </a:ext>
                      </a:extLst>
                    </p:cNvPr>
                    <p:cNvSpPr/>
                    <p:nvPr/>
                  </p:nvSpPr>
                  <p:spPr>
                    <a:xfrm>
                      <a:off x="2710789" y="5296903"/>
                      <a:ext cx="909981" cy="499310"/>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6" name="Rounded Rectangle 35">
                      <a:extLst>
                        <a:ext uri="{FF2B5EF4-FFF2-40B4-BE49-F238E27FC236}">
                          <a16:creationId xmlns:a16="http://schemas.microsoft.com/office/drawing/2014/main" id="{5C46CD84-E7CE-954C-AF13-A52230AC0582}"/>
                        </a:ext>
                      </a:extLst>
                    </p:cNvPr>
                    <p:cNvSpPr/>
                    <p:nvPr/>
                  </p:nvSpPr>
                  <p:spPr>
                    <a:xfrm>
                      <a:off x="2524611" y="5463891"/>
                      <a:ext cx="920335" cy="541548"/>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 name="TextBox 40">
                      <a:extLst>
                        <a:ext uri="{FF2B5EF4-FFF2-40B4-BE49-F238E27FC236}">
                          <a16:creationId xmlns:a16="http://schemas.microsoft.com/office/drawing/2014/main" id="{7072DD09-8EB9-CB4F-818D-DE947BCA0905}"/>
                        </a:ext>
                      </a:extLst>
                    </p:cNvPr>
                    <p:cNvSpPr txBox="1"/>
                    <p:nvPr/>
                  </p:nvSpPr>
                  <p:spPr>
                    <a:xfrm>
                      <a:off x="3380935" y="5122653"/>
                      <a:ext cx="287961" cy="153888"/>
                    </a:xfrm>
                    <a:prstGeom prst="rect">
                      <a:avLst/>
                    </a:prstGeom>
                  </p:spPr>
                  <p:txBody>
                    <a:bodyPr wrap="square" lIns="0" tIns="0" rIns="0" bIns="0" rtlCol="0">
                      <a:spAutoFit/>
                    </a:bodyPr>
                    <a:lstStyle/>
                    <a:p>
                      <a:pPr>
                        <a:spcAft>
                          <a:spcPts val="600"/>
                        </a:spcAft>
                      </a:pPr>
                      <a:r>
                        <a:rPr lang="en-US" sz="1000" dirty="0"/>
                        <a:t>POD</a:t>
                      </a:r>
                    </a:p>
                  </p:txBody>
                </p:sp>
                <p:sp>
                  <p:nvSpPr>
                    <p:cNvPr id="39" name="TextBox 38">
                      <a:extLst>
                        <a:ext uri="{FF2B5EF4-FFF2-40B4-BE49-F238E27FC236}">
                          <a16:creationId xmlns:a16="http://schemas.microsoft.com/office/drawing/2014/main" id="{CDC70C62-BD2E-0149-8452-56B2A0E1BCE7}"/>
                        </a:ext>
                      </a:extLst>
                    </p:cNvPr>
                    <p:cNvSpPr txBox="1"/>
                    <p:nvPr/>
                  </p:nvSpPr>
                  <p:spPr>
                    <a:xfrm>
                      <a:off x="3211609" y="5301055"/>
                      <a:ext cx="397937" cy="153888"/>
                    </a:xfrm>
                    <a:prstGeom prst="rect">
                      <a:avLst/>
                    </a:prstGeom>
                  </p:spPr>
                  <p:txBody>
                    <a:bodyPr wrap="square" lIns="0" tIns="0" rIns="0" bIns="0" rtlCol="0">
                      <a:spAutoFit/>
                    </a:bodyPr>
                    <a:lstStyle/>
                    <a:p>
                      <a:pPr>
                        <a:spcAft>
                          <a:spcPts val="600"/>
                        </a:spcAft>
                      </a:pPr>
                      <a:r>
                        <a:rPr lang="en-US" sz="1000" dirty="0"/>
                        <a:t>POD</a:t>
                      </a:r>
                    </a:p>
                  </p:txBody>
                </p:sp>
                <p:pic>
                  <p:nvPicPr>
                    <p:cNvPr id="42" name="Picture 41">
                      <a:extLst>
                        <a:ext uri="{FF2B5EF4-FFF2-40B4-BE49-F238E27FC236}">
                          <a16:creationId xmlns:a16="http://schemas.microsoft.com/office/drawing/2014/main" id="{D202B3BC-1FBF-7049-BF69-C8EC6EB5F333}"/>
                        </a:ext>
                      </a:extLst>
                    </p:cNvPr>
                    <p:cNvPicPr>
                      <a:picLocks noChangeAspect="1"/>
                    </p:cNvPicPr>
                    <p:nvPr/>
                  </p:nvPicPr>
                  <p:blipFill>
                    <a:blip r:embed="rId6"/>
                    <a:stretch>
                      <a:fillRect/>
                    </a:stretch>
                  </p:blipFill>
                  <p:spPr>
                    <a:xfrm flipH="1">
                      <a:off x="2579573" y="5470848"/>
                      <a:ext cx="332274" cy="331390"/>
                    </a:xfrm>
                    <a:prstGeom prst="rect">
                      <a:avLst/>
                    </a:prstGeom>
                  </p:spPr>
                </p:pic>
                <p:pic>
                  <p:nvPicPr>
                    <p:cNvPr id="43" name="Picture 2" descr="Image result for redis db">
                      <a:extLst>
                        <a:ext uri="{FF2B5EF4-FFF2-40B4-BE49-F238E27FC236}">
                          <a16:creationId xmlns:a16="http://schemas.microsoft.com/office/drawing/2014/main" id="{D6B4F6ED-991F-C74D-B94E-D086039F131F}"/>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021490" y="5731720"/>
                      <a:ext cx="303258" cy="229528"/>
                    </a:xfrm>
                    <a:prstGeom prst="rect">
                      <a:avLst/>
                    </a:prstGeom>
                    <a:solidFill>
                      <a:schemeClr val="accent5"/>
                    </a:solidFill>
                    <a:extLst/>
                  </p:spPr>
                </p:pic>
              </p:grpSp>
              <p:sp>
                <p:nvSpPr>
                  <p:cNvPr id="44" name="Rounded Rectangle 43">
                    <a:extLst>
                      <a:ext uri="{FF2B5EF4-FFF2-40B4-BE49-F238E27FC236}">
                        <a16:creationId xmlns:a16="http://schemas.microsoft.com/office/drawing/2014/main" id="{59C29DDC-9E0B-7C44-9495-8FCCDFAE7102}"/>
                      </a:ext>
                    </a:extLst>
                  </p:cNvPr>
                  <p:cNvSpPr/>
                  <p:nvPr/>
                </p:nvSpPr>
                <p:spPr>
                  <a:xfrm>
                    <a:off x="640950" y="4992303"/>
                    <a:ext cx="1297014" cy="414587"/>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 name="Rounded Rectangle 47">
                    <a:extLst>
                      <a:ext uri="{FF2B5EF4-FFF2-40B4-BE49-F238E27FC236}">
                        <a16:creationId xmlns:a16="http://schemas.microsoft.com/office/drawing/2014/main" id="{310455B5-CFC1-3A49-96D1-D86361FDE4F6}"/>
                      </a:ext>
                    </a:extLst>
                  </p:cNvPr>
                  <p:cNvSpPr/>
                  <p:nvPr/>
                </p:nvSpPr>
                <p:spPr>
                  <a:xfrm>
                    <a:off x="640950" y="5510223"/>
                    <a:ext cx="1297014" cy="414587"/>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1" name="Rounded Rectangle 60">
                    <a:extLst>
                      <a:ext uri="{FF2B5EF4-FFF2-40B4-BE49-F238E27FC236}">
                        <a16:creationId xmlns:a16="http://schemas.microsoft.com/office/drawing/2014/main" id="{2BDBA01A-09D9-1C47-AFB8-3828AA55AD0F}"/>
                      </a:ext>
                    </a:extLst>
                  </p:cNvPr>
                  <p:cNvSpPr/>
                  <p:nvPr/>
                </p:nvSpPr>
                <p:spPr>
                  <a:xfrm>
                    <a:off x="1564341" y="6035266"/>
                    <a:ext cx="1297014" cy="414587"/>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TextBox 6">
                    <a:extLst>
                      <a:ext uri="{FF2B5EF4-FFF2-40B4-BE49-F238E27FC236}">
                        <a16:creationId xmlns:a16="http://schemas.microsoft.com/office/drawing/2014/main" id="{9D060BE9-331D-CC40-9C07-DE33CB23BC93}"/>
                      </a:ext>
                    </a:extLst>
                  </p:cNvPr>
                  <p:cNvSpPr txBox="1"/>
                  <p:nvPr/>
                </p:nvSpPr>
                <p:spPr>
                  <a:xfrm>
                    <a:off x="874531" y="5026184"/>
                    <a:ext cx="878767" cy="338554"/>
                  </a:xfrm>
                  <a:prstGeom prst="rect">
                    <a:avLst/>
                  </a:prstGeom>
                  <a:noFill/>
                </p:spPr>
                <p:txBody>
                  <a:bodyPr wrap="none" rtlCol="0">
                    <a:spAutoFit/>
                  </a:bodyPr>
                  <a:lstStyle/>
                  <a:p>
                    <a:r>
                      <a:rPr lang="en-US" sz="1600" dirty="0" err="1"/>
                      <a:t>Kubelet</a:t>
                    </a:r>
                    <a:endParaRPr lang="en-US" sz="1600" dirty="0"/>
                  </a:p>
                </p:txBody>
              </p:sp>
              <p:sp>
                <p:nvSpPr>
                  <p:cNvPr id="63" name="TextBox 62">
                    <a:extLst>
                      <a:ext uri="{FF2B5EF4-FFF2-40B4-BE49-F238E27FC236}">
                        <a16:creationId xmlns:a16="http://schemas.microsoft.com/office/drawing/2014/main" id="{25EC4229-8782-E043-B79A-BEC404AD3666}"/>
                      </a:ext>
                    </a:extLst>
                  </p:cNvPr>
                  <p:cNvSpPr txBox="1"/>
                  <p:nvPr/>
                </p:nvSpPr>
                <p:spPr>
                  <a:xfrm>
                    <a:off x="664414" y="5525494"/>
                    <a:ext cx="1233030" cy="338554"/>
                  </a:xfrm>
                  <a:prstGeom prst="rect">
                    <a:avLst/>
                  </a:prstGeom>
                  <a:noFill/>
                </p:spPr>
                <p:txBody>
                  <a:bodyPr wrap="none" rtlCol="0">
                    <a:spAutoFit/>
                  </a:bodyPr>
                  <a:lstStyle/>
                  <a:p>
                    <a:r>
                      <a:rPr lang="en-US" sz="1600" dirty="0" err="1"/>
                      <a:t>Kube</a:t>
                    </a:r>
                    <a:r>
                      <a:rPr lang="en-US" sz="1600" dirty="0"/>
                      <a:t>-proxy</a:t>
                    </a:r>
                  </a:p>
                </p:txBody>
              </p:sp>
              <p:sp>
                <p:nvSpPr>
                  <p:cNvPr id="8" name="TextBox 7">
                    <a:extLst>
                      <a:ext uri="{FF2B5EF4-FFF2-40B4-BE49-F238E27FC236}">
                        <a16:creationId xmlns:a16="http://schemas.microsoft.com/office/drawing/2014/main" id="{9A53C43A-1BBA-9849-BE48-48BC1B7842A5}"/>
                      </a:ext>
                    </a:extLst>
                  </p:cNvPr>
                  <p:cNvSpPr txBox="1"/>
                  <p:nvPr/>
                </p:nvSpPr>
                <p:spPr>
                  <a:xfrm>
                    <a:off x="1964286" y="6074472"/>
                    <a:ext cx="514885" cy="369332"/>
                  </a:xfrm>
                  <a:prstGeom prst="rect">
                    <a:avLst/>
                  </a:prstGeom>
                  <a:noFill/>
                </p:spPr>
                <p:txBody>
                  <a:bodyPr wrap="none" rtlCol="0">
                    <a:spAutoFit/>
                  </a:bodyPr>
                  <a:lstStyle/>
                  <a:p>
                    <a:r>
                      <a:rPr lang="en-US" dirty="0"/>
                      <a:t>CNI</a:t>
                    </a:r>
                  </a:p>
                </p:txBody>
              </p:sp>
            </p:grpSp>
            <p:sp>
              <p:nvSpPr>
                <p:cNvPr id="102" name="TextBox 101">
                  <a:extLst>
                    <a:ext uri="{FF2B5EF4-FFF2-40B4-BE49-F238E27FC236}">
                      <a16:creationId xmlns:a16="http://schemas.microsoft.com/office/drawing/2014/main" id="{84FC2437-3543-3040-A873-C86F115487FF}"/>
                    </a:ext>
                  </a:extLst>
                </p:cNvPr>
                <p:cNvSpPr txBox="1"/>
                <p:nvPr/>
              </p:nvSpPr>
              <p:spPr>
                <a:xfrm>
                  <a:off x="1720932" y="4311316"/>
                  <a:ext cx="2518769" cy="276999"/>
                </a:xfrm>
                <a:prstGeom prst="rect">
                  <a:avLst/>
                </a:prstGeom>
                <a:noFill/>
              </p:spPr>
              <p:txBody>
                <a:bodyPr wrap="square" lIns="0" tIns="0" rIns="0" bIns="0" rtlCol="0">
                  <a:spAutoFit/>
                </a:bodyPr>
                <a:lstStyle/>
                <a:p>
                  <a:pPr>
                    <a:spcAft>
                      <a:spcPts val="600"/>
                    </a:spcAft>
                  </a:pPr>
                  <a:r>
                    <a:rPr lang="en-US" dirty="0"/>
                    <a:t>K8s Worker</a:t>
                  </a:r>
                </a:p>
              </p:txBody>
            </p:sp>
          </p:grpSp>
          <p:sp>
            <p:nvSpPr>
              <p:cNvPr id="167" name="TextBox 166">
                <a:extLst>
                  <a:ext uri="{FF2B5EF4-FFF2-40B4-BE49-F238E27FC236}">
                    <a16:creationId xmlns:a16="http://schemas.microsoft.com/office/drawing/2014/main" id="{A7E5098C-DEA0-8142-AAC6-BB9ED277E786}"/>
                  </a:ext>
                </a:extLst>
              </p:cNvPr>
              <p:cNvSpPr txBox="1"/>
              <p:nvPr/>
            </p:nvSpPr>
            <p:spPr>
              <a:xfrm>
                <a:off x="2953797" y="5200392"/>
                <a:ext cx="398111" cy="153888"/>
              </a:xfrm>
              <a:prstGeom prst="rect">
                <a:avLst/>
              </a:prstGeom>
            </p:spPr>
            <p:txBody>
              <a:bodyPr wrap="square" lIns="0" tIns="0" rIns="0" bIns="0" rtlCol="0">
                <a:spAutoFit/>
              </a:bodyPr>
              <a:lstStyle/>
              <a:p>
                <a:pPr>
                  <a:spcAft>
                    <a:spcPts val="600"/>
                  </a:spcAft>
                </a:pPr>
                <a:r>
                  <a:rPr lang="en-US" sz="1000" dirty="0"/>
                  <a:t>POD</a:t>
                </a:r>
              </a:p>
            </p:txBody>
          </p:sp>
        </p:grpSp>
        <p:cxnSp>
          <p:nvCxnSpPr>
            <p:cNvPr id="173" name="Straight Connector 172">
              <a:extLst>
                <a:ext uri="{FF2B5EF4-FFF2-40B4-BE49-F238E27FC236}">
                  <a16:creationId xmlns:a16="http://schemas.microsoft.com/office/drawing/2014/main" id="{2769BFC9-F3BB-A644-9839-3F1A51FF3C54}"/>
                </a:ext>
              </a:extLst>
            </p:cNvPr>
            <p:cNvCxnSpPr>
              <a:cxnSpLocks/>
            </p:cNvCxnSpPr>
            <p:nvPr/>
          </p:nvCxnSpPr>
          <p:spPr>
            <a:xfrm>
              <a:off x="2679759" y="5706310"/>
              <a:ext cx="0" cy="11588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8264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D1C793-2662-9546-A062-18DEC73E00F9}"/>
              </a:ext>
            </a:extLst>
          </p:cNvPr>
          <p:cNvSpPr>
            <a:spLocks noGrp="1"/>
          </p:cNvSpPr>
          <p:nvPr>
            <p:ph type="title"/>
          </p:nvPr>
        </p:nvSpPr>
        <p:spPr>
          <a:xfrm>
            <a:off x="365497" y="387351"/>
            <a:ext cx="11001004" cy="384048"/>
          </a:xfrm>
        </p:spPr>
        <p:txBody>
          <a:bodyPr>
            <a:normAutofit fontScale="90000"/>
          </a:bodyPr>
          <a:lstStyle/>
          <a:p>
            <a:r>
              <a:rPr lang="en-US" b="1"/>
              <a:t>Kubernetes Objects (Resource Types)</a:t>
            </a:r>
          </a:p>
        </p:txBody>
      </p:sp>
      <p:sp>
        <p:nvSpPr>
          <p:cNvPr id="5" name="Subtitle 4">
            <a:extLst>
              <a:ext uri="{FF2B5EF4-FFF2-40B4-BE49-F238E27FC236}">
                <a16:creationId xmlns:a16="http://schemas.microsoft.com/office/drawing/2014/main" id="{4CF0CF9D-FE4E-AC4B-9BF3-C39FB458D380}"/>
              </a:ext>
            </a:extLst>
          </p:cNvPr>
          <p:cNvSpPr>
            <a:spLocks noGrp="1"/>
          </p:cNvSpPr>
          <p:nvPr>
            <p:ph type="subTitle" idx="10"/>
          </p:nvPr>
        </p:nvSpPr>
        <p:spPr/>
        <p:txBody>
          <a:bodyPr>
            <a:normAutofit fontScale="55000" lnSpcReduction="20000"/>
          </a:bodyPr>
          <a:lstStyle/>
          <a:p>
            <a:r>
              <a:rPr lang="en-US"/>
              <a:t> </a:t>
            </a:r>
          </a:p>
        </p:txBody>
      </p:sp>
      <p:graphicFrame>
        <p:nvGraphicFramePr>
          <p:cNvPr id="7" name="Content Placeholder 5">
            <a:extLst>
              <a:ext uri="{FF2B5EF4-FFF2-40B4-BE49-F238E27FC236}">
                <a16:creationId xmlns:a16="http://schemas.microsoft.com/office/drawing/2014/main" id="{A26C55D7-A828-794A-B27F-C257605106DD}"/>
              </a:ext>
            </a:extLst>
          </p:cNvPr>
          <p:cNvGraphicFramePr>
            <a:graphicFrameLocks/>
          </p:cNvGraphicFramePr>
          <p:nvPr>
            <p:extLst/>
          </p:nvPr>
        </p:nvGraphicFramePr>
        <p:xfrm>
          <a:off x="398792" y="1226081"/>
          <a:ext cx="11550753" cy="4937760"/>
        </p:xfrm>
        <a:graphic>
          <a:graphicData uri="http://schemas.openxmlformats.org/drawingml/2006/table">
            <a:tbl>
              <a:tblPr firstRow="1" bandRow="1">
                <a:tableStyleId>{6E25E649-3F16-4E02-A733-19D2CDBF48F0}</a:tableStyleId>
              </a:tblPr>
              <a:tblGrid>
                <a:gridCol w="3757572">
                  <a:extLst>
                    <a:ext uri="{9D8B030D-6E8A-4147-A177-3AD203B41FA5}">
                      <a16:colId xmlns:a16="http://schemas.microsoft.com/office/drawing/2014/main" val="2214284477"/>
                    </a:ext>
                  </a:extLst>
                </a:gridCol>
                <a:gridCol w="7793181">
                  <a:extLst>
                    <a:ext uri="{9D8B030D-6E8A-4147-A177-3AD203B41FA5}">
                      <a16:colId xmlns:a16="http://schemas.microsoft.com/office/drawing/2014/main" val="1951745682"/>
                    </a:ext>
                  </a:extLst>
                </a:gridCol>
              </a:tblGrid>
              <a:tr h="470708">
                <a:tc>
                  <a:txBody>
                    <a:bodyPr/>
                    <a:lstStyle/>
                    <a:p>
                      <a:pPr algn="l"/>
                      <a:r>
                        <a:rPr lang="en-US" sz="2400" dirty="0"/>
                        <a:t>Component</a:t>
                      </a:r>
                      <a:endParaRPr lang="en-US" sz="2400" dirty="0">
                        <a:solidFill>
                          <a:schemeClr val="bg1"/>
                        </a:solidFill>
                      </a:endParaRPr>
                    </a:p>
                  </a:txBody>
                  <a:tcPr marL="182880" marR="182880" marT="109728" marB="100584" anchor="ctr"/>
                </a:tc>
                <a:tc>
                  <a:txBody>
                    <a:bodyPr/>
                    <a:lstStyle/>
                    <a:p>
                      <a:pPr algn="l"/>
                      <a:r>
                        <a:rPr lang="en-US" sz="2400" dirty="0"/>
                        <a:t>Description</a:t>
                      </a:r>
                      <a:endParaRPr lang="en-US" sz="2400" dirty="0">
                        <a:solidFill>
                          <a:schemeClr val="bg1"/>
                        </a:solidFill>
                      </a:endParaRPr>
                    </a:p>
                  </a:txBody>
                  <a:tcPr marL="182880" marR="182880" marT="109728" marB="100584" anchor="ctr"/>
                </a:tc>
                <a:extLst>
                  <a:ext uri="{0D108BD9-81ED-4DB2-BD59-A6C34878D82A}">
                    <a16:rowId xmlns:a16="http://schemas.microsoft.com/office/drawing/2014/main" val="980836600"/>
                  </a:ext>
                </a:extLst>
              </a:tr>
              <a:tr h="393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t>Pods</a:t>
                      </a:r>
                      <a:endParaRPr lang="en-US" sz="1800" b="1" kern="1200" dirty="0">
                        <a:solidFill>
                          <a:schemeClr val="accent5"/>
                        </a:solidFill>
                        <a:latin typeface="+mn-lt"/>
                        <a:ea typeface="+mn-ea"/>
                        <a:cs typeface="+mn-cs"/>
                      </a:endParaRPr>
                    </a:p>
                  </a:txBody>
                  <a:tcPr marL="182880" marR="182880" marT="109728" marB="100584"/>
                </a:tc>
                <a:tc>
                  <a:txBody>
                    <a:bodyPr/>
                    <a:lstStyle/>
                    <a:p>
                      <a:pPr algn="l"/>
                      <a:r>
                        <a:rPr lang="en-US" sz="1800" kern="1200" dirty="0"/>
                        <a:t>A grouping of one or more containers as an atomic unit</a:t>
                      </a:r>
                      <a:endParaRPr lang="en-US" sz="1800" b="0" kern="1200" dirty="0">
                        <a:solidFill>
                          <a:schemeClr val="tx2"/>
                        </a:solidFill>
                        <a:latin typeface="+mn-lt"/>
                        <a:ea typeface="+mn-ea"/>
                        <a:cs typeface="+mn-cs"/>
                      </a:endParaRPr>
                    </a:p>
                  </a:txBody>
                  <a:tcPr marL="182880" marR="182880" marT="109728" marB="100584"/>
                </a:tc>
                <a:extLst>
                  <a:ext uri="{0D108BD9-81ED-4DB2-BD59-A6C34878D82A}">
                    <a16:rowId xmlns:a16="http://schemas.microsoft.com/office/drawing/2014/main" val="304829189"/>
                  </a:ext>
                </a:extLst>
              </a:tr>
              <a:tr h="393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t>Namespaces</a:t>
                      </a:r>
                      <a:endParaRPr lang="en-US" sz="1800" b="1" kern="1200">
                        <a:solidFill>
                          <a:schemeClr val="accent5"/>
                        </a:solidFill>
                        <a:latin typeface="+mn-lt"/>
                        <a:ea typeface="+mn-ea"/>
                        <a:cs typeface="+mn-cs"/>
                      </a:endParaRPr>
                    </a:p>
                  </a:txBody>
                  <a:tcPr marL="182880" marR="182880" marT="109728" marB="100584"/>
                </a:tc>
                <a:tc>
                  <a:txBody>
                    <a:bodyPr/>
                    <a:lstStyle/>
                    <a:p>
                      <a:pPr algn="l"/>
                      <a:r>
                        <a:rPr lang="en-US" sz="1800"/>
                        <a:t>A way to organize items in a cluster (+ RBAC)</a:t>
                      </a:r>
                      <a:endParaRPr lang="en-US" sz="1800" b="0">
                        <a:solidFill>
                          <a:schemeClr val="tx2"/>
                        </a:solidFill>
                      </a:endParaRPr>
                    </a:p>
                  </a:txBody>
                  <a:tcPr marL="182880" marR="182880" marT="109728" marB="100584"/>
                </a:tc>
                <a:extLst>
                  <a:ext uri="{0D108BD9-81ED-4DB2-BD59-A6C34878D82A}">
                    <a16:rowId xmlns:a16="http://schemas.microsoft.com/office/drawing/2014/main" val="4096574584"/>
                  </a:ext>
                </a:extLst>
              </a:tr>
              <a:tr h="393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t>Labels, Annotations &amp; Selectors</a:t>
                      </a:r>
                      <a:endParaRPr lang="en-US" sz="1800" b="1" kern="1200">
                        <a:solidFill>
                          <a:schemeClr val="accent5"/>
                        </a:solidFill>
                        <a:latin typeface="+mn-lt"/>
                        <a:ea typeface="+mn-ea"/>
                        <a:cs typeface="+mn-cs"/>
                      </a:endParaRPr>
                    </a:p>
                  </a:txBody>
                  <a:tcPr marL="182880" marR="182880" marT="109728" marB="100584"/>
                </a:tc>
                <a:tc>
                  <a:txBody>
                    <a:bodyPr/>
                    <a:lstStyle/>
                    <a:p>
                      <a:pPr algn="l"/>
                      <a:r>
                        <a:rPr lang="en-US" sz="1800"/>
                        <a:t>Tags for component grouping and methods to access them</a:t>
                      </a:r>
                      <a:endParaRPr lang="en-US" sz="1800" b="0">
                        <a:solidFill>
                          <a:schemeClr val="tx2"/>
                        </a:solidFill>
                      </a:endParaRPr>
                    </a:p>
                  </a:txBody>
                  <a:tcPr marL="182880" marR="182880" marT="109728" marB="100584"/>
                </a:tc>
                <a:extLst>
                  <a:ext uri="{0D108BD9-81ED-4DB2-BD59-A6C34878D82A}">
                    <a16:rowId xmlns:a16="http://schemas.microsoft.com/office/drawing/2014/main" val="2398955000"/>
                  </a:ext>
                </a:extLst>
              </a:tr>
              <a:tr h="393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t>Service Discovery</a:t>
                      </a:r>
                      <a:endParaRPr lang="en-US" sz="1800" b="1" kern="1200">
                        <a:solidFill>
                          <a:schemeClr val="accent5"/>
                        </a:solidFill>
                        <a:latin typeface="+mn-lt"/>
                        <a:ea typeface="+mn-ea"/>
                        <a:cs typeface="+mn-cs"/>
                      </a:endParaRPr>
                    </a:p>
                  </a:txBody>
                  <a:tcPr marL="182880" marR="182880" marT="109728" marB="10058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t>An object associated to a label selector to provide a LB and Service DNS</a:t>
                      </a:r>
                      <a:endParaRPr lang="en-US" sz="1800" b="0" kern="1200">
                        <a:solidFill>
                          <a:schemeClr val="tx2"/>
                        </a:solidFill>
                        <a:latin typeface="+mn-lt"/>
                        <a:ea typeface="+mn-ea"/>
                        <a:cs typeface="+mn-cs"/>
                      </a:endParaRPr>
                    </a:p>
                  </a:txBody>
                  <a:tcPr marL="182880" marR="182880" marT="109728" marB="100584"/>
                </a:tc>
                <a:extLst>
                  <a:ext uri="{0D108BD9-81ED-4DB2-BD59-A6C34878D82A}">
                    <a16:rowId xmlns:a16="http://schemas.microsoft.com/office/drawing/2014/main" val="3816505048"/>
                  </a:ext>
                </a:extLst>
              </a:tr>
              <a:tr h="393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err="1"/>
                        <a:t>ReplicaSets</a:t>
                      </a:r>
                      <a:endParaRPr lang="en-US" sz="1800" b="1" kern="1200">
                        <a:solidFill>
                          <a:schemeClr val="accent5"/>
                        </a:solidFill>
                        <a:latin typeface="+mn-lt"/>
                        <a:ea typeface="+mn-ea"/>
                        <a:cs typeface="+mn-cs"/>
                      </a:endParaRPr>
                    </a:p>
                  </a:txBody>
                  <a:tcPr marL="182880" marR="182880" marT="109728" marB="10058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A cluster wide Pod manager providing Pod scaling</a:t>
                      </a:r>
                      <a:endParaRPr lang="en-US" sz="1800" b="0">
                        <a:solidFill>
                          <a:schemeClr val="tx2"/>
                        </a:solidFill>
                      </a:endParaRPr>
                    </a:p>
                  </a:txBody>
                  <a:tcPr marL="182880" marR="182880" marT="109728" marB="100584"/>
                </a:tc>
                <a:extLst>
                  <a:ext uri="{0D108BD9-81ED-4DB2-BD59-A6C34878D82A}">
                    <a16:rowId xmlns:a16="http://schemas.microsoft.com/office/drawing/2014/main" val="1648026749"/>
                  </a:ext>
                </a:extLst>
              </a:tr>
              <a:tr h="393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err="1"/>
                        <a:t>DaemonSets</a:t>
                      </a:r>
                      <a:endParaRPr lang="en-US" sz="1800" b="1" kern="1200">
                        <a:solidFill>
                          <a:schemeClr val="accent5"/>
                        </a:solidFill>
                        <a:latin typeface="+mn-lt"/>
                        <a:ea typeface="+mn-ea"/>
                        <a:cs typeface="+mn-cs"/>
                      </a:endParaRPr>
                    </a:p>
                  </a:txBody>
                  <a:tcPr marL="182880" marR="182880" marT="109728" marB="10058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t>A Pod manager to ensure a Pod is scheduled across a Cluster Node set</a:t>
                      </a:r>
                      <a:endParaRPr lang="en-US" sz="1800" b="0" kern="1200">
                        <a:solidFill>
                          <a:schemeClr val="tx2"/>
                        </a:solidFill>
                        <a:latin typeface="+mn-lt"/>
                        <a:ea typeface="+mn-ea"/>
                        <a:cs typeface="+mn-cs"/>
                      </a:endParaRPr>
                    </a:p>
                  </a:txBody>
                  <a:tcPr marL="182880" marR="182880" marT="109728" marB="100584"/>
                </a:tc>
                <a:extLst>
                  <a:ext uri="{0D108BD9-81ED-4DB2-BD59-A6C34878D82A}">
                    <a16:rowId xmlns:a16="http://schemas.microsoft.com/office/drawing/2014/main" val="2796239076"/>
                  </a:ext>
                </a:extLst>
              </a:tr>
              <a:tr h="393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err="1"/>
                        <a:t>StatefulSets</a:t>
                      </a:r>
                      <a:endParaRPr lang="en-US" sz="1800" b="1" kern="1200">
                        <a:solidFill>
                          <a:schemeClr val="accent5"/>
                        </a:solidFill>
                        <a:latin typeface="+mn-lt"/>
                        <a:ea typeface="+mn-ea"/>
                        <a:cs typeface="+mn-cs"/>
                      </a:endParaRPr>
                    </a:p>
                  </a:txBody>
                  <a:tcPr marL="182880" marR="182880" marT="109728" marB="10058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Replicated Pods where each Pod gets an indexed hostname</a:t>
                      </a:r>
                      <a:endParaRPr lang="en-US" sz="1800" b="0">
                        <a:solidFill>
                          <a:schemeClr val="tx2"/>
                        </a:solidFill>
                      </a:endParaRPr>
                    </a:p>
                  </a:txBody>
                  <a:tcPr marL="182880" marR="182880" marT="109728" marB="100584"/>
                </a:tc>
                <a:extLst>
                  <a:ext uri="{0D108BD9-81ED-4DB2-BD59-A6C34878D82A}">
                    <a16:rowId xmlns:a16="http://schemas.microsoft.com/office/drawing/2014/main" val="637604761"/>
                  </a:ext>
                </a:extLst>
              </a:tr>
              <a:tr h="393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t>Jobs</a:t>
                      </a:r>
                      <a:endParaRPr lang="en-US" sz="1800" b="1" kern="1200">
                        <a:solidFill>
                          <a:schemeClr val="accent5"/>
                        </a:solidFill>
                        <a:latin typeface="+mn-lt"/>
                        <a:ea typeface="+mn-ea"/>
                        <a:cs typeface="+mn-cs"/>
                      </a:endParaRPr>
                    </a:p>
                  </a:txBody>
                  <a:tcPr marL="182880" marR="182880" marT="109728" marB="10058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t>A Pod which runs until the process returns a successful termination</a:t>
                      </a:r>
                      <a:endParaRPr lang="en-US" sz="1800" b="0" kern="1200">
                        <a:solidFill>
                          <a:schemeClr val="tx2"/>
                        </a:solidFill>
                        <a:latin typeface="+mn-lt"/>
                        <a:ea typeface="+mn-ea"/>
                        <a:cs typeface="+mn-cs"/>
                      </a:endParaRPr>
                    </a:p>
                  </a:txBody>
                  <a:tcPr marL="182880" marR="182880" marT="109728" marB="100584"/>
                </a:tc>
                <a:extLst>
                  <a:ext uri="{0D108BD9-81ED-4DB2-BD59-A6C34878D82A}">
                    <a16:rowId xmlns:a16="http://schemas.microsoft.com/office/drawing/2014/main" val="2988282776"/>
                  </a:ext>
                </a:extLst>
              </a:tr>
              <a:tr h="393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t>Deployments</a:t>
                      </a:r>
                      <a:endParaRPr lang="en-US" sz="1800" b="1" kern="1200">
                        <a:solidFill>
                          <a:schemeClr val="accent5"/>
                        </a:solidFill>
                        <a:latin typeface="+mn-lt"/>
                        <a:ea typeface="+mn-ea"/>
                        <a:cs typeface="+mn-cs"/>
                      </a:endParaRPr>
                    </a:p>
                  </a:txBody>
                  <a:tcPr marL="182880" marR="182880" marT="109728" marB="10058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Manages the release rollout of new versions of Pods</a:t>
                      </a:r>
                      <a:endParaRPr lang="en-US" sz="1800" b="0" dirty="0">
                        <a:solidFill>
                          <a:schemeClr val="tx2"/>
                        </a:solidFill>
                      </a:endParaRPr>
                    </a:p>
                  </a:txBody>
                  <a:tcPr marL="182880" marR="182880" marT="109728" marB="100584"/>
                </a:tc>
                <a:extLst>
                  <a:ext uri="{0D108BD9-81ED-4DB2-BD59-A6C34878D82A}">
                    <a16:rowId xmlns:a16="http://schemas.microsoft.com/office/drawing/2014/main" val="2918324135"/>
                  </a:ext>
                </a:extLst>
              </a:tr>
            </a:tbl>
          </a:graphicData>
        </a:graphic>
      </p:graphicFrame>
    </p:spTree>
    <p:extLst>
      <p:ext uri="{BB962C8B-B14F-4D97-AF65-F5344CB8AC3E}">
        <p14:creationId xmlns:p14="http://schemas.microsoft.com/office/powerpoint/2010/main" val="4013190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0648-CB53-4F83-B71F-008F4339E095}"/>
              </a:ext>
            </a:extLst>
          </p:cNvPr>
          <p:cNvSpPr>
            <a:spLocks noGrp="1"/>
          </p:cNvSpPr>
          <p:nvPr>
            <p:ph type="title"/>
          </p:nvPr>
        </p:nvSpPr>
        <p:spPr>
          <a:xfrm>
            <a:off x="-1778" y="23258"/>
            <a:ext cx="10515600" cy="1392236"/>
          </a:xfrm>
        </p:spPr>
        <p:txBody>
          <a:bodyPr>
            <a:normAutofit/>
          </a:bodyPr>
          <a:lstStyle/>
          <a:p>
            <a:r>
              <a:rPr lang="en-US" sz="3200" dirty="0"/>
              <a:t>Architecting with Specific Application Requirements</a:t>
            </a:r>
          </a:p>
        </p:txBody>
      </p:sp>
      <p:grpSp>
        <p:nvGrpSpPr>
          <p:cNvPr id="19" name="Group 18">
            <a:extLst>
              <a:ext uri="{FF2B5EF4-FFF2-40B4-BE49-F238E27FC236}">
                <a16:creationId xmlns:a16="http://schemas.microsoft.com/office/drawing/2014/main" id="{05D2BEDB-B48A-2C49-BFE2-22C44346299B}"/>
              </a:ext>
            </a:extLst>
          </p:cNvPr>
          <p:cNvGrpSpPr/>
          <p:nvPr/>
        </p:nvGrpSpPr>
        <p:grpSpPr>
          <a:xfrm>
            <a:off x="3542646" y="4589646"/>
            <a:ext cx="761868" cy="965361"/>
            <a:chOff x="6971811" y="5585672"/>
            <a:chExt cx="761868" cy="965361"/>
          </a:xfrm>
        </p:grpSpPr>
        <p:grpSp>
          <p:nvGrpSpPr>
            <p:cNvPr id="20" name="Shape 464">
              <a:extLst>
                <a:ext uri="{FF2B5EF4-FFF2-40B4-BE49-F238E27FC236}">
                  <a16:creationId xmlns:a16="http://schemas.microsoft.com/office/drawing/2014/main" id="{2A573E43-7E75-724E-989E-B0ABB85FAB4B}"/>
                </a:ext>
              </a:extLst>
            </p:cNvPr>
            <p:cNvGrpSpPr/>
            <p:nvPr/>
          </p:nvGrpSpPr>
          <p:grpSpPr>
            <a:xfrm>
              <a:off x="7026218" y="5585672"/>
              <a:ext cx="676597" cy="574892"/>
              <a:chOff x="326310" y="744659"/>
              <a:chExt cx="562628" cy="562629"/>
            </a:xfrm>
          </p:grpSpPr>
          <p:sp>
            <p:nvSpPr>
              <p:cNvPr id="22" name="Shape 465">
                <a:extLst>
                  <a:ext uri="{FF2B5EF4-FFF2-40B4-BE49-F238E27FC236}">
                    <a16:creationId xmlns:a16="http://schemas.microsoft.com/office/drawing/2014/main" id="{E5584621-EBB4-B248-8EC2-484CA949AD76}"/>
                  </a:ext>
                </a:extLst>
              </p:cNvPr>
              <p:cNvSpPr/>
              <p:nvPr/>
            </p:nvSpPr>
            <p:spPr>
              <a:xfrm>
                <a:off x="326310" y="744659"/>
                <a:ext cx="562628" cy="562629"/>
              </a:xfrm>
              <a:prstGeom prst="rect">
                <a:avLst/>
              </a:prstGeom>
              <a:noFill/>
              <a:ln w="38100" cap="flat" cmpd="sng">
                <a:solidFill>
                  <a:schemeClr val="lt1"/>
                </a:solidFill>
                <a:prstDash val="solid"/>
                <a:round/>
                <a:headEnd type="none" w="med" len="med"/>
                <a:tailEnd type="none" w="med" len="med"/>
              </a:ln>
            </p:spPr>
            <p:txBody>
              <a:bodyPr wrap="square" lIns="91400" tIns="45700" rIns="91400" bIns="45700" anchor="ctr" anchorCtr="0">
                <a:noAutofit/>
              </a:bodyPr>
              <a:lstStyle/>
              <a:p>
                <a:pPr algn="ctr">
                  <a:buSzPct val="25000"/>
                  <a:defRPr/>
                </a:pPr>
                <a:endParaRPr sz="1899" kern="0" dirty="0">
                  <a:solidFill>
                    <a:srgbClr val="000000"/>
                  </a:solidFill>
                  <a:latin typeface="Metropolis" panose="00000500000000000000" pitchFamily="50" charset="0"/>
                  <a:ea typeface="Arial"/>
                  <a:cs typeface="Arial"/>
                  <a:sym typeface="Arial"/>
                </a:endParaRPr>
              </a:p>
            </p:txBody>
          </p:sp>
          <p:grpSp>
            <p:nvGrpSpPr>
              <p:cNvPr id="23" name="Shape 466">
                <a:extLst>
                  <a:ext uri="{FF2B5EF4-FFF2-40B4-BE49-F238E27FC236}">
                    <a16:creationId xmlns:a16="http://schemas.microsoft.com/office/drawing/2014/main" id="{72AF59F1-545C-3C40-9404-D93368C625CA}"/>
                  </a:ext>
                </a:extLst>
              </p:cNvPr>
              <p:cNvGrpSpPr/>
              <p:nvPr/>
            </p:nvGrpSpPr>
            <p:grpSpPr>
              <a:xfrm>
                <a:off x="331581" y="756834"/>
                <a:ext cx="542847" cy="544937"/>
                <a:chOff x="3222633" y="4759318"/>
                <a:chExt cx="825502" cy="828678"/>
              </a:xfrm>
            </p:grpSpPr>
            <p:sp>
              <p:nvSpPr>
                <p:cNvPr id="24" name="Shape 467">
                  <a:extLst>
                    <a:ext uri="{FF2B5EF4-FFF2-40B4-BE49-F238E27FC236}">
                      <a16:creationId xmlns:a16="http://schemas.microsoft.com/office/drawing/2014/main" id="{B9E32679-1E5C-844D-8920-2F4F25BB2011}"/>
                    </a:ext>
                  </a:extLst>
                </p:cNvPr>
                <p:cNvSpPr/>
                <p:nvPr/>
              </p:nvSpPr>
              <p:spPr>
                <a:xfrm>
                  <a:off x="3222633" y="4759318"/>
                  <a:ext cx="825502" cy="828674"/>
                </a:xfrm>
                <a:prstGeom prst="rect">
                  <a:avLst/>
                </a:prstGeom>
                <a:solidFill>
                  <a:srgbClr val="EAEAEA"/>
                </a:solidFill>
                <a:ln w="28575">
                  <a:noFill/>
                </a:ln>
              </p:spPr>
              <p:txBody>
                <a:bodyPr wrap="square" lIns="91400" tIns="45700" rIns="91400" bIns="45700" anchor="t" anchorCtr="0">
                  <a:noAutofit/>
                </a:bodyPr>
                <a:lstStyle/>
                <a:p>
                  <a:pPr>
                    <a:buSzPct val="25000"/>
                    <a:defRPr/>
                  </a:pPr>
                  <a:endParaRPr sz="1899" kern="0" dirty="0">
                    <a:solidFill>
                      <a:srgbClr val="000000"/>
                    </a:solidFill>
                    <a:latin typeface="Metropolis" panose="00000500000000000000" pitchFamily="50" charset="0"/>
                    <a:ea typeface="Arial"/>
                    <a:cs typeface="Arial"/>
                    <a:sym typeface="Arial"/>
                  </a:endParaRPr>
                </a:p>
              </p:txBody>
            </p:sp>
            <p:sp>
              <p:nvSpPr>
                <p:cNvPr id="25" name="Shape 468">
                  <a:extLst>
                    <a:ext uri="{FF2B5EF4-FFF2-40B4-BE49-F238E27FC236}">
                      <a16:creationId xmlns:a16="http://schemas.microsoft.com/office/drawing/2014/main" id="{87451247-2770-FF4F-971E-3D40C921AE4A}"/>
                    </a:ext>
                  </a:extLst>
                </p:cNvPr>
                <p:cNvSpPr/>
                <p:nvPr/>
              </p:nvSpPr>
              <p:spPr>
                <a:xfrm>
                  <a:off x="3756034" y="5078406"/>
                  <a:ext cx="63500" cy="127000"/>
                </a:xfrm>
                <a:custGeom>
                  <a:avLst/>
                  <a:gdLst/>
                  <a:ahLst/>
                  <a:cxnLst/>
                  <a:rect l="0" t="0" r="0" b="0"/>
                  <a:pathLst>
                    <a:path w="120000" h="120000" extrusionOk="0">
                      <a:moveTo>
                        <a:pt x="28235" y="10588"/>
                      </a:moveTo>
                      <a:cubicBezTo>
                        <a:pt x="28235" y="10588"/>
                        <a:pt x="70588" y="0"/>
                        <a:pt x="98823" y="14117"/>
                      </a:cubicBezTo>
                      <a:cubicBezTo>
                        <a:pt x="120000" y="28235"/>
                        <a:pt x="98823" y="70588"/>
                        <a:pt x="77647" y="95294"/>
                      </a:cubicBezTo>
                      <a:cubicBezTo>
                        <a:pt x="49411" y="120000"/>
                        <a:pt x="35294" y="120000"/>
                        <a:pt x="28235" y="120000"/>
                      </a:cubicBezTo>
                      <a:cubicBezTo>
                        <a:pt x="21176" y="120000"/>
                        <a:pt x="0" y="35294"/>
                        <a:pt x="28235" y="10588"/>
                      </a:cubicBezTo>
                      <a:close/>
                    </a:path>
                  </a:pathLst>
                </a:custGeom>
                <a:solidFill>
                  <a:srgbClr val="9F7742"/>
                </a:solidFill>
                <a:ln>
                  <a:noFill/>
                </a:ln>
              </p:spPr>
              <p:txBody>
                <a:bodyPr wrap="square" lIns="91400" tIns="45700" rIns="91400" bIns="45700" anchor="t" anchorCtr="0">
                  <a:noAutofit/>
                </a:bodyPr>
                <a:lstStyle/>
                <a:p>
                  <a:pPr>
                    <a:buSzPct val="25000"/>
                    <a:defRPr/>
                  </a:pPr>
                  <a:endParaRPr sz="1899" kern="0" dirty="0">
                    <a:solidFill>
                      <a:srgbClr val="000000"/>
                    </a:solidFill>
                    <a:latin typeface="Metropolis" panose="00000500000000000000" pitchFamily="50" charset="0"/>
                    <a:ea typeface="Arial"/>
                    <a:cs typeface="Arial"/>
                    <a:sym typeface="Arial"/>
                  </a:endParaRPr>
                </a:p>
              </p:txBody>
            </p:sp>
            <p:sp>
              <p:nvSpPr>
                <p:cNvPr id="26" name="Shape 469">
                  <a:extLst>
                    <a:ext uri="{FF2B5EF4-FFF2-40B4-BE49-F238E27FC236}">
                      <a16:creationId xmlns:a16="http://schemas.microsoft.com/office/drawing/2014/main" id="{5853A2E6-3942-AB4E-876E-F169E46AE84E}"/>
                    </a:ext>
                  </a:extLst>
                </p:cNvPr>
                <p:cNvSpPr/>
                <p:nvPr/>
              </p:nvSpPr>
              <p:spPr>
                <a:xfrm>
                  <a:off x="3241683" y="5153018"/>
                  <a:ext cx="784227" cy="434974"/>
                </a:xfrm>
                <a:custGeom>
                  <a:avLst/>
                  <a:gdLst/>
                  <a:ahLst/>
                  <a:cxnLst/>
                  <a:rect l="0" t="0" r="0" b="0"/>
                  <a:pathLst>
                    <a:path w="120000" h="120000" extrusionOk="0">
                      <a:moveTo>
                        <a:pt x="118851" y="87931"/>
                      </a:moveTo>
                      <a:cubicBezTo>
                        <a:pt x="118277" y="82758"/>
                        <a:pt x="117703" y="76551"/>
                        <a:pt x="113110" y="72413"/>
                      </a:cubicBezTo>
                      <a:cubicBezTo>
                        <a:pt x="106794" y="66206"/>
                        <a:pt x="89569" y="60000"/>
                        <a:pt x="87272" y="57931"/>
                      </a:cubicBezTo>
                      <a:cubicBezTo>
                        <a:pt x="84401" y="56896"/>
                        <a:pt x="82105" y="52758"/>
                        <a:pt x="80956" y="47586"/>
                      </a:cubicBezTo>
                      <a:cubicBezTo>
                        <a:pt x="80382" y="42413"/>
                        <a:pt x="79808" y="35172"/>
                        <a:pt x="79808" y="18620"/>
                      </a:cubicBezTo>
                      <a:cubicBezTo>
                        <a:pt x="79234" y="0"/>
                        <a:pt x="43062" y="2068"/>
                        <a:pt x="43062" y="16551"/>
                      </a:cubicBezTo>
                      <a:cubicBezTo>
                        <a:pt x="43062" y="31034"/>
                        <a:pt x="42488" y="41379"/>
                        <a:pt x="41339" y="46551"/>
                      </a:cubicBezTo>
                      <a:cubicBezTo>
                        <a:pt x="40191" y="52758"/>
                        <a:pt x="38468" y="54827"/>
                        <a:pt x="34449" y="56896"/>
                      </a:cubicBezTo>
                      <a:cubicBezTo>
                        <a:pt x="28133" y="61034"/>
                        <a:pt x="10334" y="62068"/>
                        <a:pt x="5741" y="70344"/>
                      </a:cubicBezTo>
                      <a:cubicBezTo>
                        <a:pt x="3444" y="73448"/>
                        <a:pt x="574" y="108620"/>
                        <a:pt x="0" y="120000"/>
                      </a:cubicBezTo>
                      <a:cubicBezTo>
                        <a:pt x="119999" y="120000"/>
                        <a:pt x="119999" y="120000"/>
                        <a:pt x="119999" y="120000"/>
                      </a:cubicBezTo>
                      <a:cubicBezTo>
                        <a:pt x="119999" y="112758"/>
                        <a:pt x="118851" y="88965"/>
                        <a:pt x="118851" y="87931"/>
                      </a:cubicBezTo>
                      <a:close/>
                    </a:path>
                  </a:pathLst>
                </a:custGeom>
                <a:solidFill>
                  <a:srgbClr val="9F7742"/>
                </a:solidFill>
                <a:ln>
                  <a:noFill/>
                </a:ln>
              </p:spPr>
              <p:txBody>
                <a:bodyPr wrap="square" lIns="91400" tIns="45700" rIns="91400" bIns="45700" anchor="t" anchorCtr="0">
                  <a:noAutofit/>
                </a:bodyPr>
                <a:lstStyle/>
                <a:p>
                  <a:pPr>
                    <a:buSzPct val="25000"/>
                    <a:defRPr/>
                  </a:pPr>
                  <a:endParaRPr sz="1899" kern="0" dirty="0">
                    <a:solidFill>
                      <a:srgbClr val="000000"/>
                    </a:solidFill>
                    <a:latin typeface="Metropolis" panose="00000500000000000000" pitchFamily="50" charset="0"/>
                    <a:ea typeface="Arial"/>
                    <a:cs typeface="Arial"/>
                    <a:sym typeface="Arial"/>
                  </a:endParaRPr>
                </a:p>
              </p:txBody>
            </p:sp>
            <p:sp>
              <p:nvSpPr>
                <p:cNvPr id="27" name="Shape 470">
                  <a:extLst>
                    <a:ext uri="{FF2B5EF4-FFF2-40B4-BE49-F238E27FC236}">
                      <a16:creationId xmlns:a16="http://schemas.microsoft.com/office/drawing/2014/main" id="{9921371A-0E89-184E-B8CE-8756E13E959F}"/>
                    </a:ext>
                  </a:extLst>
                </p:cNvPr>
                <p:cNvSpPr/>
                <p:nvPr/>
              </p:nvSpPr>
              <p:spPr>
                <a:xfrm>
                  <a:off x="3463933" y="5078406"/>
                  <a:ext cx="66675" cy="127000"/>
                </a:xfrm>
                <a:custGeom>
                  <a:avLst/>
                  <a:gdLst/>
                  <a:ahLst/>
                  <a:cxnLst/>
                  <a:rect l="0" t="0" r="0" b="0"/>
                  <a:pathLst>
                    <a:path w="120000" h="120000" extrusionOk="0">
                      <a:moveTo>
                        <a:pt x="86666" y="10588"/>
                      </a:moveTo>
                      <a:cubicBezTo>
                        <a:pt x="86666" y="10588"/>
                        <a:pt x="46666" y="0"/>
                        <a:pt x="20000" y="14117"/>
                      </a:cubicBezTo>
                      <a:cubicBezTo>
                        <a:pt x="0" y="28235"/>
                        <a:pt x="20000" y="70588"/>
                        <a:pt x="46666" y="95294"/>
                      </a:cubicBezTo>
                      <a:cubicBezTo>
                        <a:pt x="66666" y="120000"/>
                        <a:pt x="80000" y="120000"/>
                        <a:pt x="86666" y="120000"/>
                      </a:cubicBezTo>
                      <a:cubicBezTo>
                        <a:pt x="93333" y="120000"/>
                        <a:pt x="120000" y="35294"/>
                        <a:pt x="86666" y="10588"/>
                      </a:cubicBezTo>
                      <a:close/>
                    </a:path>
                  </a:pathLst>
                </a:custGeom>
                <a:solidFill>
                  <a:srgbClr val="9F7742"/>
                </a:solidFill>
                <a:ln>
                  <a:noFill/>
                </a:ln>
              </p:spPr>
              <p:txBody>
                <a:bodyPr wrap="square" lIns="91400" tIns="45700" rIns="91400" bIns="45700" anchor="t" anchorCtr="0">
                  <a:noAutofit/>
                </a:bodyPr>
                <a:lstStyle/>
                <a:p>
                  <a:pPr>
                    <a:buSzPct val="25000"/>
                    <a:defRPr/>
                  </a:pPr>
                  <a:endParaRPr sz="1899" kern="0" dirty="0">
                    <a:solidFill>
                      <a:srgbClr val="000000"/>
                    </a:solidFill>
                    <a:latin typeface="Metropolis" panose="00000500000000000000" pitchFamily="50" charset="0"/>
                    <a:ea typeface="Arial"/>
                    <a:cs typeface="Arial"/>
                    <a:sym typeface="Arial"/>
                  </a:endParaRPr>
                </a:p>
              </p:txBody>
            </p:sp>
            <p:sp>
              <p:nvSpPr>
                <p:cNvPr id="28" name="Shape 471">
                  <a:extLst>
                    <a:ext uri="{FF2B5EF4-FFF2-40B4-BE49-F238E27FC236}">
                      <a16:creationId xmlns:a16="http://schemas.microsoft.com/office/drawing/2014/main" id="{F46B0030-F4DF-A743-8A14-C78D7BA1095D}"/>
                    </a:ext>
                  </a:extLst>
                </p:cNvPr>
                <p:cNvSpPr/>
                <p:nvPr/>
              </p:nvSpPr>
              <p:spPr>
                <a:xfrm>
                  <a:off x="3643321" y="5172068"/>
                  <a:ext cx="382589" cy="415924"/>
                </a:xfrm>
                <a:custGeom>
                  <a:avLst/>
                  <a:gdLst/>
                  <a:ahLst/>
                  <a:cxnLst/>
                  <a:rect l="0" t="0" r="0" b="0"/>
                  <a:pathLst>
                    <a:path w="120000" h="120000" extrusionOk="0">
                      <a:moveTo>
                        <a:pt x="117647" y="86486"/>
                      </a:moveTo>
                      <a:cubicBezTo>
                        <a:pt x="116470" y="81081"/>
                        <a:pt x="115294" y="74594"/>
                        <a:pt x="105882" y="70270"/>
                      </a:cubicBezTo>
                      <a:cubicBezTo>
                        <a:pt x="92941" y="63783"/>
                        <a:pt x="57647" y="57297"/>
                        <a:pt x="52941" y="55135"/>
                      </a:cubicBezTo>
                      <a:cubicBezTo>
                        <a:pt x="47058" y="54054"/>
                        <a:pt x="42352" y="49729"/>
                        <a:pt x="40000" y="44324"/>
                      </a:cubicBezTo>
                      <a:cubicBezTo>
                        <a:pt x="38823" y="38918"/>
                        <a:pt x="37647" y="31351"/>
                        <a:pt x="37647" y="14054"/>
                      </a:cubicBezTo>
                      <a:cubicBezTo>
                        <a:pt x="37647" y="4324"/>
                        <a:pt x="18823" y="0"/>
                        <a:pt x="0" y="0"/>
                      </a:cubicBezTo>
                      <a:cubicBezTo>
                        <a:pt x="0" y="120000"/>
                        <a:pt x="0" y="120000"/>
                        <a:pt x="0" y="120000"/>
                      </a:cubicBezTo>
                      <a:cubicBezTo>
                        <a:pt x="120000" y="120000"/>
                        <a:pt x="120000" y="120000"/>
                        <a:pt x="120000" y="120000"/>
                      </a:cubicBezTo>
                      <a:cubicBezTo>
                        <a:pt x="120000" y="112432"/>
                        <a:pt x="117647" y="87567"/>
                        <a:pt x="117647" y="86486"/>
                      </a:cubicBezTo>
                      <a:close/>
                    </a:path>
                  </a:pathLst>
                </a:custGeom>
                <a:solidFill>
                  <a:srgbClr val="846639"/>
                </a:solidFill>
                <a:ln>
                  <a:noFill/>
                </a:ln>
              </p:spPr>
              <p:txBody>
                <a:bodyPr wrap="square" lIns="91400" tIns="45700" rIns="91400" bIns="45700" anchor="t" anchorCtr="0">
                  <a:noAutofit/>
                </a:bodyPr>
                <a:lstStyle/>
                <a:p>
                  <a:pPr>
                    <a:buSzPct val="25000"/>
                    <a:defRPr/>
                  </a:pPr>
                  <a:endParaRPr sz="1899" kern="0" dirty="0">
                    <a:solidFill>
                      <a:srgbClr val="000000"/>
                    </a:solidFill>
                    <a:latin typeface="Metropolis" panose="00000500000000000000" pitchFamily="50" charset="0"/>
                    <a:ea typeface="Arial"/>
                    <a:cs typeface="Arial"/>
                    <a:sym typeface="Arial"/>
                  </a:endParaRPr>
                </a:p>
              </p:txBody>
            </p:sp>
            <p:sp>
              <p:nvSpPr>
                <p:cNvPr id="29" name="Shape 472">
                  <a:extLst>
                    <a:ext uri="{FF2B5EF4-FFF2-40B4-BE49-F238E27FC236}">
                      <a16:creationId xmlns:a16="http://schemas.microsoft.com/office/drawing/2014/main" id="{6998DDCD-4618-3642-AEB3-FD4682E2D7C1}"/>
                    </a:ext>
                  </a:extLst>
                </p:cNvPr>
                <p:cNvSpPr/>
                <p:nvPr/>
              </p:nvSpPr>
              <p:spPr>
                <a:xfrm>
                  <a:off x="3241679" y="5359392"/>
                  <a:ext cx="784226" cy="228600"/>
                </a:xfrm>
                <a:custGeom>
                  <a:avLst/>
                  <a:gdLst/>
                  <a:ahLst/>
                  <a:cxnLst/>
                  <a:rect l="0" t="0" r="0" b="0"/>
                  <a:pathLst>
                    <a:path w="120000" h="120000" extrusionOk="0">
                      <a:moveTo>
                        <a:pt x="118851" y="59016"/>
                      </a:moveTo>
                      <a:cubicBezTo>
                        <a:pt x="118277" y="49180"/>
                        <a:pt x="117703" y="37377"/>
                        <a:pt x="113110" y="29508"/>
                      </a:cubicBezTo>
                      <a:cubicBezTo>
                        <a:pt x="107368" y="17704"/>
                        <a:pt x="91291" y="7868"/>
                        <a:pt x="87846" y="3934"/>
                      </a:cubicBezTo>
                      <a:cubicBezTo>
                        <a:pt x="84976" y="29508"/>
                        <a:pt x="74641" y="51147"/>
                        <a:pt x="60861" y="51147"/>
                      </a:cubicBezTo>
                      <a:cubicBezTo>
                        <a:pt x="47081" y="51147"/>
                        <a:pt x="37320" y="21639"/>
                        <a:pt x="35023" y="0"/>
                      </a:cubicBezTo>
                      <a:cubicBezTo>
                        <a:pt x="35023" y="0"/>
                        <a:pt x="34449" y="0"/>
                        <a:pt x="34449" y="0"/>
                      </a:cubicBezTo>
                      <a:cubicBezTo>
                        <a:pt x="28133" y="7868"/>
                        <a:pt x="9186" y="5901"/>
                        <a:pt x="5741" y="25573"/>
                      </a:cubicBezTo>
                      <a:cubicBezTo>
                        <a:pt x="2296" y="41311"/>
                        <a:pt x="0" y="100327"/>
                        <a:pt x="0" y="120000"/>
                      </a:cubicBezTo>
                      <a:cubicBezTo>
                        <a:pt x="119999" y="120000"/>
                        <a:pt x="119999" y="120000"/>
                        <a:pt x="119999" y="120000"/>
                      </a:cubicBezTo>
                      <a:cubicBezTo>
                        <a:pt x="119999" y="106229"/>
                        <a:pt x="118851" y="60983"/>
                        <a:pt x="118851" y="59016"/>
                      </a:cubicBezTo>
                      <a:close/>
                    </a:path>
                  </a:pathLst>
                </a:custGeom>
                <a:solidFill>
                  <a:srgbClr val="0084A9"/>
                </a:solidFill>
                <a:ln>
                  <a:noFill/>
                </a:ln>
              </p:spPr>
              <p:txBody>
                <a:bodyPr wrap="square" lIns="91400" tIns="45700" rIns="91400" bIns="45700" anchor="t" anchorCtr="0">
                  <a:noAutofit/>
                </a:bodyPr>
                <a:lstStyle/>
                <a:p>
                  <a:pPr>
                    <a:buSzPct val="25000"/>
                    <a:defRPr/>
                  </a:pPr>
                  <a:endParaRPr sz="1899" kern="0" dirty="0">
                    <a:solidFill>
                      <a:srgbClr val="000000"/>
                    </a:solidFill>
                    <a:latin typeface="Metropolis" panose="00000500000000000000" pitchFamily="50" charset="0"/>
                    <a:ea typeface="Arial"/>
                    <a:cs typeface="Arial"/>
                    <a:sym typeface="Arial"/>
                  </a:endParaRPr>
                </a:p>
              </p:txBody>
            </p:sp>
            <p:sp>
              <p:nvSpPr>
                <p:cNvPr id="30" name="Shape 473">
                  <a:extLst>
                    <a:ext uri="{FF2B5EF4-FFF2-40B4-BE49-F238E27FC236}">
                      <a16:creationId xmlns:a16="http://schemas.microsoft.com/office/drawing/2014/main" id="{50FCBDA2-1215-7744-B998-83BB2CA053B5}"/>
                    </a:ext>
                  </a:extLst>
                </p:cNvPr>
                <p:cNvSpPr/>
                <p:nvPr/>
              </p:nvSpPr>
              <p:spPr>
                <a:xfrm>
                  <a:off x="3486155" y="4848219"/>
                  <a:ext cx="311151" cy="503237"/>
                </a:xfrm>
                <a:custGeom>
                  <a:avLst/>
                  <a:gdLst/>
                  <a:ahLst/>
                  <a:cxnLst/>
                  <a:rect l="0" t="0" r="0" b="0"/>
                  <a:pathLst>
                    <a:path w="120000" h="120000" extrusionOk="0">
                      <a:moveTo>
                        <a:pt x="1445" y="36716"/>
                      </a:moveTo>
                      <a:cubicBezTo>
                        <a:pt x="1445" y="36716"/>
                        <a:pt x="0" y="76119"/>
                        <a:pt x="11566" y="96716"/>
                      </a:cubicBezTo>
                      <a:cubicBezTo>
                        <a:pt x="23132" y="118208"/>
                        <a:pt x="93975" y="120000"/>
                        <a:pt x="109879" y="94925"/>
                      </a:cubicBezTo>
                      <a:cubicBezTo>
                        <a:pt x="119999" y="77910"/>
                        <a:pt x="118554" y="46567"/>
                        <a:pt x="117108" y="36716"/>
                      </a:cubicBezTo>
                      <a:cubicBezTo>
                        <a:pt x="114216" y="0"/>
                        <a:pt x="5783" y="0"/>
                        <a:pt x="1445" y="36716"/>
                      </a:cubicBezTo>
                      <a:close/>
                    </a:path>
                  </a:pathLst>
                </a:custGeom>
                <a:solidFill>
                  <a:srgbClr val="9F7742"/>
                </a:solidFill>
                <a:ln>
                  <a:noFill/>
                </a:ln>
              </p:spPr>
              <p:txBody>
                <a:bodyPr wrap="square" lIns="91400" tIns="45700" rIns="91400" bIns="45700" anchor="t" anchorCtr="0">
                  <a:noAutofit/>
                </a:bodyPr>
                <a:lstStyle/>
                <a:p>
                  <a:pPr>
                    <a:buSzPct val="25000"/>
                    <a:defRPr/>
                  </a:pPr>
                  <a:endParaRPr sz="1899" kern="0" dirty="0">
                    <a:solidFill>
                      <a:srgbClr val="000000"/>
                    </a:solidFill>
                    <a:latin typeface="Metropolis" panose="00000500000000000000" pitchFamily="50" charset="0"/>
                    <a:ea typeface="Arial"/>
                    <a:cs typeface="Arial"/>
                    <a:sym typeface="Arial"/>
                  </a:endParaRPr>
                </a:p>
              </p:txBody>
            </p:sp>
            <p:sp>
              <p:nvSpPr>
                <p:cNvPr id="31" name="Shape 474">
                  <a:extLst>
                    <a:ext uri="{FF2B5EF4-FFF2-40B4-BE49-F238E27FC236}">
                      <a16:creationId xmlns:a16="http://schemas.microsoft.com/office/drawing/2014/main" id="{BE1ABF65-634A-E84C-9D29-169743175CBF}"/>
                    </a:ext>
                  </a:extLst>
                </p:cNvPr>
                <p:cNvSpPr/>
                <p:nvPr/>
              </p:nvSpPr>
              <p:spPr>
                <a:xfrm>
                  <a:off x="3643318" y="4886318"/>
                  <a:ext cx="153988" cy="434974"/>
                </a:xfrm>
                <a:custGeom>
                  <a:avLst/>
                  <a:gdLst/>
                  <a:ahLst/>
                  <a:cxnLst/>
                  <a:rect l="0" t="0" r="0" b="0"/>
                  <a:pathLst>
                    <a:path w="120000" h="120000" extrusionOk="0">
                      <a:moveTo>
                        <a:pt x="114146" y="32068"/>
                      </a:moveTo>
                      <a:cubicBezTo>
                        <a:pt x="111219" y="11379"/>
                        <a:pt x="55609" y="0"/>
                        <a:pt x="0" y="0"/>
                      </a:cubicBezTo>
                      <a:cubicBezTo>
                        <a:pt x="0" y="120000"/>
                        <a:pt x="0" y="120000"/>
                        <a:pt x="0" y="120000"/>
                      </a:cubicBezTo>
                      <a:cubicBezTo>
                        <a:pt x="0" y="120000"/>
                        <a:pt x="0" y="120000"/>
                        <a:pt x="0" y="120000"/>
                      </a:cubicBezTo>
                      <a:cubicBezTo>
                        <a:pt x="2926" y="120000"/>
                        <a:pt x="8780" y="120000"/>
                        <a:pt x="14634" y="120000"/>
                      </a:cubicBezTo>
                      <a:cubicBezTo>
                        <a:pt x="14634" y="120000"/>
                        <a:pt x="14634" y="120000"/>
                        <a:pt x="14634" y="120000"/>
                      </a:cubicBezTo>
                      <a:cubicBezTo>
                        <a:pt x="17560" y="120000"/>
                        <a:pt x="20487" y="120000"/>
                        <a:pt x="23414" y="120000"/>
                      </a:cubicBezTo>
                      <a:cubicBezTo>
                        <a:pt x="23414" y="120000"/>
                        <a:pt x="23414" y="120000"/>
                        <a:pt x="23414" y="120000"/>
                      </a:cubicBezTo>
                      <a:cubicBezTo>
                        <a:pt x="26341" y="118965"/>
                        <a:pt x="26341" y="118965"/>
                        <a:pt x="29268" y="118965"/>
                      </a:cubicBezTo>
                      <a:cubicBezTo>
                        <a:pt x="29268" y="118965"/>
                        <a:pt x="29268" y="118965"/>
                        <a:pt x="29268" y="118965"/>
                      </a:cubicBezTo>
                      <a:cubicBezTo>
                        <a:pt x="32195" y="118965"/>
                        <a:pt x="35121" y="118965"/>
                        <a:pt x="38048" y="117931"/>
                      </a:cubicBezTo>
                      <a:cubicBezTo>
                        <a:pt x="38048" y="117931"/>
                        <a:pt x="38048" y="117931"/>
                        <a:pt x="38048" y="117931"/>
                      </a:cubicBezTo>
                      <a:cubicBezTo>
                        <a:pt x="40975" y="117931"/>
                        <a:pt x="43902" y="117931"/>
                        <a:pt x="43902" y="116896"/>
                      </a:cubicBezTo>
                      <a:cubicBezTo>
                        <a:pt x="43902" y="116896"/>
                        <a:pt x="46829" y="116896"/>
                        <a:pt x="46829" y="116896"/>
                      </a:cubicBezTo>
                      <a:cubicBezTo>
                        <a:pt x="46829" y="116896"/>
                        <a:pt x="49756" y="116896"/>
                        <a:pt x="52682" y="115862"/>
                      </a:cubicBezTo>
                      <a:cubicBezTo>
                        <a:pt x="52682" y="115862"/>
                        <a:pt x="52682" y="115862"/>
                        <a:pt x="52682" y="115862"/>
                      </a:cubicBezTo>
                      <a:cubicBezTo>
                        <a:pt x="55609" y="115862"/>
                        <a:pt x="55609" y="115862"/>
                        <a:pt x="58536" y="114827"/>
                      </a:cubicBezTo>
                      <a:cubicBezTo>
                        <a:pt x="58536" y="114827"/>
                        <a:pt x="58536" y="114827"/>
                        <a:pt x="61463" y="114827"/>
                      </a:cubicBezTo>
                      <a:cubicBezTo>
                        <a:pt x="61463" y="114827"/>
                        <a:pt x="64390" y="113793"/>
                        <a:pt x="64390" y="113793"/>
                      </a:cubicBezTo>
                      <a:cubicBezTo>
                        <a:pt x="64390" y="113793"/>
                        <a:pt x="67317" y="113793"/>
                        <a:pt x="67317" y="112758"/>
                      </a:cubicBezTo>
                      <a:cubicBezTo>
                        <a:pt x="67317" y="112758"/>
                        <a:pt x="70243" y="112758"/>
                        <a:pt x="70243" y="111724"/>
                      </a:cubicBezTo>
                      <a:cubicBezTo>
                        <a:pt x="73170" y="111724"/>
                        <a:pt x="73170" y="111724"/>
                        <a:pt x="73170" y="111724"/>
                      </a:cubicBezTo>
                      <a:cubicBezTo>
                        <a:pt x="73170" y="111724"/>
                        <a:pt x="76097" y="110689"/>
                        <a:pt x="76097" y="110689"/>
                      </a:cubicBezTo>
                      <a:cubicBezTo>
                        <a:pt x="79024" y="110689"/>
                        <a:pt x="79024" y="109655"/>
                        <a:pt x="79024" y="109655"/>
                      </a:cubicBezTo>
                      <a:cubicBezTo>
                        <a:pt x="79024" y="109655"/>
                        <a:pt x="81951" y="108620"/>
                        <a:pt x="81951" y="108620"/>
                      </a:cubicBezTo>
                      <a:cubicBezTo>
                        <a:pt x="81951" y="108620"/>
                        <a:pt x="84878" y="107586"/>
                        <a:pt x="84878" y="107586"/>
                      </a:cubicBezTo>
                      <a:cubicBezTo>
                        <a:pt x="84878" y="107586"/>
                        <a:pt x="84878" y="106551"/>
                        <a:pt x="87804" y="106551"/>
                      </a:cubicBezTo>
                      <a:cubicBezTo>
                        <a:pt x="87804" y="106551"/>
                        <a:pt x="87804" y="105517"/>
                        <a:pt x="87804" y="105517"/>
                      </a:cubicBezTo>
                      <a:cubicBezTo>
                        <a:pt x="90731" y="105517"/>
                        <a:pt x="90731" y="104482"/>
                        <a:pt x="90731" y="104482"/>
                      </a:cubicBezTo>
                      <a:cubicBezTo>
                        <a:pt x="90731" y="103448"/>
                        <a:pt x="93658" y="103448"/>
                        <a:pt x="93658" y="102413"/>
                      </a:cubicBezTo>
                      <a:cubicBezTo>
                        <a:pt x="93658" y="102413"/>
                        <a:pt x="93658" y="102413"/>
                        <a:pt x="93658" y="102413"/>
                      </a:cubicBezTo>
                      <a:cubicBezTo>
                        <a:pt x="96585" y="101379"/>
                        <a:pt x="96585" y="100344"/>
                        <a:pt x="99512" y="99310"/>
                      </a:cubicBezTo>
                      <a:cubicBezTo>
                        <a:pt x="99512" y="97241"/>
                        <a:pt x="102439" y="95172"/>
                        <a:pt x="102439" y="93103"/>
                      </a:cubicBezTo>
                      <a:cubicBezTo>
                        <a:pt x="120000" y="72413"/>
                        <a:pt x="117073" y="42413"/>
                        <a:pt x="114146" y="32068"/>
                      </a:cubicBezTo>
                      <a:close/>
                    </a:path>
                  </a:pathLst>
                </a:custGeom>
                <a:solidFill>
                  <a:srgbClr val="846639"/>
                </a:solidFill>
                <a:ln>
                  <a:noFill/>
                </a:ln>
              </p:spPr>
              <p:txBody>
                <a:bodyPr wrap="square" lIns="91400" tIns="45700" rIns="91400" bIns="45700" anchor="t" anchorCtr="0">
                  <a:noAutofit/>
                </a:bodyPr>
                <a:lstStyle/>
                <a:p>
                  <a:pPr>
                    <a:buSzPct val="25000"/>
                    <a:defRPr/>
                  </a:pPr>
                  <a:endParaRPr sz="1899" kern="0" dirty="0">
                    <a:solidFill>
                      <a:srgbClr val="000000"/>
                    </a:solidFill>
                    <a:latin typeface="Metropolis" panose="00000500000000000000" pitchFamily="50" charset="0"/>
                    <a:ea typeface="Arial"/>
                    <a:cs typeface="Arial"/>
                    <a:sym typeface="Arial"/>
                  </a:endParaRPr>
                </a:p>
              </p:txBody>
            </p:sp>
            <p:sp>
              <p:nvSpPr>
                <p:cNvPr id="32" name="Shape 475">
                  <a:extLst>
                    <a:ext uri="{FF2B5EF4-FFF2-40B4-BE49-F238E27FC236}">
                      <a16:creationId xmlns:a16="http://schemas.microsoft.com/office/drawing/2014/main" id="{B7C78BA3-26E6-C54B-A48C-4A002E353CAC}"/>
                    </a:ext>
                  </a:extLst>
                </p:cNvPr>
                <p:cNvSpPr/>
                <p:nvPr/>
              </p:nvSpPr>
              <p:spPr>
                <a:xfrm>
                  <a:off x="3519493" y="5257792"/>
                  <a:ext cx="244475" cy="82550"/>
                </a:xfrm>
                <a:custGeom>
                  <a:avLst/>
                  <a:gdLst/>
                  <a:ahLst/>
                  <a:cxnLst/>
                  <a:rect l="0" t="0" r="0" b="0"/>
                  <a:pathLst>
                    <a:path w="120000" h="120000" extrusionOk="0">
                      <a:moveTo>
                        <a:pt x="120000" y="27272"/>
                      </a:moveTo>
                      <a:cubicBezTo>
                        <a:pt x="120000" y="16363"/>
                        <a:pt x="120000" y="5454"/>
                        <a:pt x="120000" y="0"/>
                      </a:cubicBezTo>
                      <a:cubicBezTo>
                        <a:pt x="107076" y="49090"/>
                        <a:pt x="88615" y="98181"/>
                        <a:pt x="59076" y="103636"/>
                      </a:cubicBezTo>
                      <a:cubicBezTo>
                        <a:pt x="29538" y="103636"/>
                        <a:pt x="7384" y="32727"/>
                        <a:pt x="0" y="10909"/>
                      </a:cubicBezTo>
                      <a:cubicBezTo>
                        <a:pt x="0" y="21818"/>
                        <a:pt x="0" y="32727"/>
                        <a:pt x="0" y="38181"/>
                      </a:cubicBezTo>
                      <a:cubicBezTo>
                        <a:pt x="9230" y="65454"/>
                        <a:pt x="31384" y="120000"/>
                        <a:pt x="59076" y="120000"/>
                      </a:cubicBezTo>
                      <a:cubicBezTo>
                        <a:pt x="88615" y="120000"/>
                        <a:pt x="107076" y="70909"/>
                        <a:pt x="120000" y="27272"/>
                      </a:cubicBezTo>
                      <a:close/>
                    </a:path>
                  </a:pathLst>
                </a:custGeom>
                <a:solidFill>
                  <a:srgbClr val="755A32"/>
                </a:solidFill>
                <a:ln>
                  <a:noFill/>
                </a:ln>
              </p:spPr>
              <p:txBody>
                <a:bodyPr wrap="square" lIns="91400" tIns="45700" rIns="91400" bIns="45700" anchor="t" anchorCtr="0">
                  <a:noAutofit/>
                </a:bodyPr>
                <a:lstStyle/>
                <a:p>
                  <a:pPr>
                    <a:buSzPct val="25000"/>
                    <a:defRPr/>
                  </a:pPr>
                  <a:endParaRPr sz="1899" kern="0" dirty="0">
                    <a:solidFill>
                      <a:srgbClr val="000000"/>
                    </a:solidFill>
                    <a:latin typeface="Metropolis" panose="00000500000000000000" pitchFamily="50" charset="0"/>
                    <a:ea typeface="Arial"/>
                    <a:cs typeface="Arial"/>
                    <a:sym typeface="Arial"/>
                  </a:endParaRPr>
                </a:p>
              </p:txBody>
            </p:sp>
            <p:sp>
              <p:nvSpPr>
                <p:cNvPr id="33" name="Shape 476">
                  <a:extLst>
                    <a:ext uri="{FF2B5EF4-FFF2-40B4-BE49-F238E27FC236}">
                      <a16:creationId xmlns:a16="http://schemas.microsoft.com/office/drawing/2014/main" id="{652401FF-88FE-3048-BFBB-BE141983B32A}"/>
                    </a:ext>
                  </a:extLst>
                </p:cNvPr>
                <p:cNvSpPr/>
                <p:nvPr/>
              </p:nvSpPr>
              <p:spPr>
                <a:xfrm>
                  <a:off x="3425830" y="4833932"/>
                  <a:ext cx="412751" cy="288925"/>
                </a:xfrm>
                <a:custGeom>
                  <a:avLst/>
                  <a:gdLst/>
                  <a:ahLst/>
                  <a:cxnLst/>
                  <a:rect l="0" t="0" r="0" b="0"/>
                  <a:pathLst>
                    <a:path w="120000" h="120000" extrusionOk="0">
                      <a:moveTo>
                        <a:pt x="19636" y="113766"/>
                      </a:moveTo>
                      <a:cubicBezTo>
                        <a:pt x="20727" y="115324"/>
                        <a:pt x="15272" y="120000"/>
                        <a:pt x="12000" y="110649"/>
                      </a:cubicBezTo>
                      <a:cubicBezTo>
                        <a:pt x="9818" y="112207"/>
                        <a:pt x="6545" y="110649"/>
                        <a:pt x="4363" y="105974"/>
                      </a:cubicBezTo>
                      <a:cubicBezTo>
                        <a:pt x="3272" y="102857"/>
                        <a:pt x="4363" y="96623"/>
                        <a:pt x="5454" y="93506"/>
                      </a:cubicBezTo>
                      <a:cubicBezTo>
                        <a:pt x="2181" y="90389"/>
                        <a:pt x="0" y="79480"/>
                        <a:pt x="6545" y="74805"/>
                      </a:cubicBezTo>
                      <a:cubicBezTo>
                        <a:pt x="2181" y="68571"/>
                        <a:pt x="3272" y="59220"/>
                        <a:pt x="9818" y="56103"/>
                      </a:cubicBezTo>
                      <a:cubicBezTo>
                        <a:pt x="8727" y="52987"/>
                        <a:pt x="7636" y="48311"/>
                        <a:pt x="9818" y="43636"/>
                      </a:cubicBezTo>
                      <a:cubicBezTo>
                        <a:pt x="12000" y="38961"/>
                        <a:pt x="14181" y="40519"/>
                        <a:pt x="16363" y="40519"/>
                      </a:cubicBezTo>
                      <a:cubicBezTo>
                        <a:pt x="16363" y="34285"/>
                        <a:pt x="16363" y="24935"/>
                        <a:pt x="26181" y="24935"/>
                      </a:cubicBezTo>
                      <a:cubicBezTo>
                        <a:pt x="25090" y="15584"/>
                        <a:pt x="31636" y="10909"/>
                        <a:pt x="37090" y="14025"/>
                      </a:cubicBezTo>
                      <a:cubicBezTo>
                        <a:pt x="38181" y="4675"/>
                        <a:pt x="45818" y="3116"/>
                        <a:pt x="50181" y="9350"/>
                      </a:cubicBezTo>
                      <a:cubicBezTo>
                        <a:pt x="51272" y="1558"/>
                        <a:pt x="58909" y="0"/>
                        <a:pt x="62181" y="7792"/>
                      </a:cubicBezTo>
                      <a:cubicBezTo>
                        <a:pt x="65454" y="0"/>
                        <a:pt x="72000" y="0"/>
                        <a:pt x="75272" y="9350"/>
                      </a:cubicBezTo>
                      <a:cubicBezTo>
                        <a:pt x="78545" y="6233"/>
                        <a:pt x="80727" y="4675"/>
                        <a:pt x="84000" y="6233"/>
                      </a:cubicBezTo>
                      <a:cubicBezTo>
                        <a:pt x="87272" y="9350"/>
                        <a:pt x="88363" y="14025"/>
                        <a:pt x="88363" y="15584"/>
                      </a:cubicBezTo>
                      <a:cubicBezTo>
                        <a:pt x="90545" y="14025"/>
                        <a:pt x="93818" y="14025"/>
                        <a:pt x="96000" y="17142"/>
                      </a:cubicBezTo>
                      <a:cubicBezTo>
                        <a:pt x="99272" y="18701"/>
                        <a:pt x="99272" y="24935"/>
                        <a:pt x="99272" y="28051"/>
                      </a:cubicBezTo>
                      <a:cubicBezTo>
                        <a:pt x="102545" y="28051"/>
                        <a:pt x="103636" y="28051"/>
                        <a:pt x="105818" y="31168"/>
                      </a:cubicBezTo>
                      <a:cubicBezTo>
                        <a:pt x="109090" y="35844"/>
                        <a:pt x="108000" y="40519"/>
                        <a:pt x="106909" y="43636"/>
                      </a:cubicBezTo>
                      <a:cubicBezTo>
                        <a:pt x="109090" y="43636"/>
                        <a:pt x="111272" y="45194"/>
                        <a:pt x="113454" y="48311"/>
                      </a:cubicBezTo>
                      <a:cubicBezTo>
                        <a:pt x="114545" y="51428"/>
                        <a:pt x="114545" y="57662"/>
                        <a:pt x="113454" y="62337"/>
                      </a:cubicBezTo>
                      <a:cubicBezTo>
                        <a:pt x="115636" y="62337"/>
                        <a:pt x="117818" y="63896"/>
                        <a:pt x="118909" y="68571"/>
                      </a:cubicBezTo>
                      <a:cubicBezTo>
                        <a:pt x="120000" y="73246"/>
                        <a:pt x="117818" y="77922"/>
                        <a:pt x="114545" y="79480"/>
                      </a:cubicBezTo>
                      <a:cubicBezTo>
                        <a:pt x="117818" y="81038"/>
                        <a:pt x="118909" y="85714"/>
                        <a:pt x="118909" y="90389"/>
                      </a:cubicBezTo>
                      <a:cubicBezTo>
                        <a:pt x="118909" y="95064"/>
                        <a:pt x="116727" y="99740"/>
                        <a:pt x="113454" y="101298"/>
                      </a:cubicBezTo>
                      <a:cubicBezTo>
                        <a:pt x="114545" y="104415"/>
                        <a:pt x="115636" y="112207"/>
                        <a:pt x="108000" y="112207"/>
                      </a:cubicBezTo>
                      <a:cubicBezTo>
                        <a:pt x="103636" y="113766"/>
                        <a:pt x="106909" y="109090"/>
                        <a:pt x="105818" y="104415"/>
                      </a:cubicBezTo>
                      <a:cubicBezTo>
                        <a:pt x="104727" y="101298"/>
                        <a:pt x="103636" y="101298"/>
                        <a:pt x="101454" y="99740"/>
                      </a:cubicBezTo>
                      <a:cubicBezTo>
                        <a:pt x="102545" y="93506"/>
                        <a:pt x="100363" y="88831"/>
                        <a:pt x="96000" y="88831"/>
                      </a:cubicBezTo>
                      <a:cubicBezTo>
                        <a:pt x="94909" y="82597"/>
                        <a:pt x="92727" y="79480"/>
                        <a:pt x="89454" y="81038"/>
                      </a:cubicBezTo>
                      <a:cubicBezTo>
                        <a:pt x="89454" y="74805"/>
                        <a:pt x="86181" y="70129"/>
                        <a:pt x="81818" y="73246"/>
                      </a:cubicBezTo>
                      <a:cubicBezTo>
                        <a:pt x="79636" y="67012"/>
                        <a:pt x="75272" y="67012"/>
                        <a:pt x="72000" y="70129"/>
                      </a:cubicBezTo>
                      <a:cubicBezTo>
                        <a:pt x="69818" y="67012"/>
                        <a:pt x="64363" y="67012"/>
                        <a:pt x="62181" y="71688"/>
                      </a:cubicBezTo>
                      <a:cubicBezTo>
                        <a:pt x="60000" y="67012"/>
                        <a:pt x="54545" y="65454"/>
                        <a:pt x="52363" y="70129"/>
                      </a:cubicBezTo>
                      <a:cubicBezTo>
                        <a:pt x="49090" y="67012"/>
                        <a:pt x="43636" y="65454"/>
                        <a:pt x="41454" y="74805"/>
                      </a:cubicBezTo>
                      <a:cubicBezTo>
                        <a:pt x="37090" y="70129"/>
                        <a:pt x="32727" y="73246"/>
                        <a:pt x="32727" y="79480"/>
                      </a:cubicBezTo>
                      <a:cubicBezTo>
                        <a:pt x="28363" y="79480"/>
                        <a:pt x="25090" y="84155"/>
                        <a:pt x="26181" y="90389"/>
                      </a:cubicBezTo>
                      <a:cubicBezTo>
                        <a:pt x="22909" y="90389"/>
                        <a:pt x="20727" y="95064"/>
                        <a:pt x="22909" y="101298"/>
                      </a:cubicBezTo>
                      <a:cubicBezTo>
                        <a:pt x="18545" y="102857"/>
                        <a:pt x="17454" y="109090"/>
                        <a:pt x="19636" y="113766"/>
                      </a:cubicBezTo>
                      <a:close/>
                    </a:path>
                  </a:pathLst>
                </a:custGeom>
                <a:solidFill>
                  <a:srgbClr val="48381E"/>
                </a:solidFill>
                <a:ln>
                  <a:noFill/>
                </a:ln>
              </p:spPr>
              <p:txBody>
                <a:bodyPr wrap="square" lIns="91400" tIns="45700" rIns="91400" bIns="45700" anchor="t" anchorCtr="0">
                  <a:noAutofit/>
                </a:bodyPr>
                <a:lstStyle/>
                <a:p>
                  <a:pPr>
                    <a:buSzPct val="25000"/>
                    <a:defRPr/>
                  </a:pPr>
                  <a:endParaRPr sz="1899" kern="0" dirty="0">
                    <a:solidFill>
                      <a:srgbClr val="000000"/>
                    </a:solidFill>
                    <a:latin typeface="Metropolis" panose="00000500000000000000" pitchFamily="50" charset="0"/>
                    <a:ea typeface="Arial"/>
                    <a:cs typeface="Arial"/>
                    <a:sym typeface="Arial"/>
                  </a:endParaRPr>
                </a:p>
              </p:txBody>
            </p:sp>
            <p:sp>
              <p:nvSpPr>
                <p:cNvPr id="34" name="Shape 477">
                  <a:extLst>
                    <a:ext uri="{FF2B5EF4-FFF2-40B4-BE49-F238E27FC236}">
                      <a16:creationId xmlns:a16="http://schemas.microsoft.com/office/drawing/2014/main" id="{894AFF16-48AC-8347-AF20-EB5CEC5D0032}"/>
                    </a:ext>
                  </a:extLst>
                </p:cNvPr>
                <p:cNvSpPr/>
                <p:nvPr/>
              </p:nvSpPr>
              <p:spPr>
                <a:xfrm>
                  <a:off x="3643318" y="4833929"/>
                  <a:ext cx="195263" cy="273049"/>
                </a:xfrm>
                <a:custGeom>
                  <a:avLst/>
                  <a:gdLst/>
                  <a:ahLst/>
                  <a:cxnLst/>
                  <a:rect l="0" t="0" r="0" b="0"/>
                  <a:pathLst>
                    <a:path w="120000" h="120000" extrusionOk="0">
                      <a:moveTo>
                        <a:pt x="117692" y="72328"/>
                      </a:moveTo>
                      <a:cubicBezTo>
                        <a:pt x="115384" y="67397"/>
                        <a:pt x="110769" y="65753"/>
                        <a:pt x="106153" y="65753"/>
                      </a:cubicBezTo>
                      <a:cubicBezTo>
                        <a:pt x="108461" y="60821"/>
                        <a:pt x="108461" y="54246"/>
                        <a:pt x="106153" y="50958"/>
                      </a:cubicBezTo>
                      <a:cubicBezTo>
                        <a:pt x="101538" y="47671"/>
                        <a:pt x="96923" y="46027"/>
                        <a:pt x="92307" y="46027"/>
                      </a:cubicBezTo>
                      <a:cubicBezTo>
                        <a:pt x="94615" y="42739"/>
                        <a:pt x="96923" y="37808"/>
                        <a:pt x="90000" y="32876"/>
                      </a:cubicBezTo>
                      <a:cubicBezTo>
                        <a:pt x="85384" y="29589"/>
                        <a:pt x="83076" y="29589"/>
                        <a:pt x="76153" y="29589"/>
                      </a:cubicBezTo>
                      <a:cubicBezTo>
                        <a:pt x="76153" y="26301"/>
                        <a:pt x="76153" y="19726"/>
                        <a:pt x="69230" y="18082"/>
                      </a:cubicBezTo>
                      <a:cubicBezTo>
                        <a:pt x="64615" y="14794"/>
                        <a:pt x="57692" y="14794"/>
                        <a:pt x="53076" y="16438"/>
                      </a:cubicBezTo>
                      <a:cubicBezTo>
                        <a:pt x="53076" y="14794"/>
                        <a:pt x="50769" y="9863"/>
                        <a:pt x="43846" y="6575"/>
                      </a:cubicBezTo>
                      <a:cubicBezTo>
                        <a:pt x="36923" y="4931"/>
                        <a:pt x="32307" y="6575"/>
                        <a:pt x="25384" y="9863"/>
                      </a:cubicBezTo>
                      <a:cubicBezTo>
                        <a:pt x="18461" y="1643"/>
                        <a:pt x="6923" y="0"/>
                        <a:pt x="0" y="6575"/>
                      </a:cubicBezTo>
                      <a:cubicBezTo>
                        <a:pt x="0" y="73972"/>
                        <a:pt x="0" y="73972"/>
                        <a:pt x="0" y="73972"/>
                      </a:cubicBezTo>
                      <a:cubicBezTo>
                        <a:pt x="4615" y="70684"/>
                        <a:pt x="13846" y="70684"/>
                        <a:pt x="18461" y="73972"/>
                      </a:cubicBezTo>
                      <a:cubicBezTo>
                        <a:pt x="25384" y="70684"/>
                        <a:pt x="34615" y="70684"/>
                        <a:pt x="39230" y="77260"/>
                      </a:cubicBezTo>
                      <a:cubicBezTo>
                        <a:pt x="48461" y="73972"/>
                        <a:pt x="55384" y="78904"/>
                        <a:pt x="55384" y="85479"/>
                      </a:cubicBezTo>
                      <a:cubicBezTo>
                        <a:pt x="62307" y="83835"/>
                        <a:pt x="66923" y="87123"/>
                        <a:pt x="69230" y="93698"/>
                      </a:cubicBezTo>
                      <a:cubicBezTo>
                        <a:pt x="78461" y="93698"/>
                        <a:pt x="83076" y="98630"/>
                        <a:pt x="80769" y="105205"/>
                      </a:cubicBezTo>
                      <a:cubicBezTo>
                        <a:pt x="85384" y="106849"/>
                        <a:pt x="87692" y="106849"/>
                        <a:pt x="90000" y="110136"/>
                      </a:cubicBezTo>
                      <a:cubicBezTo>
                        <a:pt x="92307" y="115068"/>
                        <a:pt x="85384" y="119999"/>
                        <a:pt x="94615" y="118356"/>
                      </a:cubicBezTo>
                      <a:cubicBezTo>
                        <a:pt x="110769" y="118356"/>
                        <a:pt x="108461" y="110136"/>
                        <a:pt x="106153" y="106849"/>
                      </a:cubicBezTo>
                      <a:cubicBezTo>
                        <a:pt x="113076" y="105205"/>
                        <a:pt x="117692" y="100273"/>
                        <a:pt x="117692" y="95342"/>
                      </a:cubicBezTo>
                      <a:cubicBezTo>
                        <a:pt x="117692" y="90410"/>
                        <a:pt x="115384" y="85479"/>
                        <a:pt x="108461" y="83835"/>
                      </a:cubicBezTo>
                      <a:cubicBezTo>
                        <a:pt x="115384" y="82191"/>
                        <a:pt x="120000" y="77260"/>
                        <a:pt x="117692" y="72328"/>
                      </a:cubicBezTo>
                      <a:close/>
                    </a:path>
                  </a:pathLst>
                </a:custGeom>
                <a:solidFill>
                  <a:srgbClr val="3A2D18"/>
                </a:solidFill>
                <a:ln>
                  <a:noFill/>
                </a:ln>
              </p:spPr>
              <p:txBody>
                <a:bodyPr wrap="square" lIns="91400" tIns="45700" rIns="91400" bIns="45700" anchor="t" anchorCtr="0">
                  <a:noAutofit/>
                </a:bodyPr>
                <a:lstStyle/>
                <a:p>
                  <a:pPr>
                    <a:buSzPct val="25000"/>
                    <a:defRPr/>
                  </a:pPr>
                  <a:endParaRPr sz="1899" kern="0" dirty="0">
                    <a:solidFill>
                      <a:srgbClr val="000000"/>
                    </a:solidFill>
                    <a:latin typeface="Metropolis" panose="00000500000000000000" pitchFamily="50" charset="0"/>
                    <a:ea typeface="Arial"/>
                    <a:cs typeface="Arial"/>
                    <a:sym typeface="Arial"/>
                  </a:endParaRPr>
                </a:p>
              </p:txBody>
            </p:sp>
            <p:sp>
              <p:nvSpPr>
                <p:cNvPr id="35" name="Shape 478">
                  <a:extLst>
                    <a:ext uri="{FF2B5EF4-FFF2-40B4-BE49-F238E27FC236}">
                      <a16:creationId xmlns:a16="http://schemas.microsoft.com/office/drawing/2014/main" id="{A502F6C4-A458-D848-90F2-F36A444F31B6}"/>
                    </a:ext>
                  </a:extLst>
                </p:cNvPr>
                <p:cNvSpPr/>
                <p:nvPr/>
              </p:nvSpPr>
              <p:spPr>
                <a:xfrm>
                  <a:off x="3643318" y="5367325"/>
                  <a:ext cx="382589" cy="220662"/>
                </a:xfrm>
                <a:custGeom>
                  <a:avLst/>
                  <a:gdLst/>
                  <a:ahLst/>
                  <a:cxnLst/>
                  <a:rect l="0" t="0" r="0" b="0"/>
                  <a:pathLst>
                    <a:path w="120000" h="120000" extrusionOk="0">
                      <a:moveTo>
                        <a:pt x="117647" y="56949"/>
                      </a:moveTo>
                      <a:cubicBezTo>
                        <a:pt x="116470" y="46779"/>
                        <a:pt x="115294" y="34576"/>
                        <a:pt x="105882" y="26440"/>
                      </a:cubicBezTo>
                      <a:cubicBezTo>
                        <a:pt x="94117" y="14237"/>
                        <a:pt x="61176" y="4067"/>
                        <a:pt x="54117" y="0"/>
                      </a:cubicBezTo>
                      <a:cubicBezTo>
                        <a:pt x="48235" y="26440"/>
                        <a:pt x="27058" y="48813"/>
                        <a:pt x="0" y="48813"/>
                      </a:cubicBezTo>
                      <a:cubicBezTo>
                        <a:pt x="0" y="120000"/>
                        <a:pt x="0" y="120000"/>
                        <a:pt x="0" y="120000"/>
                      </a:cubicBezTo>
                      <a:cubicBezTo>
                        <a:pt x="120000" y="120000"/>
                        <a:pt x="120000" y="120000"/>
                        <a:pt x="120000" y="120000"/>
                      </a:cubicBezTo>
                      <a:cubicBezTo>
                        <a:pt x="120000" y="105762"/>
                        <a:pt x="117647" y="58983"/>
                        <a:pt x="117647" y="56949"/>
                      </a:cubicBezTo>
                      <a:close/>
                    </a:path>
                  </a:pathLst>
                </a:custGeom>
                <a:solidFill>
                  <a:srgbClr val="007191"/>
                </a:solidFill>
                <a:ln>
                  <a:noFill/>
                </a:ln>
              </p:spPr>
              <p:txBody>
                <a:bodyPr wrap="square" lIns="91400" tIns="45700" rIns="91400" bIns="45700" anchor="t" anchorCtr="0">
                  <a:noAutofit/>
                </a:bodyPr>
                <a:lstStyle/>
                <a:p>
                  <a:pPr>
                    <a:buSzPct val="25000"/>
                    <a:defRPr/>
                  </a:pPr>
                  <a:endParaRPr sz="1899" kern="0" dirty="0">
                    <a:solidFill>
                      <a:srgbClr val="000000"/>
                    </a:solidFill>
                    <a:latin typeface="Metropolis" panose="00000500000000000000" pitchFamily="50" charset="0"/>
                    <a:ea typeface="Arial"/>
                    <a:cs typeface="Arial"/>
                    <a:sym typeface="Arial"/>
                  </a:endParaRPr>
                </a:p>
              </p:txBody>
            </p:sp>
            <p:sp>
              <p:nvSpPr>
                <p:cNvPr id="36" name="Shape 479">
                  <a:extLst>
                    <a:ext uri="{FF2B5EF4-FFF2-40B4-BE49-F238E27FC236}">
                      <a16:creationId xmlns:a16="http://schemas.microsoft.com/office/drawing/2014/main" id="{92FAD387-883E-0C45-BB33-B20C7402F5D6}"/>
                    </a:ext>
                  </a:extLst>
                </p:cNvPr>
                <p:cNvSpPr/>
                <p:nvPr/>
              </p:nvSpPr>
              <p:spPr>
                <a:xfrm>
                  <a:off x="3392490" y="5576875"/>
                  <a:ext cx="3175" cy="11112"/>
                </a:xfrm>
                <a:custGeom>
                  <a:avLst/>
                  <a:gdLst/>
                  <a:ahLst/>
                  <a:cxnLst/>
                  <a:rect l="0" t="0" r="0" b="0"/>
                  <a:pathLst>
                    <a:path w="120000" h="120000" extrusionOk="0">
                      <a:moveTo>
                        <a:pt x="120000" y="0"/>
                      </a:moveTo>
                      <a:cubicBezTo>
                        <a:pt x="0" y="40000"/>
                        <a:pt x="0" y="80000"/>
                        <a:pt x="0" y="120000"/>
                      </a:cubicBezTo>
                      <a:cubicBezTo>
                        <a:pt x="120000" y="120000"/>
                        <a:pt x="120000" y="120000"/>
                        <a:pt x="120000" y="120000"/>
                      </a:cubicBezTo>
                      <a:cubicBezTo>
                        <a:pt x="120000" y="80000"/>
                        <a:pt x="120000" y="40000"/>
                        <a:pt x="120000" y="0"/>
                      </a:cubicBezTo>
                      <a:close/>
                    </a:path>
                  </a:pathLst>
                </a:custGeom>
                <a:solidFill>
                  <a:srgbClr val="00627E"/>
                </a:solidFill>
                <a:ln>
                  <a:noFill/>
                </a:ln>
              </p:spPr>
              <p:txBody>
                <a:bodyPr wrap="square" lIns="91400" tIns="45700" rIns="91400" bIns="45700" anchor="t" anchorCtr="0">
                  <a:noAutofit/>
                </a:bodyPr>
                <a:lstStyle/>
                <a:p>
                  <a:pPr>
                    <a:buSzPct val="25000"/>
                    <a:defRPr/>
                  </a:pPr>
                  <a:endParaRPr sz="1899" kern="0" dirty="0">
                    <a:solidFill>
                      <a:srgbClr val="000000"/>
                    </a:solidFill>
                    <a:latin typeface="Metropolis" panose="00000500000000000000" pitchFamily="50" charset="0"/>
                    <a:ea typeface="Arial"/>
                    <a:cs typeface="Arial"/>
                    <a:sym typeface="Arial"/>
                  </a:endParaRPr>
                </a:p>
              </p:txBody>
            </p:sp>
            <p:sp>
              <p:nvSpPr>
                <p:cNvPr id="37" name="Shape 480">
                  <a:extLst>
                    <a:ext uri="{FF2B5EF4-FFF2-40B4-BE49-F238E27FC236}">
                      <a16:creationId xmlns:a16="http://schemas.microsoft.com/office/drawing/2014/main" id="{119E2C80-F92E-9C44-974A-5DBDC5B13B3C}"/>
                    </a:ext>
                  </a:extLst>
                </p:cNvPr>
                <p:cNvSpPr/>
                <p:nvPr/>
              </p:nvSpPr>
              <p:spPr>
                <a:xfrm>
                  <a:off x="3875091" y="5573709"/>
                  <a:ext cx="4763" cy="14287"/>
                </a:xfrm>
                <a:custGeom>
                  <a:avLst/>
                  <a:gdLst/>
                  <a:ahLst/>
                  <a:cxnLst/>
                  <a:rect l="0" t="0" r="0" b="0"/>
                  <a:pathLst>
                    <a:path w="120000" h="120000" extrusionOk="0">
                      <a:moveTo>
                        <a:pt x="0" y="0"/>
                      </a:moveTo>
                      <a:cubicBezTo>
                        <a:pt x="0" y="60000"/>
                        <a:pt x="0" y="90000"/>
                        <a:pt x="0" y="120000"/>
                      </a:cubicBezTo>
                      <a:cubicBezTo>
                        <a:pt x="120000" y="120000"/>
                        <a:pt x="120000" y="120000"/>
                        <a:pt x="120000" y="120000"/>
                      </a:cubicBezTo>
                      <a:cubicBezTo>
                        <a:pt x="120000" y="90000"/>
                        <a:pt x="120000" y="60000"/>
                        <a:pt x="0" y="0"/>
                      </a:cubicBezTo>
                      <a:close/>
                    </a:path>
                  </a:pathLst>
                </a:custGeom>
                <a:solidFill>
                  <a:srgbClr val="00627E"/>
                </a:solidFill>
                <a:ln>
                  <a:noFill/>
                </a:ln>
              </p:spPr>
              <p:txBody>
                <a:bodyPr wrap="square" lIns="91400" tIns="45700" rIns="91400" bIns="45700" anchor="t" anchorCtr="0">
                  <a:noAutofit/>
                </a:bodyPr>
                <a:lstStyle/>
                <a:p>
                  <a:pPr>
                    <a:buSzPct val="25000"/>
                    <a:defRPr/>
                  </a:pPr>
                  <a:endParaRPr sz="1899" kern="0" dirty="0">
                    <a:solidFill>
                      <a:srgbClr val="000000"/>
                    </a:solidFill>
                    <a:latin typeface="Metropolis" panose="00000500000000000000" pitchFamily="50" charset="0"/>
                    <a:ea typeface="Arial"/>
                    <a:cs typeface="Arial"/>
                    <a:sym typeface="Arial"/>
                  </a:endParaRPr>
                </a:p>
              </p:txBody>
            </p:sp>
            <p:sp>
              <p:nvSpPr>
                <p:cNvPr id="38" name="Shape 481">
                  <a:extLst>
                    <a:ext uri="{FF2B5EF4-FFF2-40B4-BE49-F238E27FC236}">
                      <a16:creationId xmlns:a16="http://schemas.microsoft.com/office/drawing/2014/main" id="{C068A3A7-ACAD-0D4C-BEEA-2B43661A3BEC}"/>
                    </a:ext>
                  </a:extLst>
                </p:cNvPr>
                <p:cNvSpPr/>
                <p:nvPr/>
              </p:nvSpPr>
              <p:spPr>
                <a:xfrm>
                  <a:off x="3429000" y="5367338"/>
                  <a:ext cx="428625" cy="134937"/>
                </a:xfrm>
                <a:custGeom>
                  <a:avLst/>
                  <a:gdLst/>
                  <a:ahLst/>
                  <a:cxnLst/>
                  <a:rect l="0" t="0" r="0" b="0"/>
                  <a:pathLst>
                    <a:path w="120000" h="120000" extrusionOk="0">
                      <a:moveTo>
                        <a:pt x="118947" y="6666"/>
                      </a:moveTo>
                      <a:cubicBezTo>
                        <a:pt x="115789" y="33333"/>
                        <a:pt x="109473" y="56666"/>
                        <a:pt x="101052" y="76666"/>
                      </a:cubicBezTo>
                      <a:cubicBezTo>
                        <a:pt x="90526" y="103333"/>
                        <a:pt x="75789" y="116666"/>
                        <a:pt x="58947" y="116666"/>
                      </a:cubicBezTo>
                      <a:cubicBezTo>
                        <a:pt x="22105" y="113333"/>
                        <a:pt x="6315" y="33333"/>
                        <a:pt x="2105" y="0"/>
                      </a:cubicBezTo>
                      <a:cubicBezTo>
                        <a:pt x="1052" y="0"/>
                        <a:pt x="0" y="0"/>
                        <a:pt x="0" y="0"/>
                      </a:cubicBezTo>
                      <a:cubicBezTo>
                        <a:pt x="1052" y="13333"/>
                        <a:pt x="5263" y="33333"/>
                        <a:pt x="10526" y="53333"/>
                      </a:cubicBezTo>
                      <a:cubicBezTo>
                        <a:pt x="18947" y="83333"/>
                        <a:pt x="33684" y="120000"/>
                        <a:pt x="58947" y="120000"/>
                      </a:cubicBezTo>
                      <a:cubicBezTo>
                        <a:pt x="76842" y="120000"/>
                        <a:pt x="90526" y="106666"/>
                        <a:pt x="102105" y="80000"/>
                      </a:cubicBezTo>
                      <a:cubicBezTo>
                        <a:pt x="110526" y="60000"/>
                        <a:pt x="116842" y="36666"/>
                        <a:pt x="119999" y="10000"/>
                      </a:cubicBezTo>
                      <a:cubicBezTo>
                        <a:pt x="119999" y="6666"/>
                        <a:pt x="118947" y="6666"/>
                        <a:pt x="118947" y="6666"/>
                      </a:cubicBezTo>
                      <a:close/>
                    </a:path>
                  </a:pathLst>
                </a:custGeom>
                <a:solidFill>
                  <a:srgbClr val="006A88"/>
                </a:solidFill>
                <a:ln>
                  <a:noFill/>
                </a:ln>
              </p:spPr>
              <p:txBody>
                <a:bodyPr wrap="square" lIns="91400" tIns="45700" rIns="91400" bIns="45700" anchor="t" anchorCtr="0">
                  <a:noAutofit/>
                </a:bodyPr>
                <a:lstStyle/>
                <a:p>
                  <a:pPr>
                    <a:buSzPct val="25000"/>
                    <a:defRPr/>
                  </a:pPr>
                  <a:endParaRPr sz="1899" kern="0" dirty="0">
                    <a:solidFill>
                      <a:srgbClr val="000000"/>
                    </a:solidFill>
                    <a:latin typeface="Metropolis" panose="00000500000000000000" pitchFamily="50" charset="0"/>
                    <a:ea typeface="Arial"/>
                    <a:cs typeface="Arial"/>
                    <a:sym typeface="Arial"/>
                  </a:endParaRPr>
                </a:p>
              </p:txBody>
            </p:sp>
          </p:grpSp>
        </p:grpSp>
        <p:sp>
          <p:nvSpPr>
            <p:cNvPr id="21" name="Shape 601">
              <a:extLst>
                <a:ext uri="{FF2B5EF4-FFF2-40B4-BE49-F238E27FC236}">
                  <a16:creationId xmlns:a16="http://schemas.microsoft.com/office/drawing/2014/main" id="{7862CDF9-5D78-A645-97F9-CEC591158FF6}"/>
                </a:ext>
              </a:extLst>
            </p:cNvPr>
            <p:cNvSpPr txBox="1"/>
            <p:nvPr/>
          </p:nvSpPr>
          <p:spPr>
            <a:xfrm>
              <a:off x="6971811" y="6297886"/>
              <a:ext cx="761868" cy="253147"/>
            </a:xfrm>
            <a:prstGeom prst="rect">
              <a:avLst/>
            </a:prstGeom>
            <a:noFill/>
            <a:ln>
              <a:noFill/>
            </a:ln>
          </p:spPr>
          <p:txBody>
            <a:bodyPr wrap="square" lIns="0" tIns="0" rIns="0" bIns="0" anchor="t" anchorCtr="0">
              <a:noAutofit/>
            </a:bodyPr>
            <a:lstStyle/>
            <a:p>
              <a:pPr algn="ctr">
                <a:lnSpc>
                  <a:spcPct val="90000"/>
                </a:lnSpc>
                <a:buSzPct val="25000"/>
                <a:defRPr/>
              </a:pPr>
              <a:r>
                <a:rPr lang="en-US" sz="1600" kern="0" dirty="0">
                  <a:solidFill>
                    <a:srgbClr val="717074"/>
                  </a:solidFill>
                  <a:latin typeface="Metropolis" panose="00000500000000000000" pitchFamily="50" charset="0"/>
                  <a:ea typeface="Arial"/>
                  <a:cs typeface="Arial"/>
                  <a:sym typeface="Arial"/>
                </a:rPr>
                <a:t>PRE</a:t>
              </a:r>
            </a:p>
          </p:txBody>
        </p:sp>
      </p:grpSp>
      <p:grpSp>
        <p:nvGrpSpPr>
          <p:cNvPr id="39" name="Group 38">
            <a:extLst>
              <a:ext uri="{FF2B5EF4-FFF2-40B4-BE49-F238E27FC236}">
                <a16:creationId xmlns:a16="http://schemas.microsoft.com/office/drawing/2014/main" id="{41389336-58E4-F145-B7C5-2F5895CE9D0D}"/>
              </a:ext>
            </a:extLst>
          </p:cNvPr>
          <p:cNvGrpSpPr/>
          <p:nvPr/>
        </p:nvGrpSpPr>
        <p:grpSpPr>
          <a:xfrm>
            <a:off x="4590127" y="4973369"/>
            <a:ext cx="7315200" cy="1734400"/>
            <a:chOff x="4737394" y="4484274"/>
            <a:chExt cx="7315200" cy="1734400"/>
          </a:xfrm>
          <a:solidFill>
            <a:schemeClr val="bg2">
              <a:lumMod val="50000"/>
            </a:schemeClr>
          </a:solidFill>
        </p:grpSpPr>
        <p:sp>
          <p:nvSpPr>
            <p:cNvPr id="40" name="Rectangle 39">
              <a:extLst>
                <a:ext uri="{FF2B5EF4-FFF2-40B4-BE49-F238E27FC236}">
                  <a16:creationId xmlns:a16="http://schemas.microsoft.com/office/drawing/2014/main" id="{76FAEF75-1B68-CF41-A509-2225ED7FFA93}"/>
                </a:ext>
              </a:extLst>
            </p:cNvPr>
            <p:cNvSpPr/>
            <p:nvPr/>
          </p:nvSpPr>
          <p:spPr>
            <a:xfrm>
              <a:off x="4737394" y="4484274"/>
              <a:ext cx="7315200" cy="173440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rtlCol="0" anchor="b"/>
            <a:lstStyle/>
            <a:p>
              <a:pPr algn="ctr"/>
              <a:r>
                <a:rPr lang="en-US" b="1" dirty="0"/>
                <a:t>Infrastructure</a:t>
              </a:r>
            </a:p>
          </p:txBody>
        </p:sp>
        <p:sp>
          <p:nvSpPr>
            <p:cNvPr id="41" name="Rectangle: Rounded Corners 79">
              <a:extLst>
                <a:ext uri="{FF2B5EF4-FFF2-40B4-BE49-F238E27FC236}">
                  <a16:creationId xmlns:a16="http://schemas.microsoft.com/office/drawing/2014/main" id="{2D54AE4E-457E-A148-8180-744E0BE3D742}"/>
                </a:ext>
              </a:extLst>
            </p:cNvPr>
            <p:cNvSpPr/>
            <p:nvPr/>
          </p:nvSpPr>
          <p:spPr>
            <a:xfrm>
              <a:off x="5135471" y="4598373"/>
              <a:ext cx="1667894" cy="551597"/>
            </a:xfrm>
            <a:prstGeom prst="roundRect">
              <a:avLst>
                <a:gd name="adj" fmla="val 0"/>
              </a:avLst>
            </a:prstGeom>
            <a:solidFill>
              <a:srgbClr val="002060"/>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Compute</a:t>
              </a:r>
            </a:p>
          </p:txBody>
        </p:sp>
        <p:sp>
          <p:nvSpPr>
            <p:cNvPr id="42" name="Rectangle: Rounded Corners 80">
              <a:extLst>
                <a:ext uri="{FF2B5EF4-FFF2-40B4-BE49-F238E27FC236}">
                  <a16:creationId xmlns:a16="http://schemas.microsoft.com/office/drawing/2014/main" id="{BBCA71D6-59E3-F842-81D0-58FF16ACE708}"/>
                </a:ext>
              </a:extLst>
            </p:cNvPr>
            <p:cNvSpPr/>
            <p:nvPr/>
          </p:nvSpPr>
          <p:spPr>
            <a:xfrm>
              <a:off x="7663215" y="4598373"/>
              <a:ext cx="1667894" cy="551597"/>
            </a:xfrm>
            <a:prstGeom prst="roundRect">
              <a:avLst>
                <a:gd name="adj" fmla="val 0"/>
              </a:avLst>
            </a:prstGeom>
            <a:solidFill>
              <a:srgbClr val="002060"/>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Network</a:t>
              </a:r>
            </a:p>
          </p:txBody>
        </p:sp>
        <p:sp>
          <p:nvSpPr>
            <p:cNvPr id="43" name="Rectangle: Rounded Corners 81">
              <a:extLst>
                <a:ext uri="{FF2B5EF4-FFF2-40B4-BE49-F238E27FC236}">
                  <a16:creationId xmlns:a16="http://schemas.microsoft.com/office/drawing/2014/main" id="{970C2D92-C5DA-6842-B0FC-3C51E16B588C}"/>
                </a:ext>
              </a:extLst>
            </p:cNvPr>
            <p:cNvSpPr/>
            <p:nvPr/>
          </p:nvSpPr>
          <p:spPr>
            <a:xfrm>
              <a:off x="10059722" y="4598373"/>
              <a:ext cx="1667894" cy="551597"/>
            </a:xfrm>
            <a:prstGeom prst="roundRect">
              <a:avLst>
                <a:gd name="adj" fmla="val 0"/>
              </a:avLst>
            </a:prstGeom>
            <a:solidFill>
              <a:srgbClr val="002060"/>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Monitoring</a:t>
              </a:r>
            </a:p>
          </p:txBody>
        </p:sp>
        <p:sp>
          <p:nvSpPr>
            <p:cNvPr id="44" name="Rectangle: Rounded Corners 82">
              <a:extLst>
                <a:ext uri="{FF2B5EF4-FFF2-40B4-BE49-F238E27FC236}">
                  <a16:creationId xmlns:a16="http://schemas.microsoft.com/office/drawing/2014/main" id="{1462C83C-5EC5-6241-8259-85AB6E3AAF65}"/>
                </a:ext>
              </a:extLst>
            </p:cNvPr>
            <p:cNvSpPr/>
            <p:nvPr/>
          </p:nvSpPr>
          <p:spPr>
            <a:xfrm>
              <a:off x="6423838" y="5234910"/>
              <a:ext cx="1667894" cy="551597"/>
            </a:xfrm>
            <a:prstGeom prst="roundRect">
              <a:avLst>
                <a:gd name="adj" fmla="val 0"/>
              </a:avLst>
            </a:prstGeom>
            <a:solidFill>
              <a:srgbClr val="002060"/>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Security</a:t>
              </a:r>
            </a:p>
          </p:txBody>
        </p:sp>
        <p:sp>
          <p:nvSpPr>
            <p:cNvPr id="48" name="Rectangle: Rounded Corners 83">
              <a:extLst>
                <a:ext uri="{FF2B5EF4-FFF2-40B4-BE49-F238E27FC236}">
                  <a16:creationId xmlns:a16="http://schemas.microsoft.com/office/drawing/2014/main" id="{F1501D40-D657-5349-AEAD-547E4E98F8D0}"/>
                </a:ext>
              </a:extLst>
            </p:cNvPr>
            <p:cNvSpPr/>
            <p:nvPr/>
          </p:nvSpPr>
          <p:spPr>
            <a:xfrm>
              <a:off x="8739868" y="5234910"/>
              <a:ext cx="1667894" cy="551597"/>
            </a:xfrm>
            <a:prstGeom prst="roundRect">
              <a:avLst>
                <a:gd name="adj" fmla="val 0"/>
              </a:avLst>
            </a:prstGeom>
            <a:solidFill>
              <a:srgbClr val="002060"/>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Storage</a:t>
              </a:r>
            </a:p>
          </p:txBody>
        </p:sp>
      </p:grpSp>
      <p:sp>
        <p:nvSpPr>
          <p:cNvPr id="61" name="Rectangle 60">
            <a:extLst>
              <a:ext uri="{FF2B5EF4-FFF2-40B4-BE49-F238E27FC236}">
                <a16:creationId xmlns:a16="http://schemas.microsoft.com/office/drawing/2014/main" id="{3A9E0C40-8668-304D-8EA5-9D2879198914}"/>
              </a:ext>
            </a:extLst>
          </p:cNvPr>
          <p:cNvSpPr/>
          <p:nvPr/>
        </p:nvSpPr>
        <p:spPr>
          <a:xfrm>
            <a:off x="4584558" y="3152358"/>
            <a:ext cx="7315200" cy="17344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n-US" b="1" dirty="0"/>
              <a:t>Kubernetes Cluster</a:t>
            </a:r>
          </a:p>
        </p:txBody>
      </p:sp>
      <p:pic>
        <p:nvPicPr>
          <p:cNvPr id="63" name="Shape 843" descr="Shape 843">
            <a:extLst>
              <a:ext uri="{FF2B5EF4-FFF2-40B4-BE49-F238E27FC236}">
                <a16:creationId xmlns:a16="http://schemas.microsoft.com/office/drawing/2014/main" id="{3FF6944E-1EB2-3C40-BBC3-70DB63FCE6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24259" y="3452665"/>
            <a:ext cx="449803" cy="436433"/>
          </a:xfrm>
          <a:prstGeom prst="rect">
            <a:avLst/>
          </a:prstGeom>
          <a:ln w="12700">
            <a:miter lim="400000"/>
          </a:ln>
        </p:spPr>
      </p:pic>
      <p:cxnSp>
        <p:nvCxnSpPr>
          <p:cNvPr id="64" name="Straight Connector 63">
            <a:extLst>
              <a:ext uri="{FF2B5EF4-FFF2-40B4-BE49-F238E27FC236}">
                <a16:creationId xmlns:a16="http://schemas.microsoft.com/office/drawing/2014/main" id="{A490A014-3376-2140-A33D-26B9DE625145}"/>
              </a:ext>
            </a:extLst>
          </p:cNvPr>
          <p:cNvCxnSpPr>
            <a:cxnSpLocks/>
            <a:stCxn id="67" idx="2"/>
          </p:cNvCxnSpPr>
          <p:nvPr/>
        </p:nvCxnSpPr>
        <p:spPr bwMode="gray">
          <a:xfrm>
            <a:off x="9435007" y="3759413"/>
            <a:ext cx="1294" cy="1964593"/>
          </a:xfrm>
          <a:prstGeom prst="line">
            <a:avLst/>
          </a:prstGeom>
          <a:ln w="25400">
            <a:solidFill>
              <a:schemeClr val="tx1"/>
            </a:solidFill>
            <a:miter lim="800000"/>
            <a:headEnd type="oval"/>
            <a:tailEnd type="oval"/>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5" name="Arrow: Pentagon 63">
            <a:extLst>
              <a:ext uri="{FF2B5EF4-FFF2-40B4-BE49-F238E27FC236}">
                <a16:creationId xmlns:a16="http://schemas.microsoft.com/office/drawing/2014/main" id="{27C28B4E-E9CC-9146-9842-4E1696B24EF1}"/>
              </a:ext>
            </a:extLst>
          </p:cNvPr>
          <p:cNvSpPr/>
          <p:nvPr/>
        </p:nvSpPr>
        <p:spPr>
          <a:xfrm>
            <a:off x="286673" y="3926118"/>
            <a:ext cx="2926080" cy="2350366"/>
          </a:xfrm>
          <a:prstGeom prst="homePlate">
            <a:avLst>
              <a:gd name="adj" fmla="val 4360"/>
            </a:avLst>
          </a:prstGeom>
          <a:noFill/>
          <a:ln>
            <a:noFill/>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accent1"/>
                </a:solidFill>
              </a:rPr>
              <a:t>PRE Role</a:t>
            </a:r>
          </a:p>
          <a:p>
            <a:pPr algn="ctr"/>
            <a:r>
              <a:rPr lang="en-US" sz="2000" dirty="0">
                <a:solidFill>
                  <a:schemeClr val="tx2"/>
                </a:solidFill>
              </a:rPr>
              <a:t>Focus on </a:t>
            </a:r>
            <a:r>
              <a:rPr lang="en-US" sz="2000" i="1" u="sng" dirty="0">
                <a:solidFill>
                  <a:schemeClr val="tx2"/>
                </a:solidFill>
              </a:rPr>
              <a:t>mapping</a:t>
            </a:r>
            <a:r>
              <a:rPr lang="en-US" sz="2000" dirty="0">
                <a:solidFill>
                  <a:schemeClr val="tx2"/>
                </a:solidFill>
              </a:rPr>
              <a:t> </a:t>
            </a:r>
            <a:r>
              <a:rPr lang="en-US" sz="2000" dirty="0">
                <a:solidFill>
                  <a:schemeClr val="accent2"/>
                </a:solidFill>
              </a:rPr>
              <a:t>Kubernetes constructs to </a:t>
            </a:r>
            <a:r>
              <a:rPr lang="en-US" sz="2000" dirty="0">
                <a:solidFill>
                  <a:schemeClr val="tx2"/>
                </a:solidFill>
              </a:rPr>
              <a:t>a given infrastructure</a:t>
            </a:r>
          </a:p>
          <a:p>
            <a:pPr algn="ctr"/>
            <a:endParaRPr lang="en-US" sz="2600" dirty="0">
              <a:solidFill>
                <a:schemeClr val="tx2"/>
              </a:solidFill>
            </a:endParaRPr>
          </a:p>
        </p:txBody>
      </p:sp>
      <p:sp>
        <p:nvSpPr>
          <p:cNvPr id="66" name="Rectangle: Rounded Corners 52">
            <a:extLst>
              <a:ext uri="{FF2B5EF4-FFF2-40B4-BE49-F238E27FC236}">
                <a16:creationId xmlns:a16="http://schemas.microsoft.com/office/drawing/2014/main" id="{8074EB06-A14F-5443-B568-4CD4AB9EFB70}"/>
              </a:ext>
            </a:extLst>
          </p:cNvPr>
          <p:cNvSpPr/>
          <p:nvPr/>
        </p:nvSpPr>
        <p:spPr>
          <a:xfrm>
            <a:off x="7277396" y="3975708"/>
            <a:ext cx="2150684" cy="482796"/>
          </a:xfrm>
          <a:prstGeom prst="roundRect">
            <a:avLst>
              <a:gd name="adj" fmla="val 0"/>
            </a:avLst>
          </a:prstGeom>
          <a:solidFill>
            <a:srgbClr val="0070C0"/>
          </a:solid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Load Balancer</a:t>
            </a:r>
          </a:p>
        </p:txBody>
      </p:sp>
      <p:sp>
        <p:nvSpPr>
          <p:cNvPr id="67" name="Rectangle: Rounded Corners 53">
            <a:extLst>
              <a:ext uri="{FF2B5EF4-FFF2-40B4-BE49-F238E27FC236}">
                <a16:creationId xmlns:a16="http://schemas.microsoft.com/office/drawing/2014/main" id="{43B45B69-81E1-1244-A7A3-12ABF5EBB239}"/>
              </a:ext>
            </a:extLst>
          </p:cNvPr>
          <p:cNvSpPr/>
          <p:nvPr/>
        </p:nvSpPr>
        <p:spPr>
          <a:xfrm>
            <a:off x="8372721" y="3276616"/>
            <a:ext cx="2124572" cy="482796"/>
          </a:xfrm>
          <a:prstGeom prst="roundRect">
            <a:avLst>
              <a:gd name="adj" fmla="val 0"/>
            </a:avLst>
          </a:prstGeom>
          <a:solidFill>
            <a:srgbClr val="0070C0"/>
          </a:solid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Storage Requirements</a:t>
            </a:r>
          </a:p>
        </p:txBody>
      </p:sp>
      <p:cxnSp>
        <p:nvCxnSpPr>
          <p:cNvPr id="68" name="Straight Connector 67">
            <a:extLst>
              <a:ext uri="{FF2B5EF4-FFF2-40B4-BE49-F238E27FC236}">
                <a16:creationId xmlns:a16="http://schemas.microsoft.com/office/drawing/2014/main" id="{AACCFEF1-3A81-6745-94C3-278B7FC41434}"/>
              </a:ext>
            </a:extLst>
          </p:cNvPr>
          <p:cNvCxnSpPr>
            <a:cxnSpLocks/>
            <a:stCxn id="66" idx="2"/>
          </p:cNvCxnSpPr>
          <p:nvPr/>
        </p:nvCxnSpPr>
        <p:spPr bwMode="gray">
          <a:xfrm>
            <a:off x="8352738" y="4458504"/>
            <a:ext cx="236" cy="628964"/>
          </a:xfrm>
          <a:prstGeom prst="line">
            <a:avLst/>
          </a:prstGeom>
          <a:ln w="25400">
            <a:solidFill>
              <a:schemeClr val="tx1"/>
            </a:solidFill>
            <a:miter lim="800000"/>
            <a:headEnd type="oval"/>
            <a:tailEnd type="oval"/>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9" name="Rectangle: Rounded Corners 64">
            <a:extLst>
              <a:ext uri="{FF2B5EF4-FFF2-40B4-BE49-F238E27FC236}">
                <a16:creationId xmlns:a16="http://schemas.microsoft.com/office/drawing/2014/main" id="{93953019-FB7E-D041-B830-897BEAE4B8E8}"/>
              </a:ext>
            </a:extLst>
          </p:cNvPr>
          <p:cNvSpPr/>
          <p:nvPr/>
        </p:nvSpPr>
        <p:spPr>
          <a:xfrm>
            <a:off x="4751067" y="3975708"/>
            <a:ext cx="2150684" cy="482796"/>
          </a:xfrm>
          <a:prstGeom prst="roundRect">
            <a:avLst>
              <a:gd name="adj" fmla="val 0"/>
            </a:avLst>
          </a:prstGeom>
          <a:solidFill>
            <a:srgbClr val="0070C0"/>
          </a:solid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Availability Zone</a:t>
            </a:r>
          </a:p>
        </p:txBody>
      </p:sp>
      <p:sp>
        <p:nvSpPr>
          <p:cNvPr id="70" name="Rectangle: Rounded Corners 65">
            <a:extLst>
              <a:ext uri="{FF2B5EF4-FFF2-40B4-BE49-F238E27FC236}">
                <a16:creationId xmlns:a16="http://schemas.microsoft.com/office/drawing/2014/main" id="{141D0D32-08C3-F846-8460-545694EF55AB}"/>
              </a:ext>
            </a:extLst>
          </p:cNvPr>
          <p:cNvSpPr/>
          <p:nvPr/>
        </p:nvSpPr>
        <p:spPr>
          <a:xfrm>
            <a:off x="6043807" y="3276616"/>
            <a:ext cx="2124572" cy="482796"/>
          </a:xfrm>
          <a:prstGeom prst="roundRect">
            <a:avLst>
              <a:gd name="adj" fmla="val 0"/>
            </a:avLst>
          </a:prstGeom>
          <a:solidFill>
            <a:srgbClr val="0070C0"/>
          </a:solid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Security Policy</a:t>
            </a:r>
          </a:p>
        </p:txBody>
      </p:sp>
      <p:sp>
        <p:nvSpPr>
          <p:cNvPr id="71" name="Rectangle: Rounded Corners 66">
            <a:extLst>
              <a:ext uri="{FF2B5EF4-FFF2-40B4-BE49-F238E27FC236}">
                <a16:creationId xmlns:a16="http://schemas.microsoft.com/office/drawing/2014/main" id="{8135C9E0-492D-7546-9F7C-71FCEE58D272}"/>
              </a:ext>
            </a:extLst>
          </p:cNvPr>
          <p:cNvSpPr/>
          <p:nvPr/>
        </p:nvSpPr>
        <p:spPr>
          <a:xfrm>
            <a:off x="9685648" y="3967512"/>
            <a:ext cx="2124572" cy="482796"/>
          </a:xfrm>
          <a:prstGeom prst="roundRect">
            <a:avLst>
              <a:gd name="adj" fmla="val 0"/>
            </a:avLst>
          </a:prstGeom>
          <a:solidFill>
            <a:srgbClr val="0070C0"/>
          </a:solid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Application Metrics</a:t>
            </a:r>
          </a:p>
        </p:txBody>
      </p:sp>
      <p:cxnSp>
        <p:nvCxnSpPr>
          <p:cNvPr id="72" name="Straight Connector 71">
            <a:extLst>
              <a:ext uri="{FF2B5EF4-FFF2-40B4-BE49-F238E27FC236}">
                <a16:creationId xmlns:a16="http://schemas.microsoft.com/office/drawing/2014/main" id="{3477E475-A0D2-7D46-BF71-4F43A5A0BED4}"/>
              </a:ext>
            </a:extLst>
          </p:cNvPr>
          <p:cNvCxnSpPr>
            <a:cxnSpLocks/>
            <a:stCxn id="71" idx="2"/>
          </p:cNvCxnSpPr>
          <p:nvPr/>
        </p:nvCxnSpPr>
        <p:spPr bwMode="gray">
          <a:xfrm>
            <a:off x="10747935" y="4450308"/>
            <a:ext cx="1547" cy="637160"/>
          </a:xfrm>
          <a:prstGeom prst="line">
            <a:avLst/>
          </a:prstGeom>
          <a:ln w="25400">
            <a:solidFill>
              <a:schemeClr val="tx1"/>
            </a:solidFill>
            <a:miter lim="800000"/>
            <a:headEnd type="oval"/>
            <a:tailEnd type="oval"/>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8FA977-90C0-8142-8BD6-B91000864D27}"/>
              </a:ext>
            </a:extLst>
          </p:cNvPr>
          <p:cNvCxnSpPr>
            <a:cxnSpLocks/>
            <a:stCxn id="70" idx="2"/>
          </p:cNvCxnSpPr>
          <p:nvPr/>
        </p:nvCxnSpPr>
        <p:spPr bwMode="gray">
          <a:xfrm>
            <a:off x="7106093" y="3759413"/>
            <a:ext cx="14178" cy="1964593"/>
          </a:xfrm>
          <a:prstGeom prst="line">
            <a:avLst/>
          </a:prstGeom>
          <a:ln w="25400">
            <a:solidFill>
              <a:schemeClr val="tx1"/>
            </a:solidFill>
            <a:miter lim="800000"/>
            <a:headEnd type="oval"/>
            <a:tailEnd type="oval"/>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656E3A3-AB9F-1144-BAB0-1BB9B2FCE9A9}"/>
              </a:ext>
            </a:extLst>
          </p:cNvPr>
          <p:cNvCxnSpPr>
            <a:cxnSpLocks/>
            <a:stCxn id="69" idx="2"/>
          </p:cNvCxnSpPr>
          <p:nvPr/>
        </p:nvCxnSpPr>
        <p:spPr bwMode="gray">
          <a:xfrm flipH="1">
            <a:off x="5824977" y="4458504"/>
            <a:ext cx="1432" cy="628964"/>
          </a:xfrm>
          <a:prstGeom prst="line">
            <a:avLst/>
          </a:prstGeom>
          <a:ln w="25400">
            <a:solidFill>
              <a:schemeClr val="tx1"/>
            </a:solidFill>
            <a:miter lim="800000"/>
            <a:headEnd type="oval"/>
            <a:tailEnd type="oval"/>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AC1AED9C-FAAA-DF43-B41E-EC7C9ED62B27}"/>
              </a:ext>
            </a:extLst>
          </p:cNvPr>
          <p:cNvGrpSpPr/>
          <p:nvPr/>
        </p:nvGrpSpPr>
        <p:grpSpPr>
          <a:xfrm>
            <a:off x="5434230" y="1784268"/>
            <a:ext cx="1365891" cy="1082918"/>
            <a:chOff x="6359523" y="3187643"/>
            <a:chExt cx="2243471" cy="1689504"/>
          </a:xfrm>
        </p:grpSpPr>
        <p:sp>
          <p:nvSpPr>
            <p:cNvPr id="76" name="Rectangle 75">
              <a:extLst>
                <a:ext uri="{FF2B5EF4-FFF2-40B4-BE49-F238E27FC236}">
                  <a16:creationId xmlns:a16="http://schemas.microsoft.com/office/drawing/2014/main" id="{B82821FD-FE2E-BB48-B463-FD06ACEF7222}"/>
                </a:ext>
              </a:extLst>
            </p:cNvPr>
            <p:cNvSpPr/>
            <p:nvPr/>
          </p:nvSpPr>
          <p:spPr>
            <a:xfrm>
              <a:off x="6359523" y="3187643"/>
              <a:ext cx="2243471" cy="1689504"/>
            </a:xfrm>
            <a:prstGeom prst="rect">
              <a:avLst/>
            </a:prstGeom>
            <a:solidFill>
              <a:schemeClr val="accent1">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b="1" dirty="0">
                  <a:solidFill>
                    <a:schemeClr val="tx1"/>
                  </a:solidFill>
                  <a:latin typeface="Courier New" panose="02070309020205020404" pitchFamily="49" charset="0"/>
                  <a:cs typeface="Courier New" panose="02070309020205020404" pitchFamily="49" charset="0"/>
                </a:rPr>
                <a:t>ELK</a:t>
              </a:r>
            </a:p>
          </p:txBody>
        </p:sp>
        <p:grpSp>
          <p:nvGrpSpPr>
            <p:cNvPr id="77" name="Group 76">
              <a:extLst>
                <a:ext uri="{FF2B5EF4-FFF2-40B4-BE49-F238E27FC236}">
                  <a16:creationId xmlns:a16="http://schemas.microsoft.com/office/drawing/2014/main" id="{17DB4F7F-C627-D74D-A243-3DA2E275E997}"/>
                </a:ext>
              </a:extLst>
            </p:cNvPr>
            <p:cNvGrpSpPr/>
            <p:nvPr/>
          </p:nvGrpSpPr>
          <p:grpSpPr>
            <a:xfrm>
              <a:off x="6572479" y="3391484"/>
              <a:ext cx="670592" cy="532896"/>
              <a:chOff x="1015261" y="2126713"/>
              <a:chExt cx="533400" cy="457200"/>
            </a:xfrm>
          </p:grpSpPr>
          <p:sp>
            <p:nvSpPr>
              <p:cNvPr id="87" name="Rectangle 86">
                <a:extLst>
                  <a:ext uri="{FF2B5EF4-FFF2-40B4-BE49-F238E27FC236}">
                    <a16:creationId xmlns:a16="http://schemas.microsoft.com/office/drawing/2014/main" id="{7DADB733-02C3-3D4B-9918-95F72BCEC7EB}"/>
                  </a:ext>
                </a:extLst>
              </p:cNvPr>
              <p:cNvSpPr/>
              <p:nvPr/>
            </p:nvSpPr>
            <p:spPr>
              <a:xfrm>
                <a:off x="1015261" y="2126713"/>
                <a:ext cx="533400" cy="4572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Content Placeholder 12">
                <a:extLst>
                  <a:ext uri="{FF2B5EF4-FFF2-40B4-BE49-F238E27FC236}">
                    <a16:creationId xmlns:a16="http://schemas.microsoft.com/office/drawing/2014/main" id="{8909589D-E7D9-0345-8091-77B409E9F8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8119" y="2158386"/>
                <a:ext cx="419100" cy="419100"/>
              </a:xfrm>
              <a:prstGeom prst="rect">
                <a:avLst/>
              </a:prstGeom>
            </p:spPr>
          </p:pic>
        </p:grpSp>
        <p:grpSp>
          <p:nvGrpSpPr>
            <p:cNvPr id="78" name="Group 77">
              <a:extLst>
                <a:ext uri="{FF2B5EF4-FFF2-40B4-BE49-F238E27FC236}">
                  <a16:creationId xmlns:a16="http://schemas.microsoft.com/office/drawing/2014/main" id="{61AFE32B-A8D1-0D41-9868-38B1880F2A1C}"/>
                </a:ext>
              </a:extLst>
            </p:cNvPr>
            <p:cNvGrpSpPr/>
            <p:nvPr/>
          </p:nvGrpSpPr>
          <p:grpSpPr>
            <a:xfrm>
              <a:off x="6811364" y="3602026"/>
              <a:ext cx="670592" cy="532896"/>
              <a:chOff x="1015261" y="2126713"/>
              <a:chExt cx="533400" cy="457200"/>
            </a:xfrm>
          </p:grpSpPr>
          <p:sp>
            <p:nvSpPr>
              <p:cNvPr id="85" name="Rectangle 84">
                <a:extLst>
                  <a:ext uri="{FF2B5EF4-FFF2-40B4-BE49-F238E27FC236}">
                    <a16:creationId xmlns:a16="http://schemas.microsoft.com/office/drawing/2014/main" id="{32225CF4-41B7-9446-B5EC-3915A0EEE9A6}"/>
                  </a:ext>
                </a:extLst>
              </p:cNvPr>
              <p:cNvSpPr/>
              <p:nvPr/>
            </p:nvSpPr>
            <p:spPr>
              <a:xfrm>
                <a:off x="1015261" y="2126713"/>
                <a:ext cx="533400" cy="4572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Content Placeholder 12">
                <a:extLst>
                  <a:ext uri="{FF2B5EF4-FFF2-40B4-BE49-F238E27FC236}">
                    <a16:creationId xmlns:a16="http://schemas.microsoft.com/office/drawing/2014/main" id="{84CFA64C-1A1F-DB44-AC3D-FA81018DE85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8119" y="2158386"/>
                <a:ext cx="419100" cy="419100"/>
              </a:xfrm>
              <a:prstGeom prst="rect">
                <a:avLst/>
              </a:prstGeom>
            </p:spPr>
          </p:pic>
        </p:grpSp>
        <p:grpSp>
          <p:nvGrpSpPr>
            <p:cNvPr id="79" name="Group 78">
              <a:extLst>
                <a:ext uri="{FF2B5EF4-FFF2-40B4-BE49-F238E27FC236}">
                  <a16:creationId xmlns:a16="http://schemas.microsoft.com/office/drawing/2014/main" id="{B662D6B7-0821-E049-A4BD-3D44DCF1F1B6}"/>
                </a:ext>
              </a:extLst>
            </p:cNvPr>
            <p:cNvGrpSpPr/>
            <p:nvPr/>
          </p:nvGrpSpPr>
          <p:grpSpPr>
            <a:xfrm>
              <a:off x="7516287" y="3372495"/>
              <a:ext cx="670592" cy="532896"/>
              <a:chOff x="1015261" y="2126713"/>
              <a:chExt cx="533400" cy="457200"/>
            </a:xfrm>
          </p:grpSpPr>
          <p:sp>
            <p:nvSpPr>
              <p:cNvPr id="83" name="Rectangle 82">
                <a:extLst>
                  <a:ext uri="{FF2B5EF4-FFF2-40B4-BE49-F238E27FC236}">
                    <a16:creationId xmlns:a16="http://schemas.microsoft.com/office/drawing/2014/main" id="{067051A6-8043-354F-BC1A-CCC5A9F9012E}"/>
                  </a:ext>
                </a:extLst>
              </p:cNvPr>
              <p:cNvSpPr/>
              <p:nvPr/>
            </p:nvSpPr>
            <p:spPr>
              <a:xfrm>
                <a:off x="1015261" y="2126713"/>
                <a:ext cx="533400" cy="4572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Content Placeholder 12">
                <a:extLst>
                  <a:ext uri="{FF2B5EF4-FFF2-40B4-BE49-F238E27FC236}">
                    <a16:creationId xmlns:a16="http://schemas.microsoft.com/office/drawing/2014/main" id="{3A7B776C-6587-3549-A077-4F0C23B8491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8119" y="2158386"/>
                <a:ext cx="419100" cy="419100"/>
              </a:xfrm>
              <a:prstGeom prst="rect">
                <a:avLst/>
              </a:prstGeom>
            </p:spPr>
          </p:pic>
        </p:grpSp>
        <p:grpSp>
          <p:nvGrpSpPr>
            <p:cNvPr id="80" name="Group 79">
              <a:extLst>
                <a:ext uri="{FF2B5EF4-FFF2-40B4-BE49-F238E27FC236}">
                  <a16:creationId xmlns:a16="http://schemas.microsoft.com/office/drawing/2014/main" id="{22BD3071-FC94-2145-A88C-65028127471D}"/>
                </a:ext>
              </a:extLst>
            </p:cNvPr>
            <p:cNvGrpSpPr/>
            <p:nvPr/>
          </p:nvGrpSpPr>
          <p:grpSpPr>
            <a:xfrm>
              <a:off x="7755171" y="3583037"/>
              <a:ext cx="670592" cy="532896"/>
              <a:chOff x="1015261" y="2126713"/>
              <a:chExt cx="533400" cy="457200"/>
            </a:xfrm>
          </p:grpSpPr>
          <p:sp>
            <p:nvSpPr>
              <p:cNvPr id="81" name="Rectangle 80">
                <a:extLst>
                  <a:ext uri="{FF2B5EF4-FFF2-40B4-BE49-F238E27FC236}">
                    <a16:creationId xmlns:a16="http://schemas.microsoft.com/office/drawing/2014/main" id="{479C51BC-4E3C-BA48-9D08-5E02D7E1BB16}"/>
                  </a:ext>
                </a:extLst>
              </p:cNvPr>
              <p:cNvSpPr/>
              <p:nvPr/>
            </p:nvSpPr>
            <p:spPr>
              <a:xfrm>
                <a:off x="1015261" y="2126713"/>
                <a:ext cx="533400" cy="4572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Content Placeholder 12">
                <a:extLst>
                  <a:ext uri="{FF2B5EF4-FFF2-40B4-BE49-F238E27FC236}">
                    <a16:creationId xmlns:a16="http://schemas.microsoft.com/office/drawing/2014/main" id="{2A922060-9F2C-C247-BED3-630D3B5F17D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8119" y="2158386"/>
                <a:ext cx="419100" cy="419100"/>
              </a:xfrm>
              <a:prstGeom prst="rect">
                <a:avLst/>
              </a:prstGeom>
            </p:spPr>
          </p:pic>
        </p:grpSp>
      </p:grpSp>
      <p:grpSp>
        <p:nvGrpSpPr>
          <p:cNvPr id="89" name="Group 88">
            <a:extLst>
              <a:ext uri="{FF2B5EF4-FFF2-40B4-BE49-F238E27FC236}">
                <a16:creationId xmlns:a16="http://schemas.microsoft.com/office/drawing/2014/main" id="{5E033322-273D-3F47-B2B6-9902039DA53D}"/>
              </a:ext>
            </a:extLst>
          </p:cNvPr>
          <p:cNvGrpSpPr/>
          <p:nvPr/>
        </p:nvGrpSpPr>
        <p:grpSpPr>
          <a:xfrm>
            <a:off x="7681437" y="1774534"/>
            <a:ext cx="1288279" cy="1082918"/>
            <a:chOff x="6359523" y="3187643"/>
            <a:chExt cx="2243471" cy="1689504"/>
          </a:xfrm>
        </p:grpSpPr>
        <p:sp>
          <p:nvSpPr>
            <p:cNvPr id="90" name="Rectangle 89">
              <a:extLst>
                <a:ext uri="{FF2B5EF4-FFF2-40B4-BE49-F238E27FC236}">
                  <a16:creationId xmlns:a16="http://schemas.microsoft.com/office/drawing/2014/main" id="{35FCC723-6974-884E-B180-3FB30BB2F5A3}"/>
                </a:ext>
              </a:extLst>
            </p:cNvPr>
            <p:cNvSpPr/>
            <p:nvPr/>
          </p:nvSpPr>
          <p:spPr>
            <a:xfrm>
              <a:off x="6359523" y="3187643"/>
              <a:ext cx="2243471" cy="1689504"/>
            </a:xfrm>
            <a:prstGeom prst="rect">
              <a:avLst/>
            </a:prstGeom>
            <a:solidFill>
              <a:schemeClr val="accent1">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b="1" dirty="0">
                  <a:solidFill>
                    <a:schemeClr val="tx1"/>
                  </a:solidFill>
                  <a:latin typeface="Courier New" panose="02070309020205020404" pitchFamily="49" charset="0"/>
                  <a:cs typeface="Courier New" panose="02070309020205020404" pitchFamily="49" charset="0"/>
                </a:rPr>
                <a:t>Spark</a:t>
              </a:r>
            </a:p>
          </p:txBody>
        </p:sp>
        <p:grpSp>
          <p:nvGrpSpPr>
            <p:cNvPr id="91" name="Group 90">
              <a:extLst>
                <a:ext uri="{FF2B5EF4-FFF2-40B4-BE49-F238E27FC236}">
                  <a16:creationId xmlns:a16="http://schemas.microsoft.com/office/drawing/2014/main" id="{50676ECF-CD0D-5847-9929-170CA55EA415}"/>
                </a:ext>
              </a:extLst>
            </p:cNvPr>
            <p:cNvGrpSpPr/>
            <p:nvPr/>
          </p:nvGrpSpPr>
          <p:grpSpPr>
            <a:xfrm>
              <a:off x="6572479" y="3391484"/>
              <a:ext cx="670592" cy="532896"/>
              <a:chOff x="1015261" y="2126713"/>
              <a:chExt cx="533400" cy="457200"/>
            </a:xfrm>
          </p:grpSpPr>
          <p:sp>
            <p:nvSpPr>
              <p:cNvPr id="101" name="Rectangle 100">
                <a:extLst>
                  <a:ext uri="{FF2B5EF4-FFF2-40B4-BE49-F238E27FC236}">
                    <a16:creationId xmlns:a16="http://schemas.microsoft.com/office/drawing/2014/main" id="{BF3CF4FA-E3B3-A04C-962D-CB9D3F1362D0}"/>
                  </a:ext>
                </a:extLst>
              </p:cNvPr>
              <p:cNvSpPr/>
              <p:nvPr/>
            </p:nvSpPr>
            <p:spPr>
              <a:xfrm>
                <a:off x="1015261" y="2126713"/>
                <a:ext cx="533400" cy="4572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Content Placeholder 12">
                <a:extLst>
                  <a:ext uri="{FF2B5EF4-FFF2-40B4-BE49-F238E27FC236}">
                    <a16:creationId xmlns:a16="http://schemas.microsoft.com/office/drawing/2014/main" id="{54ECAA06-2CCF-6145-935A-4ACA60F6CC4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8119" y="2158386"/>
                <a:ext cx="419100" cy="419100"/>
              </a:xfrm>
              <a:prstGeom prst="rect">
                <a:avLst/>
              </a:prstGeom>
            </p:spPr>
          </p:pic>
        </p:grpSp>
        <p:grpSp>
          <p:nvGrpSpPr>
            <p:cNvPr id="92" name="Group 91">
              <a:extLst>
                <a:ext uri="{FF2B5EF4-FFF2-40B4-BE49-F238E27FC236}">
                  <a16:creationId xmlns:a16="http://schemas.microsoft.com/office/drawing/2014/main" id="{ED7FB71A-FC3B-DA42-92E1-ACD2601FE071}"/>
                </a:ext>
              </a:extLst>
            </p:cNvPr>
            <p:cNvGrpSpPr/>
            <p:nvPr/>
          </p:nvGrpSpPr>
          <p:grpSpPr>
            <a:xfrm>
              <a:off x="6811364" y="3602026"/>
              <a:ext cx="670592" cy="532896"/>
              <a:chOff x="1015261" y="2126713"/>
              <a:chExt cx="533400" cy="457200"/>
            </a:xfrm>
          </p:grpSpPr>
          <p:sp>
            <p:nvSpPr>
              <p:cNvPr id="99" name="Rectangle 98">
                <a:extLst>
                  <a:ext uri="{FF2B5EF4-FFF2-40B4-BE49-F238E27FC236}">
                    <a16:creationId xmlns:a16="http://schemas.microsoft.com/office/drawing/2014/main" id="{3F708372-F385-8940-AA2C-8AAC6AF70060}"/>
                  </a:ext>
                </a:extLst>
              </p:cNvPr>
              <p:cNvSpPr/>
              <p:nvPr/>
            </p:nvSpPr>
            <p:spPr>
              <a:xfrm>
                <a:off x="1015261" y="2126713"/>
                <a:ext cx="533400" cy="4572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Content Placeholder 12">
                <a:extLst>
                  <a:ext uri="{FF2B5EF4-FFF2-40B4-BE49-F238E27FC236}">
                    <a16:creationId xmlns:a16="http://schemas.microsoft.com/office/drawing/2014/main" id="{5CE24406-BB56-4642-B529-EB622DD5AF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8119" y="2158386"/>
                <a:ext cx="419100" cy="419100"/>
              </a:xfrm>
              <a:prstGeom prst="rect">
                <a:avLst/>
              </a:prstGeom>
            </p:spPr>
          </p:pic>
        </p:grpSp>
        <p:grpSp>
          <p:nvGrpSpPr>
            <p:cNvPr id="93" name="Group 92">
              <a:extLst>
                <a:ext uri="{FF2B5EF4-FFF2-40B4-BE49-F238E27FC236}">
                  <a16:creationId xmlns:a16="http://schemas.microsoft.com/office/drawing/2014/main" id="{007214A6-8AE7-CE4F-AEE5-21E238486FD9}"/>
                </a:ext>
              </a:extLst>
            </p:cNvPr>
            <p:cNvGrpSpPr/>
            <p:nvPr/>
          </p:nvGrpSpPr>
          <p:grpSpPr>
            <a:xfrm>
              <a:off x="7516287" y="3372495"/>
              <a:ext cx="670592" cy="532896"/>
              <a:chOff x="1015261" y="2126713"/>
              <a:chExt cx="533400" cy="457200"/>
            </a:xfrm>
          </p:grpSpPr>
          <p:sp>
            <p:nvSpPr>
              <p:cNvPr id="97" name="Rectangle 96">
                <a:extLst>
                  <a:ext uri="{FF2B5EF4-FFF2-40B4-BE49-F238E27FC236}">
                    <a16:creationId xmlns:a16="http://schemas.microsoft.com/office/drawing/2014/main" id="{95D47CBF-2890-EA44-9EA7-7ED94958ACB9}"/>
                  </a:ext>
                </a:extLst>
              </p:cNvPr>
              <p:cNvSpPr/>
              <p:nvPr/>
            </p:nvSpPr>
            <p:spPr>
              <a:xfrm>
                <a:off x="1015261" y="2126713"/>
                <a:ext cx="533400" cy="4572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Content Placeholder 12">
                <a:extLst>
                  <a:ext uri="{FF2B5EF4-FFF2-40B4-BE49-F238E27FC236}">
                    <a16:creationId xmlns:a16="http://schemas.microsoft.com/office/drawing/2014/main" id="{A2632367-A114-864A-8D96-8E01B50E21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8119" y="2158386"/>
                <a:ext cx="419100" cy="419100"/>
              </a:xfrm>
              <a:prstGeom prst="rect">
                <a:avLst/>
              </a:prstGeom>
            </p:spPr>
          </p:pic>
        </p:grpSp>
        <p:grpSp>
          <p:nvGrpSpPr>
            <p:cNvPr id="94" name="Group 93">
              <a:extLst>
                <a:ext uri="{FF2B5EF4-FFF2-40B4-BE49-F238E27FC236}">
                  <a16:creationId xmlns:a16="http://schemas.microsoft.com/office/drawing/2014/main" id="{3014BA45-F740-C242-BBB1-2064AAE39E4C}"/>
                </a:ext>
              </a:extLst>
            </p:cNvPr>
            <p:cNvGrpSpPr/>
            <p:nvPr/>
          </p:nvGrpSpPr>
          <p:grpSpPr>
            <a:xfrm>
              <a:off x="7755171" y="3583037"/>
              <a:ext cx="670592" cy="532896"/>
              <a:chOff x="1015261" y="2126713"/>
              <a:chExt cx="533400" cy="457200"/>
            </a:xfrm>
          </p:grpSpPr>
          <p:sp>
            <p:nvSpPr>
              <p:cNvPr id="95" name="Rectangle 94">
                <a:extLst>
                  <a:ext uri="{FF2B5EF4-FFF2-40B4-BE49-F238E27FC236}">
                    <a16:creationId xmlns:a16="http://schemas.microsoft.com/office/drawing/2014/main" id="{C6B36E92-9660-C944-931B-836A9DA05659}"/>
                  </a:ext>
                </a:extLst>
              </p:cNvPr>
              <p:cNvSpPr/>
              <p:nvPr/>
            </p:nvSpPr>
            <p:spPr>
              <a:xfrm>
                <a:off x="1015261" y="2126713"/>
                <a:ext cx="533400" cy="4572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Content Placeholder 12">
                <a:extLst>
                  <a:ext uri="{FF2B5EF4-FFF2-40B4-BE49-F238E27FC236}">
                    <a16:creationId xmlns:a16="http://schemas.microsoft.com/office/drawing/2014/main" id="{D5EA1999-9468-3849-A73F-1F0F2538EA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8119" y="2158386"/>
                <a:ext cx="419100" cy="419100"/>
              </a:xfrm>
              <a:prstGeom prst="rect">
                <a:avLst/>
              </a:prstGeom>
            </p:spPr>
          </p:pic>
        </p:grpSp>
      </p:grpSp>
      <p:grpSp>
        <p:nvGrpSpPr>
          <p:cNvPr id="103" name="Group 102">
            <a:extLst>
              <a:ext uri="{FF2B5EF4-FFF2-40B4-BE49-F238E27FC236}">
                <a16:creationId xmlns:a16="http://schemas.microsoft.com/office/drawing/2014/main" id="{FC5A19DB-8285-0746-83FC-E15B87322DE9}"/>
              </a:ext>
            </a:extLst>
          </p:cNvPr>
          <p:cNvGrpSpPr/>
          <p:nvPr/>
        </p:nvGrpSpPr>
        <p:grpSpPr>
          <a:xfrm>
            <a:off x="9848432" y="1777779"/>
            <a:ext cx="1288279" cy="1082918"/>
            <a:chOff x="6359523" y="3187643"/>
            <a:chExt cx="2243471" cy="1689504"/>
          </a:xfrm>
        </p:grpSpPr>
        <p:sp>
          <p:nvSpPr>
            <p:cNvPr id="104" name="Rectangle 103">
              <a:extLst>
                <a:ext uri="{FF2B5EF4-FFF2-40B4-BE49-F238E27FC236}">
                  <a16:creationId xmlns:a16="http://schemas.microsoft.com/office/drawing/2014/main" id="{E75726E1-1CB3-4447-B226-B09F8AD19B80}"/>
                </a:ext>
              </a:extLst>
            </p:cNvPr>
            <p:cNvSpPr/>
            <p:nvPr/>
          </p:nvSpPr>
          <p:spPr>
            <a:xfrm>
              <a:off x="6359523" y="3187643"/>
              <a:ext cx="2243471" cy="1689504"/>
            </a:xfrm>
            <a:prstGeom prst="rect">
              <a:avLst/>
            </a:prstGeom>
            <a:solidFill>
              <a:schemeClr val="accent1">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b="1" dirty="0">
                  <a:solidFill>
                    <a:schemeClr val="tx1"/>
                  </a:solidFill>
                  <a:latin typeface="Courier New" panose="02070309020205020404" pitchFamily="49" charset="0"/>
                  <a:cs typeface="Courier New" panose="02070309020205020404" pitchFamily="49" charset="0"/>
                </a:rPr>
                <a:t>N</a:t>
              </a:r>
              <a:r>
                <a:rPr lang="en-US" b="1" baseline="30000" dirty="0">
                  <a:solidFill>
                    <a:schemeClr val="tx1"/>
                  </a:solidFill>
                  <a:latin typeface="Courier New" panose="02070309020205020404" pitchFamily="49" charset="0"/>
                  <a:cs typeface="Courier New" panose="02070309020205020404" pitchFamily="49" charset="0"/>
                </a:rPr>
                <a:t>th</a:t>
              </a:r>
              <a:r>
                <a:rPr lang="en-US" b="1" dirty="0">
                  <a:solidFill>
                    <a:schemeClr val="tx1"/>
                  </a:solidFill>
                  <a:latin typeface="Courier New" panose="02070309020205020404" pitchFamily="49" charset="0"/>
                  <a:cs typeface="Courier New" panose="02070309020205020404" pitchFamily="49" charset="0"/>
                </a:rPr>
                <a:t> App</a:t>
              </a:r>
            </a:p>
          </p:txBody>
        </p:sp>
        <p:grpSp>
          <p:nvGrpSpPr>
            <p:cNvPr id="105" name="Group 104">
              <a:extLst>
                <a:ext uri="{FF2B5EF4-FFF2-40B4-BE49-F238E27FC236}">
                  <a16:creationId xmlns:a16="http://schemas.microsoft.com/office/drawing/2014/main" id="{5EF4C578-7670-1047-A107-0CBBEDCA6BBB}"/>
                </a:ext>
              </a:extLst>
            </p:cNvPr>
            <p:cNvGrpSpPr/>
            <p:nvPr/>
          </p:nvGrpSpPr>
          <p:grpSpPr>
            <a:xfrm>
              <a:off x="6572479" y="3391484"/>
              <a:ext cx="670592" cy="532896"/>
              <a:chOff x="1015261" y="2126713"/>
              <a:chExt cx="533400" cy="457200"/>
            </a:xfrm>
          </p:grpSpPr>
          <p:sp>
            <p:nvSpPr>
              <p:cNvPr id="115" name="Rectangle 114">
                <a:extLst>
                  <a:ext uri="{FF2B5EF4-FFF2-40B4-BE49-F238E27FC236}">
                    <a16:creationId xmlns:a16="http://schemas.microsoft.com/office/drawing/2014/main" id="{07295C18-78AE-E741-B0B0-7833EE5543BC}"/>
                  </a:ext>
                </a:extLst>
              </p:cNvPr>
              <p:cNvSpPr/>
              <p:nvPr/>
            </p:nvSpPr>
            <p:spPr>
              <a:xfrm>
                <a:off x="1015261" y="2126713"/>
                <a:ext cx="533400" cy="4572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Content Placeholder 12">
                <a:extLst>
                  <a:ext uri="{FF2B5EF4-FFF2-40B4-BE49-F238E27FC236}">
                    <a16:creationId xmlns:a16="http://schemas.microsoft.com/office/drawing/2014/main" id="{4216842A-3E4A-214E-A016-817B52D49D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8119" y="2158386"/>
                <a:ext cx="419100" cy="419100"/>
              </a:xfrm>
              <a:prstGeom prst="rect">
                <a:avLst/>
              </a:prstGeom>
            </p:spPr>
          </p:pic>
        </p:grpSp>
        <p:grpSp>
          <p:nvGrpSpPr>
            <p:cNvPr id="106" name="Group 105">
              <a:extLst>
                <a:ext uri="{FF2B5EF4-FFF2-40B4-BE49-F238E27FC236}">
                  <a16:creationId xmlns:a16="http://schemas.microsoft.com/office/drawing/2014/main" id="{DB5488D6-C9D8-AB4E-B33F-F1B1245859D5}"/>
                </a:ext>
              </a:extLst>
            </p:cNvPr>
            <p:cNvGrpSpPr/>
            <p:nvPr/>
          </p:nvGrpSpPr>
          <p:grpSpPr>
            <a:xfrm>
              <a:off x="6811364" y="3602026"/>
              <a:ext cx="670592" cy="532896"/>
              <a:chOff x="1015261" y="2126713"/>
              <a:chExt cx="533400" cy="457200"/>
            </a:xfrm>
          </p:grpSpPr>
          <p:sp>
            <p:nvSpPr>
              <p:cNvPr id="113" name="Rectangle 112">
                <a:extLst>
                  <a:ext uri="{FF2B5EF4-FFF2-40B4-BE49-F238E27FC236}">
                    <a16:creationId xmlns:a16="http://schemas.microsoft.com/office/drawing/2014/main" id="{162DD593-53DD-9348-BF96-3E41D5F19C34}"/>
                  </a:ext>
                </a:extLst>
              </p:cNvPr>
              <p:cNvSpPr/>
              <p:nvPr/>
            </p:nvSpPr>
            <p:spPr>
              <a:xfrm>
                <a:off x="1015261" y="2126713"/>
                <a:ext cx="533400" cy="4572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Content Placeholder 12">
                <a:extLst>
                  <a:ext uri="{FF2B5EF4-FFF2-40B4-BE49-F238E27FC236}">
                    <a16:creationId xmlns:a16="http://schemas.microsoft.com/office/drawing/2014/main" id="{1311C841-558B-1C41-8F41-CFE2A27D20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8119" y="2158386"/>
                <a:ext cx="419100" cy="419100"/>
              </a:xfrm>
              <a:prstGeom prst="rect">
                <a:avLst/>
              </a:prstGeom>
            </p:spPr>
          </p:pic>
        </p:grpSp>
        <p:grpSp>
          <p:nvGrpSpPr>
            <p:cNvPr id="107" name="Group 106">
              <a:extLst>
                <a:ext uri="{FF2B5EF4-FFF2-40B4-BE49-F238E27FC236}">
                  <a16:creationId xmlns:a16="http://schemas.microsoft.com/office/drawing/2014/main" id="{B5BA5717-2912-E74A-8B8F-DE51E9EFE708}"/>
                </a:ext>
              </a:extLst>
            </p:cNvPr>
            <p:cNvGrpSpPr/>
            <p:nvPr/>
          </p:nvGrpSpPr>
          <p:grpSpPr>
            <a:xfrm>
              <a:off x="7516287" y="3372495"/>
              <a:ext cx="670592" cy="532896"/>
              <a:chOff x="1015261" y="2126713"/>
              <a:chExt cx="533400" cy="457200"/>
            </a:xfrm>
          </p:grpSpPr>
          <p:sp>
            <p:nvSpPr>
              <p:cNvPr id="111" name="Rectangle 110">
                <a:extLst>
                  <a:ext uri="{FF2B5EF4-FFF2-40B4-BE49-F238E27FC236}">
                    <a16:creationId xmlns:a16="http://schemas.microsoft.com/office/drawing/2014/main" id="{5F2EC08E-40BE-AE4C-A9CD-30BD31EC338A}"/>
                  </a:ext>
                </a:extLst>
              </p:cNvPr>
              <p:cNvSpPr/>
              <p:nvPr/>
            </p:nvSpPr>
            <p:spPr>
              <a:xfrm>
                <a:off x="1015261" y="2126713"/>
                <a:ext cx="533400" cy="4572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Content Placeholder 12">
                <a:extLst>
                  <a:ext uri="{FF2B5EF4-FFF2-40B4-BE49-F238E27FC236}">
                    <a16:creationId xmlns:a16="http://schemas.microsoft.com/office/drawing/2014/main" id="{ACC4A821-21B3-CD42-A4B0-D19F94F857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8119" y="2158386"/>
                <a:ext cx="419100" cy="419100"/>
              </a:xfrm>
              <a:prstGeom prst="rect">
                <a:avLst/>
              </a:prstGeom>
            </p:spPr>
          </p:pic>
        </p:grpSp>
        <p:grpSp>
          <p:nvGrpSpPr>
            <p:cNvPr id="108" name="Group 107">
              <a:extLst>
                <a:ext uri="{FF2B5EF4-FFF2-40B4-BE49-F238E27FC236}">
                  <a16:creationId xmlns:a16="http://schemas.microsoft.com/office/drawing/2014/main" id="{10516825-8524-7A42-A07A-220C28F17FA2}"/>
                </a:ext>
              </a:extLst>
            </p:cNvPr>
            <p:cNvGrpSpPr/>
            <p:nvPr/>
          </p:nvGrpSpPr>
          <p:grpSpPr>
            <a:xfrm>
              <a:off x="7755171" y="3583037"/>
              <a:ext cx="670592" cy="532896"/>
              <a:chOff x="1015261" y="2126713"/>
              <a:chExt cx="533400" cy="457200"/>
            </a:xfrm>
          </p:grpSpPr>
          <p:sp>
            <p:nvSpPr>
              <p:cNvPr id="109" name="Rectangle 108">
                <a:extLst>
                  <a:ext uri="{FF2B5EF4-FFF2-40B4-BE49-F238E27FC236}">
                    <a16:creationId xmlns:a16="http://schemas.microsoft.com/office/drawing/2014/main" id="{ACAAC0F0-EF29-0645-B1BF-224320D86595}"/>
                  </a:ext>
                </a:extLst>
              </p:cNvPr>
              <p:cNvSpPr/>
              <p:nvPr/>
            </p:nvSpPr>
            <p:spPr>
              <a:xfrm>
                <a:off x="1015261" y="2126713"/>
                <a:ext cx="533400" cy="4572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Content Placeholder 12">
                <a:extLst>
                  <a:ext uri="{FF2B5EF4-FFF2-40B4-BE49-F238E27FC236}">
                    <a16:creationId xmlns:a16="http://schemas.microsoft.com/office/drawing/2014/main" id="{77A19D72-11E4-9D48-B5EC-B8035A9375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8119" y="2158386"/>
                <a:ext cx="419100" cy="419100"/>
              </a:xfrm>
              <a:prstGeom prst="rect">
                <a:avLst/>
              </a:prstGeom>
            </p:spPr>
          </p:pic>
        </p:grpSp>
      </p:grpSp>
      <p:sp>
        <p:nvSpPr>
          <p:cNvPr id="117" name="Rectangle: Rounded Corners 99">
            <a:extLst>
              <a:ext uri="{FF2B5EF4-FFF2-40B4-BE49-F238E27FC236}">
                <a16:creationId xmlns:a16="http://schemas.microsoft.com/office/drawing/2014/main" id="{B7E96D51-0AEC-E049-AF79-803D604FD477}"/>
              </a:ext>
            </a:extLst>
          </p:cNvPr>
          <p:cNvSpPr/>
          <p:nvPr/>
        </p:nvSpPr>
        <p:spPr>
          <a:xfrm>
            <a:off x="4676060" y="3009117"/>
            <a:ext cx="1165224" cy="346242"/>
          </a:xfrm>
          <a:prstGeom prst="roundRect">
            <a:avLst>
              <a:gd name="adj" fmla="val 0"/>
            </a:avLst>
          </a:prstGeom>
          <a:solidFill>
            <a:schemeClr val="bg1"/>
          </a:solidFill>
          <a:ln>
            <a:solidFill>
              <a:schemeClr val="accent3"/>
            </a:solidFill>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002060"/>
                </a:solidFill>
              </a:rPr>
              <a:t>K8s API</a:t>
            </a:r>
          </a:p>
        </p:txBody>
      </p:sp>
      <p:sp>
        <p:nvSpPr>
          <p:cNvPr id="118" name="Arrow: Pentagon 102">
            <a:extLst>
              <a:ext uri="{FF2B5EF4-FFF2-40B4-BE49-F238E27FC236}">
                <a16:creationId xmlns:a16="http://schemas.microsoft.com/office/drawing/2014/main" id="{400028DB-58B8-E349-A822-3F14D25B6CDA}"/>
              </a:ext>
            </a:extLst>
          </p:cNvPr>
          <p:cNvSpPr/>
          <p:nvPr/>
        </p:nvSpPr>
        <p:spPr>
          <a:xfrm>
            <a:off x="140638" y="1741404"/>
            <a:ext cx="3129625" cy="1492454"/>
          </a:xfrm>
          <a:prstGeom prst="homePlate">
            <a:avLst>
              <a:gd name="adj" fmla="val 14195"/>
            </a:avLst>
          </a:prstGeom>
          <a:noFill/>
          <a:ln>
            <a:noFill/>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accent4"/>
                </a:solidFill>
              </a:rPr>
              <a:t>App Dev</a:t>
            </a:r>
            <a:r>
              <a:rPr lang="en-US" sz="2000" dirty="0">
                <a:solidFill>
                  <a:schemeClr val="accent4"/>
                </a:solidFill>
              </a:rPr>
              <a:t> </a:t>
            </a:r>
            <a:br>
              <a:rPr lang="en-US" sz="2000" dirty="0">
                <a:solidFill>
                  <a:schemeClr val="tx2"/>
                </a:solidFill>
              </a:rPr>
            </a:br>
            <a:r>
              <a:rPr lang="en-US" sz="2000" dirty="0">
                <a:solidFill>
                  <a:schemeClr val="tx2"/>
                </a:solidFill>
              </a:rPr>
              <a:t>architects with </a:t>
            </a:r>
            <a:r>
              <a:rPr lang="en-US" sz="2000" i="1" dirty="0">
                <a:solidFill>
                  <a:schemeClr val="tx2"/>
                </a:solidFill>
              </a:rPr>
              <a:t>native</a:t>
            </a:r>
            <a:r>
              <a:rPr lang="en-US" sz="2000" dirty="0">
                <a:solidFill>
                  <a:schemeClr val="tx2"/>
                </a:solidFill>
              </a:rPr>
              <a:t> Kubernetes constructs</a:t>
            </a:r>
          </a:p>
        </p:txBody>
      </p:sp>
      <p:cxnSp>
        <p:nvCxnSpPr>
          <p:cNvPr id="119" name="Straight Connector 118">
            <a:extLst>
              <a:ext uri="{FF2B5EF4-FFF2-40B4-BE49-F238E27FC236}">
                <a16:creationId xmlns:a16="http://schemas.microsoft.com/office/drawing/2014/main" id="{5D3B66F0-C2FA-BF4D-9F71-B2B279405AC9}"/>
              </a:ext>
            </a:extLst>
          </p:cNvPr>
          <p:cNvCxnSpPr>
            <a:cxnSpLocks/>
          </p:cNvCxnSpPr>
          <p:nvPr/>
        </p:nvCxnSpPr>
        <p:spPr>
          <a:xfrm>
            <a:off x="3991696" y="2455002"/>
            <a:ext cx="902322" cy="593888"/>
          </a:xfrm>
          <a:prstGeom prst="line">
            <a:avLst/>
          </a:prstGeom>
          <a:ln w="381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0" name="Left Brace 119">
            <a:extLst>
              <a:ext uri="{FF2B5EF4-FFF2-40B4-BE49-F238E27FC236}">
                <a16:creationId xmlns:a16="http://schemas.microsoft.com/office/drawing/2014/main" id="{4A90DA74-053B-3A4C-8EE2-918C585CB1D8}"/>
              </a:ext>
            </a:extLst>
          </p:cNvPr>
          <p:cNvSpPr/>
          <p:nvPr/>
        </p:nvSpPr>
        <p:spPr bwMode="gray">
          <a:xfrm>
            <a:off x="4385607" y="3057358"/>
            <a:ext cx="235264" cy="3737739"/>
          </a:xfrm>
          <a:prstGeom prst="leftBrace">
            <a:avLst>
              <a:gd name="adj1" fmla="val 8333"/>
              <a:gd name="adj2" fmla="val 51294"/>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1" name="Group 120">
            <a:extLst>
              <a:ext uri="{FF2B5EF4-FFF2-40B4-BE49-F238E27FC236}">
                <a16:creationId xmlns:a16="http://schemas.microsoft.com/office/drawing/2014/main" id="{EAE789B7-944D-1943-8117-3A0B0A580427}"/>
              </a:ext>
            </a:extLst>
          </p:cNvPr>
          <p:cNvGrpSpPr/>
          <p:nvPr/>
        </p:nvGrpSpPr>
        <p:grpSpPr>
          <a:xfrm>
            <a:off x="3542647" y="1742835"/>
            <a:ext cx="865473" cy="873495"/>
            <a:chOff x="323675" y="1227469"/>
            <a:chExt cx="865473" cy="873495"/>
          </a:xfrm>
        </p:grpSpPr>
        <p:grpSp>
          <p:nvGrpSpPr>
            <p:cNvPr id="122" name="Shape 567">
              <a:extLst>
                <a:ext uri="{FF2B5EF4-FFF2-40B4-BE49-F238E27FC236}">
                  <a16:creationId xmlns:a16="http://schemas.microsoft.com/office/drawing/2014/main" id="{6762A4D7-E2B4-CA4E-A809-6A227FE2B24C}"/>
                </a:ext>
              </a:extLst>
            </p:cNvPr>
            <p:cNvGrpSpPr/>
            <p:nvPr/>
          </p:nvGrpSpPr>
          <p:grpSpPr>
            <a:xfrm>
              <a:off x="429426" y="1497139"/>
              <a:ext cx="713237" cy="603825"/>
              <a:chOff x="6483410" y="5210553"/>
              <a:chExt cx="553494" cy="553494"/>
            </a:xfrm>
          </p:grpSpPr>
          <p:sp>
            <p:nvSpPr>
              <p:cNvPr id="124" name="Shape 568">
                <a:extLst>
                  <a:ext uri="{FF2B5EF4-FFF2-40B4-BE49-F238E27FC236}">
                    <a16:creationId xmlns:a16="http://schemas.microsoft.com/office/drawing/2014/main" id="{15CD7159-3D6B-6C4D-9F35-0CC7CB465779}"/>
                  </a:ext>
                </a:extLst>
              </p:cNvPr>
              <p:cNvSpPr/>
              <p:nvPr/>
            </p:nvSpPr>
            <p:spPr>
              <a:xfrm>
                <a:off x="6483410" y="5210553"/>
                <a:ext cx="553494" cy="553494"/>
              </a:xfrm>
              <a:prstGeom prst="rect">
                <a:avLst/>
              </a:prstGeom>
              <a:noFill/>
              <a:ln w="38100" cap="flat" cmpd="sng">
                <a:solidFill>
                  <a:schemeClr val="lt1"/>
                </a:solidFill>
                <a:prstDash val="solid"/>
                <a:round/>
                <a:headEnd type="none" w="med" len="med"/>
                <a:tailEnd type="none" w="med" len="med"/>
              </a:ln>
            </p:spPr>
            <p:txBody>
              <a:bodyPr wrap="square" lIns="91425" tIns="45700" rIns="91425" bIns="45700" anchor="ctr" anchorCtr="0">
                <a:noAutofit/>
              </a:bodyPr>
              <a:lstStyle/>
              <a:p>
                <a:pPr indent="-114300" algn="ctr">
                  <a:buClr>
                    <a:srgbClr val="FFFFFF"/>
                  </a:buClr>
                  <a:buSzPct val="100000"/>
                  <a:defRPr/>
                </a:pPr>
                <a:endParaRPr sz="1400" kern="0" dirty="0">
                  <a:solidFill>
                    <a:srgbClr val="000000"/>
                  </a:solidFill>
                  <a:latin typeface="Metropolis" panose="00000500000000000000" pitchFamily="50" charset="0"/>
                  <a:ea typeface="Arial"/>
                  <a:cs typeface="Arial"/>
                  <a:sym typeface="Arial"/>
                </a:endParaRPr>
              </a:p>
            </p:txBody>
          </p:sp>
          <p:grpSp>
            <p:nvGrpSpPr>
              <p:cNvPr id="125" name="Shape 569">
                <a:extLst>
                  <a:ext uri="{FF2B5EF4-FFF2-40B4-BE49-F238E27FC236}">
                    <a16:creationId xmlns:a16="http://schemas.microsoft.com/office/drawing/2014/main" id="{E79F59AF-48FB-6047-AD86-3336C1E97980}"/>
                  </a:ext>
                </a:extLst>
              </p:cNvPr>
              <p:cNvGrpSpPr/>
              <p:nvPr/>
            </p:nvGrpSpPr>
            <p:grpSpPr>
              <a:xfrm>
                <a:off x="6487736" y="5213278"/>
                <a:ext cx="545303" cy="547403"/>
                <a:chOff x="4262438" y="5091117"/>
                <a:chExt cx="823913" cy="827088"/>
              </a:xfrm>
            </p:grpSpPr>
            <p:sp>
              <p:nvSpPr>
                <p:cNvPr id="126" name="Shape 570">
                  <a:extLst>
                    <a:ext uri="{FF2B5EF4-FFF2-40B4-BE49-F238E27FC236}">
                      <a16:creationId xmlns:a16="http://schemas.microsoft.com/office/drawing/2014/main" id="{88B3B8EF-219E-8143-93CE-815AF741BDB9}"/>
                    </a:ext>
                  </a:extLst>
                </p:cNvPr>
                <p:cNvSpPr/>
                <p:nvPr/>
              </p:nvSpPr>
              <p:spPr>
                <a:xfrm>
                  <a:off x="4262438" y="5091117"/>
                  <a:ext cx="823913" cy="827088"/>
                </a:xfrm>
                <a:prstGeom prst="rect">
                  <a:avLst/>
                </a:prstGeom>
                <a:solidFill>
                  <a:srgbClr val="EAEAEA"/>
                </a:solidFill>
                <a:ln w="28575">
                  <a:noFill/>
                </a:ln>
              </p:spPr>
              <p:txBody>
                <a:bodyPr wrap="square" lIns="91425" tIns="45700" rIns="91425" bIns="45700" anchor="t" anchorCtr="0">
                  <a:noAutofit/>
                </a:bodyPr>
                <a:lstStyle/>
                <a:p>
                  <a:pPr>
                    <a:buSzPct val="25000"/>
                    <a:defRPr/>
                  </a:pPr>
                  <a:endParaRPr sz="1400" kern="0" dirty="0">
                    <a:solidFill>
                      <a:srgbClr val="717074"/>
                    </a:solidFill>
                    <a:latin typeface="Metropolis" panose="00000500000000000000" pitchFamily="50" charset="0"/>
                    <a:ea typeface="Arial"/>
                    <a:cs typeface="Arial"/>
                    <a:sym typeface="Arial"/>
                  </a:endParaRPr>
                </a:p>
              </p:txBody>
            </p:sp>
            <p:sp>
              <p:nvSpPr>
                <p:cNvPr id="127" name="Shape 571">
                  <a:extLst>
                    <a:ext uri="{FF2B5EF4-FFF2-40B4-BE49-F238E27FC236}">
                      <a16:creationId xmlns:a16="http://schemas.microsoft.com/office/drawing/2014/main" id="{024B9E30-E63F-4B4D-BB00-94BA2CD37730}"/>
                    </a:ext>
                  </a:extLst>
                </p:cNvPr>
                <p:cNvSpPr/>
                <p:nvPr/>
              </p:nvSpPr>
              <p:spPr>
                <a:xfrm>
                  <a:off x="4535488" y="5245100"/>
                  <a:ext cx="300038" cy="419100"/>
                </a:xfrm>
                <a:custGeom>
                  <a:avLst/>
                  <a:gdLst/>
                  <a:ahLst/>
                  <a:cxnLst/>
                  <a:rect l="0" t="0" r="0" b="0"/>
                  <a:pathLst>
                    <a:path w="120000" h="120000" extrusionOk="0">
                      <a:moveTo>
                        <a:pt x="4500" y="11785"/>
                      </a:moveTo>
                      <a:cubicBezTo>
                        <a:pt x="4500" y="11785"/>
                        <a:pt x="0" y="69642"/>
                        <a:pt x="12000" y="94285"/>
                      </a:cubicBezTo>
                      <a:cubicBezTo>
                        <a:pt x="24000" y="118928"/>
                        <a:pt x="94500" y="119999"/>
                        <a:pt x="109500" y="92142"/>
                      </a:cubicBezTo>
                      <a:cubicBezTo>
                        <a:pt x="120000" y="71785"/>
                        <a:pt x="117000" y="24642"/>
                        <a:pt x="115500" y="11785"/>
                      </a:cubicBezTo>
                      <a:cubicBezTo>
                        <a:pt x="114000" y="0"/>
                        <a:pt x="12000" y="0"/>
                        <a:pt x="4500" y="11785"/>
                      </a:cubicBezTo>
                      <a:close/>
                    </a:path>
                  </a:pathLst>
                </a:custGeom>
                <a:solidFill>
                  <a:srgbClr val="F9EEDC"/>
                </a:solidFill>
                <a:ln>
                  <a:noFill/>
                </a:ln>
              </p:spPr>
              <p:txBody>
                <a:bodyPr wrap="square" lIns="91425" tIns="45700" rIns="91425" bIns="45700" anchor="t" anchorCtr="0">
                  <a:noAutofit/>
                </a:bodyPr>
                <a:lstStyle/>
                <a:p>
                  <a:pPr>
                    <a:buSzPct val="25000"/>
                    <a:defRPr/>
                  </a:pPr>
                  <a:endParaRPr sz="1400" kern="0" dirty="0">
                    <a:solidFill>
                      <a:srgbClr val="717074"/>
                    </a:solidFill>
                    <a:latin typeface="Metropolis" panose="00000500000000000000" pitchFamily="50" charset="0"/>
                    <a:ea typeface="Arial"/>
                    <a:cs typeface="Arial"/>
                    <a:sym typeface="Arial"/>
                  </a:endParaRPr>
                </a:p>
              </p:txBody>
            </p:sp>
            <p:sp>
              <p:nvSpPr>
                <p:cNvPr id="128" name="Shape 572">
                  <a:extLst>
                    <a:ext uri="{FF2B5EF4-FFF2-40B4-BE49-F238E27FC236}">
                      <a16:creationId xmlns:a16="http://schemas.microsoft.com/office/drawing/2014/main" id="{3116F31C-9DDD-9943-ADB0-61A5A30CF999}"/>
                    </a:ext>
                  </a:extLst>
                </p:cNvPr>
                <p:cNvSpPr/>
                <p:nvPr/>
              </p:nvSpPr>
              <p:spPr>
                <a:xfrm>
                  <a:off x="4794251" y="5402263"/>
                  <a:ext cx="63500" cy="123825"/>
                </a:xfrm>
                <a:custGeom>
                  <a:avLst/>
                  <a:gdLst/>
                  <a:ahLst/>
                  <a:cxnLst/>
                  <a:rect l="0" t="0" r="0" b="0"/>
                  <a:pathLst>
                    <a:path w="120000" h="120000" extrusionOk="0">
                      <a:moveTo>
                        <a:pt x="28235" y="14545"/>
                      </a:moveTo>
                      <a:cubicBezTo>
                        <a:pt x="28235" y="14545"/>
                        <a:pt x="70588" y="0"/>
                        <a:pt x="91764" y="14545"/>
                      </a:cubicBezTo>
                      <a:cubicBezTo>
                        <a:pt x="120000" y="29090"/>
                        <a:pt x="91764" y="69090"/>
                        <a:pt x="70588" y="94545"/>
                      </a:cubicBezTo>
                      <a:cubicBezTo>
                        <a:pt x="49411" y="120000"/>
                        <a:pt x="35294" y="120000"/>
                        <a:pt x="28235" y="120000"/>
                      </a:cubicBezTo>
                      <a:cubicBezTo>
                        <a:pt x="21176" y="120000"/>
                        <a:pt x="0" y="36363"/>
                        <a:pt x="28235" y="14545"/>
                      </a:cubicBezTo>
                      <a:close/>
                    </a:path>
                  </a:pathLst>
                </a:custGeom>
                <a:solidFill>
                  <a:srgbClr val="F9EEDC"/>
                </a:solidFill>
                <a:ln>
                  <a:noFill/>
                </a:ln>
              </p:spPr>
              <p:txBody>
                <a:bodyPr wrap="square" lIns="91425" tIns="45700" rIns="91425" bIns="45700" anchor="t" anchorCtr="0">
                  <a:noAutofit/>
                </a:bodyPr>
                <a:lstStyle/>
                <a:p>
                  <a:pPr>
                    <a:buSzPct val="25000"/>
                    <a:defRPr/>
                  </a:pPr>
                  <a:endParaRPr sz="1400" kern="0" dirty="0">
                    <a:solidFill>
                      <a:srgbClr val="717074"/>
                    </a:solidFill>
                    <a:latin typeface="Metropolis" panose="00000500000000000000" pitchFamily="50" charset="0"/>
                    <a:ea typeface="Arial"/>
                    <a:cs typeface="Arial"/>
                    <a:sym typeface="Arial"/>
                  </a:endParaRPr>
                </a:p>
              </p:txBody>
            </p:sp>
            <p:sp>
              <p:nvSpPr>
                <p:cNvPr id="129" name="Shape 573">
                  <a:extLst>
                    <a:ext uri="{FF2B5EF4-FFF2-40B4-BE49-F238E27FC236}">
                      <a16:creationId xmlns:a16="http://schemas.microsoft.com/office/drawing/2014/main" id="{799363A6-51BE-7F4D-ADE3-633E6C6317BA}"/>
                    </a:ext>
                  </a:extLst>
                </p:cNvPr>
                <p:cNvSpPr/>
                <p:nvPr/>
              </p:nvSpPr>
              <p:spPr>
                <a:xfrm>
                  <a:off x="4686301" y="5256213"/>
                  <a:ext cx="149225" cy="381000"/>
                </a:xfrm>
                <a:custGeom>
                  <a:avLst/>
                  <a:gdLst/>
                  <a:ahLst/>
                  <a:cxnLst/>
                  <a:rect l="0" t="0" r="0" b="0"/>
                  <a:pathLst>
                    <a:path w="120000" h="120000" extrusionOk="0">
                      <a:moveTo>
                        <a:pt x="0" y="0"/>
                      </a:moveTo>
                      <a:cubicBezTo>
                        <a:pt x="0" y="120000"/>
                        <a:pt x="0" y="120000"/>
                        <a:pt x="0" y="120000"/>
                      </a:cubicBezTo>
                      <a:cubicBezTo>
                        <a:pt x="42000" y="120000"/>
                        <a:pt x="84000" y="112941"/>
                        <a:pt x="99000" y="97647"/>
                      </a:cubicBezTo>
                      <a:cubicBezTo>
                        <a:pt x="120000" y="75294"/>
                        <a:pt x="114000" y="23529"/>
                        <a:pt x="111000" y="9411"/>
                      </a:cubicBezTo>
                      <a:cubicBezTo>
                        <a:pt x="108000" y="3529"/>
                        <a:pt x="54000" y="0"/>
                        <a:pt x="0" y="0"/>
                      </a:cubicBezTo>
                      <a:close/>
                    </a:path>
                  </a:pathLst>
                </a:custGeom>
                <a:solidFill>
                  <a:srgbClr val="EDD7BF"/>
                </a:solidFill>
                <a:ln>
                  <a:noFill/>
                </a:ln>
              </p:spPr>
              <p:txBody>
                <a:bodyPr wrap="square" lIns="91425" tIns="45700" rIns="91425" bIns="45700" anchor="t" anchorCtr="0">
                  <a:noAutofit/>
                </a:bodyPr>
                <a:lstStyle/>
                <a:p>
                  <a:pPr>
                    <a:buSzPct val="25000"/>
                    <a:defRPr/>
                  </a:pPr>
                  <a:endParaRPr sz="1400" kern="0" dirty="0">
                    <a:solidFill>
                      <a:srgbClr val="717074"/>
                    </a:solidFill>
                    <a:latin typeface="Metropolis" panose="00000500000000000000" pitchFamily="50" charset="0"/>
                    <a:ea typeface="Arial"/>
                    <a:cs typeface="Arial"/>
                    <a:sym typeface="Arial"/>
                  </a:endParaRPr>
                </a:p>
              </p:txBody>
            </p:sp>
            <p:sp>
              <p:nvSpPr>
                <p:cNvPr id="130" name="Shape 574">
                  <a:extLst>
                    <a:ext uri="{FF2B5EF4-FFF2-40B4-BE49-F238E27FC236}">
                      <a16:creationId xmlns:a16="http://schemas.microsoft.com/office/drawing/2014/main" id="{C95FB1F0-ABDC-F04A-B2D8-482E9B3B70EA}"/>
                    </a:ext>
                  </a:extLst>
                </p:cNvPr>
                <p:cNvSpPr/>
                <p:nvPr/>
              </p:nvSpPr>
              <p:spPr>
                <a:xfrm>
                  <a:off x="4287838" y="5473700"/>
                  <a:ext cx="773113" cy="444500"/>
                </a:xfrm>
                <a:custGeom>
                  <a:avLst/>
                  <a:gdLst/>
                  <a:ahLst/>
                  <a:cxnLst/>
                  <a:rect l="0" t="0" r="0" b="0"/>
                  <a:pathLst>
                    <a:path w="120000" h="120000" extrusionOk="0">
                      <a:moveTo>
                        <a:pt x="117669" y="82689"/>
                      </a:moveTo>
                      <a:cubicBezTo>
                        <a:pt x="117087" y="77647"/>
                        <a:pt x="117087" y="72605"/>
                        <a:pt x="112427" y="67563"/>
                      </a:cubicBezTo>
                      <a:cubicBezTo>
                        <a:pt x="106601" y="62521"/>
                        <a:pt x="89708" y="56470"/>
                        <a:pt x="87378" y="55462"/>
                      </a:cubicBezTo>
                      <a:cubicBezTo>
                        <a:pt x="84466" y="53445"/>
                        <a:pt x="82135" y="50420"/>
                        <a:pt x="81553" y="45378"/>
                      </a:cubicBezTo>
                      <a:cubicBezTo>
                        <a:pt x="80388" y="40336"/>
                        <a:pt x="79805" y="33277"/>
                        <a:pt x="79805" y="18151"/>
                      </a:cubicBezTo>
                      <a:cubicBezTo>
                        <a:pt x="79805" y="0"/>
                        <a:pt x="43689" y="2016"/>
                        <a:pt x="43689" y="16134"/>
                      </a:cubicBezTo>
                      <a:cubicBezTo>
                        <a:pt x="43689" y="29243"/>
                        <a:pt x="43106" y="39327"/>
                        <a:pt x="42524" y="44369"/>
                      </a:cubicBezTo>
                      <a:cubicBezTo>
                        <a:pt x="41359" y="50420"/>
                        <a:pt x="39611" y="51428"/>
                        <a:pt x="35533" y="54453"/>
                      </a:cubicBezTo>
                      <a:cubicBezTo>
                        <a:pt x="29126" y="57478"/>
                        <a:pt x="12233" y="58487"/>
                        <a:pt x="7572" y="66554"/>
                      </a:cubicBezTo>
                      <a:cubicBezTo>
                        <a:pt x="5242" y="69579"/>
                        <a:pt x="582" y="109915"/>
                        <a:pt x="0" y="120000"/>
                      </a:cubicBezTo>
                      <a:cubicBezTo>
                        <a:pt x="120000" y="120000"/>
                        <a:pt x="120000" y="120000"/>
                        <a:pt x="120000" y="120000"/>
                      </a:cubicBezTo>
                      <a:cubicBezTo>
                        <a:pt x="120000" y="114957"/>
                        <a:pt x="117669" y="83697"/>
                        <a:pt x="117669" y="82689"/>
                      </a:cubicBezTo>
                      <a:close/>
                    </a:path>
                  </a:pathLst>
                </a:custGeom>
                <a:solidFill>
                  <a:srgbClr val="F9EEDC"/>
                </a:solidFill>
                <a:ln>
                  <a:noFill/>
                </a:ln>
              </p:spPr>
              <p:txBody>
                <a:bodyPr wrap="square" lIns="91425" tIns="45700" rIns="91425" bIns="45700" anchor="t" anchorCtr="0">
                  <a:noAutofit/>
                </a:bodyPr>
                <a:lstStyle/>
                <a:p>
                  <a:pPr>
                    <a:buSzPct val="25000"/>
                    <a:defRPr/>
                  </a:pPr>
                  <a:endParaRPr sz="1400" kern="0" dirty="0">
                    <a:solidFill>
                      <a:srgbClr val="717074"/>
                    </a:solidFill>
                    <a:latin typeface="Metropolis" panose="00000500000000000000" pitchFamily="50" charset="0"/>
                    <a:ea typeface="Arial"/>
                    <a:cs typeface="Arial"/>
                    <a:sym typeface="Arial"/>
                  </a:endParaRPr>
                </a:p>
              </p:txBody>
            </p:sp>
            <p:sp>
              <p:nvSpPr>
                <p:cNvPr id="131" name="Shape 575">
                  <a:extLst>
                    <a:ext uri="{FF2B5EF4-FFF2-40B4-BE49-F238E27FC236}">
                      <a16:creationId xmlns:a16="http://schemas.microsoft.com/office/drawing/2014/main" id="{5DD3B60D-8E69-004C-91A7-C468F6048D58}"/>
                    </a:ext>
                  </a:extLst>
                </p:cNvPr>
                <p:cNvSpPr/>
                <p:nvPr/>
              </p:nvSpPr>
              <p:spPr>
                <a:xfrm>
                  <a:off x="4516438" y="5402263"/>
                  <a:ext cx="60325" cy="123825"/>
                </a:xfrm>
                <a:custGeom>
                  <a:avLst/>
                  <a:gdLst/>
                  <a:ahLst/>
                  <a:cxnLst/>
                  <a:rect l="0" t="0" r="0" b="0"/>
                  <a:pathLst>
                    <a:path w="120000" h="120000" extrusionOk="0">
                      <a:moveTo>
                        <a:pt x="90000" y="14545"/>
                      </a:moveTo>
                      <a:cubicBezTo>
                        <a:pt x="90000" y="14545"/>
                        <a:pt x="45000" y="0"/>
                        <a:pt x="22500" y="14545"/>
                      </a:cubicBezTo>
                      <a:cubicBezTo>
                        <a:pt x="0" y="29090"/>
                        <a:pt x="22500" y="69090"/>
                        <a:pt x="45000" y="94545"/>
                      </a:cubicBezTo>
                      <a:cubicBezTo>
                        <a:pt x="67500" y="120000"/>
                        <a:pt x="82500" y="120000"/>
                        <a:pt x="90000" y="120000"/>
                      </a:cubicBezTo>
                      <a:cubicBezTo>
                        <a:pt x="97500" y="120000"/>
                        <a:pt x="120000" y="36363"/>
                        <a:pt x="90000" y="14545"/>
                      </a:cubicBezTo>
                      <a:close/>
                    </a:path>
                  </a:pathLst>
                </a:custGeom>
                <a:solidFill>
                  <a:srgbClr val="F9EEDC"/>
                </a:solidFill>
                <a:ln>
                  <a:noFill/>
                </a:ln>
              </p:spPr>
              <p:txBody>
                <a:bodyPr wrap="square" lIns="91425" tIns="45700" rIns="91425" bIns="45700" anchor="t" anchorCtr="0">
                  <a:noAutofit/>
                </a:bodyPr>
                <a:lstStyle/>
                <a:p>
                  <a:pPr>
                    <a:buSzPct val="25000"/>
                    <a:defRPr/>
                  </a:pPr>
                  <a:endParaRPr sz="1400" kern="0" dirty="0">
                    <a:solidFill>
                      <a:srgbClr val="717074"/>
                    </a:solidFill>
                    <a:latin typeface="Metropolis" panose="00000500000000000000" pitchFamily="50" charset="0"/>
                    <a:ea typeface="Arial"/>
                    <a:cs typeface="Arial"/>
                    <a:sym typeface="Arial"/>
                  </a:endParaRPr>
                </a:p>
              </p:txBody>
            </p:sp>
            <p:sp>
              <p:nvSpPr>
                <p:cNvPr id="132" name="Shape 576">
                  <a:extLst>
                    <a:ext uri="{FF2B5EF4-FFF2-40B4-BE49-F238E27FC236}">
                      <a16:creationId xmlns:a16="http://schemas.microsoft.com/office/drawing/2014/main" id="{35149F9B-8925-9440-A5C1-8430FF879DC7}"/>
                    </a:ext>
                  </a:extLst>
                </p:cNvPr>
                <p:cNvSpPr/>
                <p:nvPr/>
              </p:nvSpPr>
              <p:spPr>
                <a:xfrm>
                  <a:off x="4686301" y="5491163"/>
                  <a:ext cx="374650" cy="427037"/>
                </a:xfrm>
                <a:custGeom>
                  <a:avLst/>
                  <a:gdLst/>
                  <a:ahLst/>
                  <a:cxnLst/>
                  <a:rect l="0" t="0" r="0" b="0"/>
                  <a:pathLst>
                    <a:path w="120000" h="120000" extrusionOk="0">
                      <a:moveTo>
                        <a:pt x="115200" y="81052"/>
                      </a:moveTo>
                      <a:cubicBezTo>
                        <a:pt x="114000" y="75789"/>
                        <a:pt x="114000" y="70526"/>
                        <a:pt x="104400" y="65263"/>
                      </a:cubicBezTo>
                      <a:cubicBezTo>
                        <a:pt x="92400" y="59999"/>
                        <a:pt x="57600" y="53684"/>
                        <a:pt x="52800" y="52631"/>
                      </a:cubicBezTo>
                      <a:cubicBezTo>
                        <a:pt x="46800" y="50526"/>
                        <a:pt x="42000" y="47368"/>
                        <a:pt x="40800" y="42105"/>
                      </a:cubicBezTo>
                      <a:cubicBezTo>
                        <a:pt x="38400" y="36842"/>
                        <a:pt x="37200" y="29473"/>
                        <a:pt x="37200" y="13684"/>
                      </a:cubicBezTo>
                      <a:cubicBezTo>
                        <a:pt x="37200" y="4210"/>
                        <a:pt x="18000" y="0"/>
                        <a:pt x="0" y="0"/>
                      </a:cubicBezTo>
                      <a:cubicBezTo>
                        <a:pt x="0" y="119999"/>
                        <a:pt x="0" y="119999"/>
                        <a:pt x="0" y="119999"/>
                      </a:cubicBezTo>
                      <a:cubicBezTo>
                        <a:pt x="120000" y="119999"/>
                        <a:pt x="120000" y="119999"/>
                        <a:pt x="120000" y="119999"/>
                      </a:cubicBezTo>
                      <a:cubicBezTo>
                        <a:pt x="120000" y="114736"/>
                        <a:pt x="115200" y="82105"/>
                        <a:pt x="115200" y="81052"/>
                      </a:cubicBezTo>
                      <a:close/>
                    </a:path>
                  </a:pathLst>
                </a:custGeom>
                <a:solidFill>
                  <a:srgbClr val="EDD7BF"/>
                </a:solidFill>
                <a:ln>
                  <a:noFill/>
                </a:ln>
              </p:spPr>
              <p:txBody>
                <a:bodyPr wrap="square" lIns="91425" tIns="45700" rIns="91425" bIns="45700" anchor="t" anchorCtr="0">
                  <a:noAutofit/>
                </a:bodyPr>
                <a:lstStyle/>
                <a:p>
                  <a:pPr>
                    <a:buSzPct val="25000"/>
                    <a:defRPr/>
                  </a:pPr>
                  <a:endParaRPr sz="1400" kern="0" dirty="0">
                    <a:solidFill>
                      <a:srgbClr val="717074"/>
                    </a:solidFill>
                    <a:latin typeface="Metropolis" panose="00000500000000000000" pitchFamily="50" charset="0"/>
                    <a:ea typeface="Arial"/>
                    <a:cs typeface="Arial"/>
                    <a:sym typeface="Arial"/>
                  </a:endParaRPr>
                </a:p>
              </p:txBody>
            </p:sp>
            <p:sp>
              <p:nvSpPr>
                <p:cNvPr id="133" name="Shape 577">
                  <a:extLst>
                    <a:ext uri="{FF2B5EF4-FFF2-40B4-BE49-F238E27FC236}">
                      <a16:creationId xmlns:a16="http://schemas.microsoft.com/office/drawing/2014/main" id="{1A082E24-18D5-C94D-8ED0-94F563E35B4A}"/>
                    </a:ext>
                  </a:extLst>
                </p:cNvPr>
                <p:cNvSpPr/>
                <p:nvPr/>
              </p:nvSpPr>
              <p:spPr>
                <a:xfrm>
                  <a:off x="4287838" y="5672138"/>
                  <a:ext cx="773113" cy="246062"/>
                </a:xfrm>
                <a:custGeom>
                  <a:avLst/>
                  <a:gdLst/>
                  <a:ahLst/>
                  <a:cxnLst/>
                  <a:rect l="0" t="0" r="0" b="0"/>
                  <a:pathLst>
                    <a:path w="120000" h="120000" extrusionOk="0">
                      <a:moveTo>
                        <a:pt x="117669" y="52727"/>
                      </a:moveTo>
                      <a:cubicBezTo>
                        <a:pt x="117087" y="43636"/>
                        <a:pt x="117087" y="34545"/>
                        <a:pt x="112427" y="25454"/>
                      </a:cubicBezTo>
                      <a:cubicBezTo>
                        <a:pt x="106601" y="16363"/>
                        <a:pt x="90873" y="7272"/>
                        <a:pt x="87961" y="3636"/>
                      </a:cubicBezTo>
                      <a:cubicBezTo>
                        <a:pt x="81553" y="23636"/>
                        <a:pt x="68155" y="45454"/>
                        <a:pt x="61747" y="45454"/>
                      </a:cubicBezTo>
                      <a:cubicBezTo>
                        <a:pt x="55339" y="45454"/>
                        <a:pt x="38446" y="9090"/>
                        <a:pt x="36699" y="0"/>
                      </a:cubicBezTo>
                      <a:cubicBezTo>
                        <a:pt x="36116" y="0"/>
                        <a:pt x="36116" y="0"/>
                        <a:pt x="35533" y="1818"/>
                      </a:cubicBezTo>
                      <a:cubicBezTo>
                        <a:pt x="29126" y="7272"/>
                        <a:pt x="12233" y="9090"/>
                        <a:pt x="7572" y="23636"/>
                      </a:cubicBezTo>
                      <a:cubicBezTo>
                        <a:pt x="1747" y="40000"/>
                        <a:pt x="582" y="103636"/>
                        <a:pt x="0" y="120000"/>
                      </a:cubicBezTo>
                      <a:cubicBezTo>
                        <a:pt x="120000" y="120000"/>
                        <a:pt x="120000" y="120000"/>
                        <a:pt x="120000" y="120000"/>
                      </a:cubicBezTo>
                      <a:cubicBezTo>
                        <a:pt x="120000" y="110909"/>
                        <a:pt x="117669" y="54545"/>
                        <a:pt x="117669" y="52727"/>
                      </a:cubicBezTo>
                      <a:close/>
                    </a:path>
                  </a:pathLst>
                </a:custGeom>
                <a:solidFill>
                  <a:srgbClr val="E85412"/>
                </a:solidFill>
                <a:ln>
                  <a:noFill/>
                </a:ln>
              </p:spPr>
              <p:txBody>
                <a:bodyPr wrap="square" lIns="91425" tIns="45700" rIns="91425" bIns="45700" anchor="t" anchorCtr="0">
                  <a:noAutofit/>
                </a:bodyPr>
                <a:lstStyle/>
                <a:p>
                  <a:pPr>
                    <a:buSzPct val="25000"/>
                    <a:defRPr/>
                  </a:pPr>
                  <a:endParaRPr sz="1400" kern="0" dirty="0">
                    <a:solidFill>
                      <a:srgbClr val="717074"/>
                    </a:solidFill>
                    <a:latin typeface="Metropolis" panose="00000500000000000000" pitchFamily="50" charset="0"/>
                    <a:ea typeface="Arial"/>
                    <a:cs typeface="Arial"/>
                    <a:sym typeface="Arial"/>
                  </a:endParaRPr>
                </a:p>
              </p:txBody>
            </p:sp>
            <p:sp>
              <p:nvSpPr>
                <p:cNvPr id="134" name="Shape 578">
                  <a:extLst>
                    <a:ext uri="{FF2B5EF4-FFF2-40B4-BE49-F238E27FC236}">
                      <a16:creationId xmlns:a16="http://schemas.microsoft.com/office/drawing/2014/main" id="{FB2A599A-9B02-D043-AE90-BE29BF8CAFB6}"/>
                    </a:ext>
                  </a:extLst>
                </p:cNvPr>
                <p:cNvSpPr/>
                <p:nvPr/>
              </p:nvSpPr>
              <p:spPr>
                <a:xfrm>
                  <a:off x="4483101" y="5143500"/>
                  <a:ext cx="382588" cy="330200"/>
                </a:xfrm>
                <a:custGeom>
                  <a:avLst/>
                  <a:gdLst/>
                  <a:ahLst/>
                  <a:cxnLst/>
                  <a:rect l="0" t="0" r="0" b="0"/>
                  <a:pathLst>
                    <a:path w="120000" h="120000" extrusionOk="0">
                      <a:moveTo>
                        <a:pt x="17647" y="96818"/>
                      </a:moveTo>
                      <a:cubicBezTo>
                        <a:pt x="17647" y="96818"/>
                        <a:pt x="0" y="47727"/>
                        <a:pt x="25882" y="31363"/>
                      </a:cubicBezTo>
                      <a:cubicBezTo>
                        <a:pt x="37647" y="16363"/>
                        <a:pt x="100000" y="0"/>
                        <a:pt x="114117" y="50454"/>
                      </a:cubicBezTo>
                      <a:cubicBezTo>
                        <a:pt x="120000" y="73636"/>
                        <a:pt x="109411" y="110454"/>
                        <a:pt x="107058" y="120000"/>
                      </a:cubicBezTo>
                      <a:cubicBezTo>
                        <a:pt x="108235" y="106363"/>
                        <a:pt x="108235" y="81818"/>
                        <a:pt x="107058" y="64090"/>
                      </a:cubicBezTo>
                      <a:cubicBezTo>
                        <a:pt x="105882" y="69545"/>
                        <a:pt x="95294" y="84545"/>
                        <a:pt x="77647" y="85909"/>
                      </a:cubicBezTo>
                      <a:cubicBezTo>
                        <a:pt x="55294" y="87272"/>
                        <a:pt x="40000" y="68181"/>
                        <a:pt x="32941" y="61363"/>
                      </a:cubicBezTo>
                      <a:cubicBezTo>
                        <a:pt x="29411" y="70909"/>
                        <a:pt x="23529" y="87272"/>
                        <a:pt x="17647" y="96818"/>
                      </a:cubicBezTo>
                      <a:close/>
                    </a:path>
                  </a:pathLst>
                </a:custGeom>
                <a:solidFill>
                  <a:srgbClr val="871418"/>
                </a:solidFill>
                <a:ln>
                  <a:noFill/>
                </a:ln>
              </p:spPr>
              <p:txBody>
                <a:bodyPr wrap="square" lIns="91425" tIns="45700" rIns="91425" bIns="45700" anchor="t" anchorCtr="0">
                  <a:noAutofit/>
                </a:bodyPr>
                <a:lstStyle/>
                <a:p>
                  <a:pPr>
                    <a:buSzPct val="25000"/>
                    <a:defRPr/>
                  </a:pPr>
                  <a:endParaRPr sz="1400" kern="0" dirty="0">
                    <a:solidFill>
                      <a:srgbClr val="717074"/>
                    </a:solidFill>
                    <a:latin typeface="Metropolis" panose="00000500000000000000" pitchFamily="50" charset="0"/>
                    <a:ea typeface="Arial"/>
                    <a:cs typeface="Arial"/>
                    <a:sym typeface="Arial"/>
                  </a:endParaRPr>
                </a:p>
              </p:txBody>
            </p:sp>
            <p:sp>
              <p:nvSpPr>
                <p:cNvPr id="135" name="Shape 579">
                  <a:extLst>
                    <a:ext uri="{FF2B5EF4-FFF2-40B4-BE49-F238E27FC236}">
                      <a16:creationId xmlns:a16="http://schemas.microsoft.com/office/drawing/2014/main" id="{323EC42D-8346-A94D-88D7-4D841FF8B8AB}"/>
                    </a:ext>
                  </a:extLst>
                </p:cNvPr>
                <p:cNvSpPr/>
                <p:nvPr/>
              </p:nvSpPr>
              <p:spPr>
                <a:xfrm>
                  <a:off x="4614863" y="5548313"/>
                  <a:ext cx="138113" cy="44450"/>
                </a:xfrm>
                <a:custGeom>
                  <a:avLst/>
                  <a:gdLst/>
                  <a:ahLst/>
                  <a:cxnLst/>
                  <a:rect l="0" t="0" r="0" b="0"/>
                  <a:pathLst>
                    <a:path w="120000" h="120000" extrusionOk="0">
                      <a:moveTo>
                        <a:pt x="9729" y="80000"/>
                      </a:moveTo>
                      <a:cubicBezTo>
                        <a:pt x="9729" y="80000"/>
                        <a:pt x="29189" y="40000"/>
                        <a:pt x="45405" y="20000"/>
                      </a:cubicBezTo>
                      <a:cubicBezTo>
                        <a:pt x="58378" y="0"/>
                        <a:pt x="71351" y="0"/>
                        <a:pt x="81081" y="20000"/>
                      </a:cubicBezTo>
                      <a:cubicBezTo>
                        <a:pt x="87567" y="30000"/>
                        <a:pt x="113513" y="80000"/>
                        <a:pt x="116756" y="80000"/>
                      </a:cubicBezTo>
                      <a:cubicBezTo>
                        <a:pt x="120000" y="100000"/>
                        <a:pt x="120000" y="110000"/>
                        <a:pt x="110270" y="110000"/>
                      </a:cubicBezTo>
                      <a:cubicBezTo>
                        <a:pt x="103783" y="110000"/>
                        <a:pt x="81081" y="90000"/>
                        <a:pt x="64864" y="90000"/>
                      </a:cubicBezTo>
                      <a:cubicBezTo>
                        <a:pt x="48648" y="80000"/>
                        <a:pt x="25945" y="100000"/>
                        <a:pt x="16216" y="110000"/>
                      </a:cubicBezTo>
                      <a:cubicBezTo>
                        <a:pt x="6486" y="120000"/>
                        <a:pt x="0" y="100000"/>
                        <a:pt x="9729" y="80000"/>
                      </a:cubicBezTo>
                      <a:close/>
                    </a:path>
                  </a:pathLst>
                </a:custGeom>
                <a:solidFill>
                  <a:srgbClr val="871418"/>
                </a:solidFill>
                <a:ln>
                  <a:noFill/>
                </a:ln>
              </p:spPr>
              <p:txBody>
                <a:bodyPr wrap="square" lIns="91425" tIns="45700" rIns="91425" bIns="45700" anchor="t" anchorCtr="0">
                  <a:noAutofit/>
                </a:bodyPr>
                <a:lstStyle/>
                <a:p>
                  <a:pPr>
                    <a:buSzPct val="25000"/>
                    <a:defRPr/>
                  </a:pPr>
                  <a:endParaRPr sz="1400" kern="0" dirty="0">
                    <a:solidFill>
                      <a:srgbClr val="717074"/>
                    </a:solidFill>
                    <a:latin typeface="Metropolis" panose="00000500000000000000" pitchFamily="50" charset="0"/>
                    <a:ea typeface="Arial"/>
                    <a:cs typeface="Arial"/>
                    <a:sym typeface="Arial"/>
                  </a:endParaRPr>
                </a:p>
              </p:txBody>
            </p:sp>
            <p:sp>
              <p:nvSpPr>
                <p:cNvPr id="136" name="Shape 580">
                  <a:extLst>
                    <a:ext uri="{FF2B5EF4-FFF2-40B4-BE49-F238E27FC236}">
                      <a16:creationId xmlns:a16="http://schemas.microsoft.com/office/drawing/2014/main" id="{DB22F797-E400-154E-BD44-D69D0CC9AAAA}"/>
                    </a:ext>
                  </a:extLst>
                </p:cNvPr>
                <p:cNvSpPr/>
                <p:nvPr/>
              </p:nvSpPr>
              <p:spPr>
                <a:xfrm>
                  <a:off x="4659313" y="5603875"/>
                  <a:ext cx="52388" cy="60325"/>
                </a:xfrm>
                <a:custGeom>
                  <a:avLst/>
                  <a:gdLst/>
                  <a:ahLst/>
                  <a:cxnLst/>
                  <a:rect l="0" t="0" r="0" b="0"/>
                  <a:pathLst>
                    <a:path w="120000" h="120000" extrusionOk="0">
                      <a:moveTo>
                        <a:pt x="8571" y="37500"/>
                      </a:moveTo>
                      <a:cubicBezTo>
                        <a:pt x="8571" y="37500"/>
                        <a:pt x="25714" y="82500"/>
                        <a:pt x="34285" y="105000"/>
                      </a:cubicBezTo>
                      <a:cubicBezTo>
                        <a:pt x="51428" y="120000"/>
                        <a:pt x="85714" y="120000"/>
                        <a:pt x="85714" y="105000"/>
                      </a:cubicBezTo>
                      <a:cubicBezTo>
                        <a:pt x="94285" y="90000"/>
                        <a:pt x="111428" y="52500"/>
                        <a:pt x="111428" y="37500"/>
                      </a:cubicBezTo>
                      <a:cubicBezTo>
                        <a:pt x="119999" y="0"/>
                        <a:pt x="0" y="0"/>
                        <a:pt x="8571" y="37500"/>
                      </a:cubicBezTo>
                      <a:close/>
                    </a:path>
                  </a:pathLst>
                </a:custGeom>
                <a:solidFill>
                  <a:srgbClr val="871418"/>
                </a:solidFill>
                <a:ln>
                  <a:noFill/>
                </a:ln>
              </p:spPr>
              <p:txBody>
                <a:bodyPr wrap="square" lIns="91425" tIns="45700" rIns="91425" bIns="45700" anchor="t" anchorCtr="0">
                  <a:noAutofit/>
                </a:bodyPr>
                <a:lstStyle/>
                <a:p>
                  <a:pPr>
                    <a:buSzPct val="25000"/>
                    <a:defRPr/>
                  </a:pPr>
                  <a:endParaRPr sz="1400" kern="0" dirty="0">
                    <a:solidFill>
                      <a:srgbClr val="717074"/>
                    </a:solidFill>
                    <a:latin typeface="Metropolis" panose="00000500000000000000" pitchFamily="50" charset="0"/>
                    <a:ea typeface="Arial"/>
                    <a:cs typeface="Arial"/>
                    <a:sym typeface="Arial"/>
                  </a:endParaRPr>
                </a:p>
              </p:txBody>
            </p:sp>
            <p:sp>
              <p:nvSpPr>
                <p:cNvPr id="137" name="Shape 581">
                  <a:extLst>
                    <a:ext uri="{FF2B5EF4-FFF2-40B4-BE49-F238E27FC236}">
                      <a16:creationId xmlns:a16="http://schemas.microsoft.com/office/drawing/2014/main" id="{A4B14BF1-B8F2-4F4D-9A40-2BA19E684F37}"/>
                    </a:ext>
                  </a:extLst>
                </p:cNvPr>
                <p:cNvSpPr/>
                <p:nvPr/>
              </p:nvSpPr>
              <p:spPr>
                <a:xfrm>
                  <a:off x="4497388" y="5630863"/>
                  <a:ext cx="177800" cy="220662"/>
                </a:xfrm>
                <a:custGeom>
                  <a:avLst/>
                  <a:gdLst/>
                  <a:ahLst/>
                  <a:cxnLst/>
                  <a:rect l="0" t="0" r="0" b="0"/>
                  <a:pathLst>
                    <a:path w="120000" h="120000" extrusionOk="0">
                      <a:moveTo>
                        <a:pt x="120000" y="71186"/>
                      </a:moveTo>
                      <a:cubicBezTo>
                        <a:pt x="120000" y="71186"/>
                        <a:pt x="71489" y="105762"/>
                        <a:pt x="48510" y="120000"/>
                      </a:cubicBezTo>
                      <a:cubicBezTo>
                        <a:pt x="30638" y="85423"/>
                        <a:pt x="12765" y="50847"/>
                        <a:pt x="0" y="24406"/>
                      </a:cubicBezTo>
                      <a:cubicBezTo>
                        <a:pt x="15319" y="18305"/>
                        <a:pt x="30638" y="8135"/>
                        <a:pt x="43404" y="0"/>
                      </a:cubicBezTo>
                      <a:cubicBezTo>
                        <a:pt x="53617" y="24406"/>
                        <a:pt x="74042" y="58983"/>
                        <a:pt x="120000" y="71186"/>
                      </a:cubicBezTo>
                      <a:close/>
                    </a:path>
                  </a:pathLst>
                </a:custGeom>
                <a:solidFill>
                  <a:srgbClr val="CF4C13"/>
                </a:solidFill>
                <a:ln>
                  <a:noFill/>
                </a:ln>
              </p:spPr>
              <p:txBody>
                <a:bodyPr wrap="square" lIns="91425" tIns="45700" rIns="91425" bIns="45700" anchor="t" anchorCtr="0">
                  <a:noAutofit/>
                </a:bodyPr>
                <a:lstStyle/>
                <a:p>
                  <a:pPr>
                    <a:buSzPct val="25000"/>
                    <a:defRPr/>
                  </a:pPr>
                  <a:endParaRPr sz="1400" kern="0" dirty="0">
                    <a:solidFill>
                      <a:srgbClr val="717074"/>
                    </a:solidFill>
                    <a:latin typeface="Metropolis" panose="00000500000000000000" pitchFamily="50" charset="0"/>
                    <a:ea typeface="Arial"/>
                    <a:cs typeface="Arial"/>
                    <a:sym typeface="Arial"/>
                  </a:endParaRPr>
                </a:p>
              </p:txBody>
            </p:sp>
            <p:sp>
              <p:nvSpPr>
                <p:cNvPr id="138" name="Shape 582">
                  <a:extLst>
                    <a:ext uri="{FF2B5EF4-FFF2-40B4-BE49-F238E27FC236}">
                      <a16:creationId xmlns:a16="http://schemas.microsoft.com/office/drawing/2014/main" id="{5E261A8B-DE47-D046-A4DE-C1380E6C94D1}"/>
                    </a:ext>
                  </a:extLst>
                </p:cNvPr>
                <p:cNvSpPr/>
                <p:nvPr/>
              </p:nvSpPr>
              <p:spPr>
                <a:xfrm>
                  <a:off x="4686301" y="5678488"/>
                  <a:ext cx="374650" cy="239712"/>
                </a:xfrm>
                <a:custGeom>
                  <a:avLst/>
                  <a:gdLst/>
                  <a:ahLst/>
                  <a:cxnLst/>
                  <a:rect l="0" t="0" r="0" b="0"/>
                  <a:pathLst>
                    <a:path w="120000" h="120000" extrusionOk="0">
                      <a:moveTo>
                        <a:pt x="115200" y="50625"/>
                      </a:moveTo>
                      <a:cubicBezTo>
                        <a:pt x="114000" y="41250"/>
                        <a:pt x="114000" y="31875"/>
                        <a:pt x="104400" y="22500"/>
                      </a:cubicBezTo>
                      <a:cubicBezTo>
                        <a:pt x="92400" y="13125"/>
                        <a:pt x="60000" y="3750"/>
                        <a:pt x="54000" y="0"/>
                      </a:cubicBezTo>
                      <a:cubicBezTo>
                        <a:pt x="40800" y="20625"/>
                        <a:pt x="13200" y="43125"/>
                        <a:pt x="0" y="43125"/>
                      </a:cubicBezTo>
                      <a:cubicBezTo>
                        <a:pt x="0" y="43125"/>
                        <a:pt x="0" y="43125"/>
                        <a:pt x="0" y="43125"/>
                      </a:cubicBezTo>
                      <a:cubicBezTo>
                        <a:pt x="0" y="120000"/>
                        <a:pt x="0" y="120000"/>
                        <a:pt x="0" y="120000"/>
                      </a:cubicBezTo>
                      <a:cubicBezTo>
                        <a:pt x="120000" y="120000"/>
                        <a:pt x="120000" y="120000"/>
                        <a:pt x="120000" y="120000"/>
                      </a:cubicBezTo>
                      <a:cubicBezTo>
                        <a:pt x="120000" y="110625"/>
                        <a:pt x="115200" y="52500"/>
                        <a:pt x="115200" y="50625"/>
                      </a:cubicBezTo>
                      <a:close/>
                    </a:path>
                  </a:pathLst>
                </a:custGeom>
                <a:solidFill>
                  <a:srgbClr val="CF4C13"/>
                </a:solidFill>
                <a:ln>
                  <a:noFill/>
                </a:ln>
              </p:spPr>
              <p:txBody>
                <a:bodyPr wrap="square" lIns="91425" tIns="45700" rIns="91425" bIns="45700" anchor="t" anchorCtr="0">
                  <a:noAutofit/>
                </a:bodyPr>
                <a:lstStyle/>
                <a:p>
                  <a:pPr>
                    <a:buSzPct val="25000"/>
                    <a:defRPr/>
                  </a:pPr>
                  <a:endParaRPr sz="1400" kern="0" dirty="0">
                    <a:solidFill>
                      <a:srgbClr val="717074"/>
                    </a:solidFill>
                    <a:latin typeface="Metropolis" panose="00000500000000000000" pitchFamily="50" charset="0"/>
                    <a:ea typeface="Arial"/>
                    <a:cs typeface="Arial"/>
                    <a:sym typeface="Arial"/>
                  </a:endParaRPr>
                </a:p>
              </p:txBody>
            </p:sp>
            <p:sp>
              <p:nvSpPr>
                <p:cNvPr id="139" name="Shape 583">
                  <a:extLst>
                    <a:ext uri="{FF2B5EF4-FFF2-40B4-BE49-F238E27FC236}">
                      <a16:creationId xmlns:a16="http://schemas.microsoft.com/office/drawing/2014/main" id="{4A028E8A-D459-7943-B4CA-18E1E09CD64D}"/>
                    </a:ext>
                  </a:extLst>
                </p:cNvPr>
                <p:cNvSpPr/>
                <p:nvPr/>
              </p:nvSpPr>
              <p:spPr>
                <a:xfrm>
                  <a:off x="4686301" y="5184775"/>
                  <a:ext cx="179388" cy="288925"/>
                </a:xfrm>
                <a:custGeom>
                  <a:avLst/>
                  <a:gdLst/>
                  <a:ahLst/>
                  <a:cxnLst/>
                  <a:rect l="0" t="0" r="0" b="0"/>
                  <a:pathLst>
                    <a:path w="120000" h="120000" extrusionOk="0">
                      <a:moveTo>
                        <a:pt x="0" y="1558"/>
                      </a:moveTo>
                      <a:cubicBezTo>
                        <a:pt x="0" y="79480"/>
                        <a:pt x="0" y="79480"/>
                        <a:pt x="0" y="79480"/>
                      </a:cubicBezTo>
                      <a:cubicBezTo>
                        <a:pt x="10000" y="81038"/>
                        <a:pt x="20000" y="81038"/>
                        <a:pt x="30000" y="81038"/>
                      </a:cubicBezTo>
                      <a:cubicBezTo>
                        <a:pt x="67500" y="79480"/>
                        <a:pt x="90000" y="62337"/>
                        <a:pt x="92500" y="56103"/>
                      </a:cubicBezTo>
                      <a:cubicBezTo>
                        <a:pt x="95000" y="76363"/>
                        <a:pt x="95000" y="104415"/>
                        <a:pt x="92500" y="120000"/>
                      </a:cubicBezTo>
                      <a:cubicBezTo>
                        <a:pt x="97500" y="109090"/>
                        <a:pt x="120000" y="67012"/>
                        <a:pt x="107500" y="40519"/>
                      </a:cubicBezTo>
                      <a:cubicBezTo>
                        <a:pt x="92500" y="9350"/>
                        <a:pt x="45000" y="0"/>
                        <a:pt x="0" y="1558"/>
                      </a:cubicBezTo>
                      <a:close/>
                    </a:path>
                  </a:pathLst>
                </a:custGeom>
                <a:solidFill>
                  <a:srgbClr val="601011"/>
                </a:solidFill>
                <a:ln>
                  <a:noFill/>
                </a:ln>
              </p:spPr>
              <p:txBody>
                <a:bodyPr wrap="square" lIns="91425" tIns="45700" rIns="91425" bIns="45700" anchor="t" anchorCtr="0">
                  <a:noAutofit/>
                </a:bodyPr>
                <a:lstStyle/>
                <a:p>
                  <a:pPr>
                    <a:buSzPct val="25000"/>
                    <a:defRPr/>
                  </a:pPr>
                  <a:endParaRPr sz="1400" kern="0" dirty="0">
                    <a:solidFill>
                      <a:srgbClr val="717074"/>
                    </a:solidFill>
                    <a:latin typeface="Metropolis" panose="00000500000000000000" pitchFamily="50" charset="0"/>
                    <a:ea typeface="Arial"/>
                    <a:cs typeface="Arial"/>
                    <a:sym typeface="Arial"/>
                  </a:endParaRPr>
                </a:p>
              </p:txBody>
            </p:sp>
            <p:sp>
              <p:nvSpPr>
                <p:cNvPr id="140" name="Shape 584">
                  <a:extLst>
                    <a:ext uri="{FF2B5EF4-FFF2-40B4-BE49-F238E27FC236}">
                      <a16:creationId xmlns:a16="http://schemas.microsoft.com/office/drawing/2014/main" id="{7F5B6045-86DE-D44C-9214-B1B1F884C37D}"/>
                    </a:ext>
                  </a:extLst>
                </p:cNvPr>
                <p:cNvSpPr/>
                <p:nvPr/>
              </p:nvSpPr>
              <p:spPr>
                <a:xfrm>
                  <a:off x="4906963" y="5862638"/>
                  <a:ext cx="14288" cy="55562"/>
                </a:xfrm>
                <a:custGeom>
                  <a:avLst/>
                  <a:gdLst/>
                  <a:ahLst/>
                  <a:cxnLst/>
                  <a:rect l="0" t="0" r="0" b="0"/>
                  <a:pathLst>
                    <a:path w="120000" h="120000" extrusionOk="0">
                      <a:moveTo>
                        <a:pt x="30000" y="0"/>
                      </a:moveTo>
                      <a:cubicBezTo>
                        <a:pt x="30000" y="40000"/>
                        <a:pt x="0" y="80000"/>
                        <a:pt x="0" y="120000"/>
                      </a:cubicBezTo>
                      <a:cubicBezTo>
                        <a:pt x="120000" y="120000"/>
                        <a:pt x="120000" y="120000"/>
                        <a:pt x="120000" y="120000"/>
                      </a:cubicBezTo>
                      <a:cubicBezTo>
                        <a:pt x="90000" y="88000"/>
                        <a:pt x="60000" y="48000"/>
                        <a:pt x="30000" y="0"/>
                      </a:cubicBezTo>
                      <a:close/>
                    </a:path>
                  </a:pathLst>
                </a:custGeom>
                <a:solidFill>
                  <a:srgbClr val="BA4513"/>
                </a:solidFill>
                <a:ln>
                  <a:noFill/>
                </a:ln>
              </p:spPr>
              <p:txBody>
                <a:bodyPr wrap="square" lIns="91425" tIns="45700" rIns="91425" bIns="45700" anchor="t" anchorCtr="0">
                  <a:noAutofit/>
                </a:bodyPr>
                <a:lstStyle/>
                <a:p>
                  <a:pPr>
                    <a:buSzPct val="25000"/>
                    <a:defRPr/>
                  </a:pPr>
                  <a:endParaRPr sz="1400" kern="0" dirty="0">
                    <a:solidFill>
                      <a:srgbClr val="717074"/>
                    </a:solidFill>
                    <a:latin typeface="Metropolis" panose="00000500000000000000" pitchFamily="50" charset="0"/>
                    <a:ea typeface="Arial"/>
                    <a:cs typeface="Arial"/>
                    <a:sym typeface="Arial"/>
                  </a:endParaRPr>
                </a:p>
              </p:txBody>
            </p:sp>
            <p:sp>
              <p:nvSpPr>
                <p:cNvPr id="141" name="Shape 585">
                  <a:extLst>
                    <a:ext uri="{FF2B5EF4-FFF2-40B4-BE49-F238E27FC236}">
                      <a16:creationId xmlns:a16="http://schemas.microsoft.com/office/drawing/2014/main" id="{3813A5B8-7045-1C47-BAD4-17036C0553C3}"/>
                    </a:ext>
                  </a:extLst>
                </p:cNvPr>
                <p:cNvSpPr/>
                <p:nvPr/>
              </p:nvSpPr>
              <p:spPr>
                <a:xfrm>
                  <a:off x="4438651" y="5862638"/>
                  <a:ext cx="14288" cy="55562"/>
                </a:xfrm>
                <a:custGeom>
                  <a:avLst/>
                  <a:gdLst/>
                  <a:ahLst/>
                  <a:cxnLst/>
                  <a:rect l="0" t="0" r="0" b="0"/>
                  <a:pathLst>
                    <a:path w="120000" h="120000" extrusionOk="0">
                      <a:moveTo>
                        <a:pt x="90000" y="0"/>
                      </a:moveTo>
                      <a:cubicBezTo>
                        <a:pt x="60000" y="48000"/>
                        <a:pt x="30000" y="88000"/>
                        <a:pt x="0" y="120000"/>
                      </a:cubicBezTo>
                      <a:cubicBezTo>
                        <a:pt x="120000" y="120000"/>
                        <a:pt x="120000" y="120000"/>
                        <a:pt x="120000" y="120000"/>
                      </a:cubicBezTo>
                      <a:cubicBezTo>
                        <a:pt x="120000" y="80000"/>
                        <a:pt x="120000" y="40000"/>
                        <a:pt x="90000" y="0"/>
                      </a:cubicBezTo>
                      <a:close/>
                    </a:path>
                  </a:pathLst>
                </a:custGeom>
                <a:solidFill>
                  <a:srgbClr val="BA4513"/>
                </a:solidFill>
                <a:ln>
                  <a:noFill/>
                </a:ln>
              </p:spPr>
              <p:txBody>
                <a:bodyPr wrap="square" lIns="91425" tIns="45700" rIns="91425" bIns="45700" anchor="t" anchorCtr="0">
                  <a:noAutofit/>
                </a:bodyPr>
                <a:lstStyle/>
                <a:p>
                  <a:pPr>
                    <a:buSzPct val="25000"/>
                    <a:defRPr/>
                  </a:pPr>
                  <a:endParaRPr sz="1400" kern="0" dirty="0">
                    <a:solidFill>
                      <a:srgbClr val="717074"/>
                    </a:solidFill>
                    <a:latin typeface="Metropolis" panose="00000500000000000000" pitchFamily="50" charset="0"/>
                    <a:ea typeface="Arial"/>
                    <a:cs typeface="Arial"/>
                    <a:sym typeface="Arial"/>
                  </a:endParaRPr>
                </a:p>
              </p:txBody>
            </p:sp>
            <p:sp>
              <p:nvSpPr>
                <p:cNvPr id="142" name="Shape 586">
                  <a:extLst>
                    <a:ext uri="{FF2B5EF4-FFF2-40B4-BE49-F238E27FC236}">
                      <a16:creationId xmlns:a16="http://schemas.microsoft.com/office/drawing/2014/main" id="{F4337ACB-A490-E94D-874D-F42C303E4619}"/>
                    </a:ext>
                  </a:extLst>
                </p:cNvPr>
                <p:cNvSpPr/>
                <p:nvPr/>
              </p:nvSpPr>
              <p:spPr>
                <a:xfrm>
                  <a:off x="4697413" y="5630863"/>
                  <a:ext cx="176213" cy="223837"/>
                </a:xfrm>
                <a:custGeom>
                  <a:avLst/>
                  <a:gdLst/>
                  <a:ahLst/>
                  <a:cxnLst/>
                  <a:rect l="0" t="0" r="0" b="0"/>
                  <a:pathLst>
                    <a:path w="120000" h="120000" extrusionOk="0">
                      <a:moveTo>
                        <a:pt x="0" y="72000"/>
                      </a:moveTo>
                      <a:cubicBezTo>
                        <a:pt x="0" y="72000"/>
                        <a:pt x="38297" y="100000"/>
                        <a:pt x="71489" y="120000"/>
                      </a:cubicBezTo>
                      <a:cubicBezTo>
                        <a:pt x="89361" y="88000"/>
                        <a:pt x="107234" y="52000"/>
                        <a:pt x="120000" y="26000"/>
                      </a:cubicBezTo>
                      <a:cubicBezTo>
                        <a:pt x="107234" y="20000"/>
                        <a:pt x="91914" y="10000"/>
                        <a:pt x="76595" y="0"/>
                      </a:cubicBezTo>
                      <a:cubicBezTo>
                        <a:pt x="68936" y="24000"/>
                        <a:pt x="48510" y="60000"/>
                        <a:pt x="0" y="72000"/>
                      </a:cubicBezTo>
                      <a:close/>
                    </a:path>
                  </a:pathLst>
                </a:custGeom>
                <a:solidFill>
                  <a:srgbClr val="AC4012"/>
                </a:solidFill>
                <a:ln>
                  <a:noFill/>
                </a:ln>
              </p:spPr>
              <p:txBody>
                <a:bodyPr wrap="square" lIns="91425" tIns="45700" rIns="91425" bIns="45700" anchor="t" anchorCtr="0">
                  <a:noAutofit/>
                </a:bodyPr>
                <a:lstStyle/>
                <a:p>
                  <a:pPr>
                    <a:buSzPct val="25000"/>
                    <a:defRPr/>
                  </a:pPr>
                  <a:endParaRPr sz="1400" kern="0" dirty="0">
                    <a:solidFill>
                      <a:srgbClr val="717074"/>
                    </a:solidFill>
                    <a:latin typeface="Metropolis" panose="00000500000000000000" pitchFamily="50" charset="0"/>
                    <a:ea typeface="Arial"/>
                    <a:cs typeface="Arial"/>
                    <a:sym typeface="Arial"/>
                  </a:endParaRPr>
                </a:p>
              </p:txBody>
            </p:sp>
            <p:sp>
              <p:nvSpPr>
                <p:cNvPr id="143" name="Shape 587">
                  <a:extLst>
                    <a:ext uri="{FF2B5EF4-FFF2-40B4-BE49-F238E27FC236}">
                      <a16:creationId xmlns:a16="http://schemas.microsoft.com/office/drawing/2014/main" id="{DD4685AF-9D39-134D-BD8C-8039D787194B}"/>
                    </a:ext>
                  </a:extLst>
                </p:cNvPr>
                <p:cNvSpPr/>
                <p:nvPr/>
              </p:nvSpPr>
              <p:spPr>
                <a:xfrm>
                  <a:off x="4535488" y="5397500"/>
                  <a:ext cx="142875" cy="98425"/>
                </a:xfrm>
                <a:custGeom>
                  <a:avLst/>
                  <a:gdLst/>
                  <a:ahLst/>
                  <a:cxnLst/>
                  <a:rect l="0" t="0" r="0" b="0"/>
                  <a:pathLst>
                    <a:path w="120000" h="120000" extrusionOk="0">
                      <a:moveTo>
                        <a:pt x="12631" y="36923"/>
                      </a:moveTo>
                      <a:cubicBezTo>
                        <a:pt x="12631" y="27692"/>
                        <a:pt x="12631" y="23076"/>
                        <a:pt x="25263" y="18461"/>
                      </a:cubicBezTo>
                      <a:cubicBezTo>
                        <a:pt x="44210" y="18461"/>
                        <a:pt x="91578" y="18461"/>
                        <a:pt x="104210" y="27692"/>
                      </a:cubicBezTo>
                      <a:cubicBezTo>
                        <a:pt x="107368" y="27692"/>
                        <a:pt x="107368" y="32307"/>
                        <a:pt x="107368" y="41538"/>
                      </a:cubicBezTo>
                      <a:cubicBezTo>
                        <a:pt x="104210" y="55384"/>
                        <a:pt x="94736" y="92307"/>
                        <a:pt x="78947" y="96923"/>
                      </a:cubicBezTo>
                      <a:cubicBezTo>
                        <a:pt x="60000" y="101538"/>
                        <a:pt x="31578" y="96923"/>
                        <a:pt x="22105" y="92307"/>
                      </a:cubicBezTo>
                      <a:cubicBezTo>
                        <a:pt x="18947" y="87692"/>
                        <a:pt x="12631" y="78461"/>
                        <a:pt x="12631" y="36923"/>
                      </a:cubicBezTo>
                      <a:close/>
                      <a:moveTo>
                        <a:pt x="18947" y="106153"/>
                      </a:moveTo>
                      <a:cubicBezTo>
                        <a:pt x="28421" y="110769"/>
                        <a:pt x="60000" y="120000"/>
                        <a:pt x="82105" y="110769"/>
                      </a:cubicBezTo>
                      <a:cubicBezTo>
                        <a:pt x="101052" y="106153"/>
                        <a:pt x="113684" y="69230"/>
                        <a:pt x="116842" y="46153"/>
                      </a:cubicBezTo>
                      <a:cubicBezTo>
                        <a:pt x="116842" y="36923"/>
                        <a:pt x="120000" y="18461"/>
                        <a:pt x="107368" y="9230"/>
                      </a:cubicBezTo>
                      <a:cubicBezTo>
                        <a:pt x="91578" y="4615"/>
                        <a:pt x="44210" y="0"/>
                        <a:pt x="22105" y="4615"/>
                      </a:cubicBezTo>
                      <a:cubicBezTo>
                        <a:pt x="9473" y="9230"/>
                        <a:pt x="0" y="18461"/>
                        <a:pt x="3157" y="36923"/>
                      </a:cubicBezTo>
                      <a:cubicBezTo>
                        <a:pt x="3157" y="73846"/>
                        <a:pt x="9473" y="96923"/>
                        <a:pt x="18947" y="106153"/>
                      </a:cubicBezTo>
                      <a:close/>
                    </a:path>
                  </a:pathLst>
                </a:custGeom>
                <a:solidFill>
                  <a:srgbClr val="0D0B0B"/>
                </a:solidFill>
                <a:ln>
                  <a:noFill/>
                </a:ln>
              </p:spPr>
              <p:txBody>
                <a:bodyPr wrap="square" lIns="91425" tIns="45700" rIns="91425" bIns="45700" anchor="t" anchorCtr="0">
                  <a:noAutofit/>
                </a:bodyPr>
                <a:lstStyle/>
                <a:p>
                  <a:pPr>
                    <a:buSzPct val="25000"/>
                    <a:defRPr/>
                  </a:pPr>
                  <a:endParaRPr sz="1400" kern="0" dirty="0">
                    <a:solidFill>
                      <a:srgbClr val="717074"/>
                    </a:solidFill>
                    <a:latin typeface="Metropolis" panose="00000500000000000000" pitchFamily="50" charset="0"/>
                    <a:ea typeface="Arial"/>
                    <a:cs typeface="Arial"/>
                    <a:sym typeface="Arial"/>
                  </a:endParaRPr>
                </a:p>
              </p:txBody>
            </p:sp>
            <p:sp>
              <p:nvSpPr>
                <p:cNvPr id="144" name="Shape 588">
                  <a:extLst>
                    <a:ext uri="{FF2B5EF4-FFF2-40B4-BE49-F238E27FC236}">
                      <a16:creationId xmlns:a16="http://schemas.microsoft.com/office/drawing/2014/main" id="{5E8EC952-5B52-3F4E-9673-4DE81D5926F8}"/>
                    </a:ext>
                  </a:extLst>
                </p:cNvPr>
                <p:cNvSpPr/>
                <p:nvPr/>
              </p:nvSpPr>
              <p:spPr>
                <a:xfrm>
                  <a:off x="4697413" y="5397500"/>
                  <a:ext cx="141288" cy="98425"/>
                </a:xfrm>
                <a:custGeom>
                  <a:avLst/>
                  <a:gdLst/>
                  <a:ahLst/>
                  <a:cxnLst/>
                  <a:rect l="0" t="0" r="0" b="0"/>
                  <a:pathLst>
                    <a:path w="120000" h="120000" extrusionOk="0">
                      <a:moveTo>
                        <a:pt x="116842" y="36923"/>
                      </a:moveTo>
                      <a:cubicBezTo>
                        <a:pt x="120000" y="18461"/>
                        <a:pt x="110526" y="9230"/>
                        <a:pt x="97894" y="4615"/>
                      </a:cubicBezTo>
                      <a:cubicBezTo>
                        <a:pt x="75789" y="0"/>
                        <a:pt x="28421" y="4615"/>
                        <a:pt x="15789" y="9230"/>
                      </a:cubicBezTo>
                      <a:cubicBezTo>
                        <a:pt x="0" y="18461"/>
                        <a:pt x="3157" y="36923"/>
                        <a:pt x="3157" y="46153"/>
                      </a:cubicBezTo>
                      <a:cubicBezTo>
                        <a:pt x="9473" y="69230"/>
                        <a:pt x="18947" y="106153"/>
                        <a:pt x="41052" y="110769"/>
                      </a:cubicBezTo>
                      <a:cubicBezTo>
                        <a:pt x="60000" y="120000"/>
                        <a:pt x="91578" y="110769"/>
                        <a:pt x="101052" y="106153"/>
                      </a:cubicBezTo>
                      <a:cubicBezTo>
                        <a:pt x="113684" y="96923"/>
                        <a:pt x="116842" y="73846"/>
                        <a:pt x="116842" y="36923"/>
                      </a:cubicBezTo>
                      <a:close/>
                      <a:moveTo>
                        <a:pt x="97894" y="92307"/>
                      </a:moveTo>
                      <a:cubicBezTo>
                        <a:pt x="88421" y="96923"/>
                        <a:pt x="60000" y="101538"/>
                        <a:pt x="41052" y="96923"/>
                      </a:cubicBezTo>
                      <a:cubicBezTo>
                        <a:pt x="25263" y="92307"/>
                        <a:pt x="15789" y="55384"/>
                        <a:pt x="12631" y="41538"/>
                      </a:cubicBezTo>
                      <a:cubicBezTo>
                        <a:pt x="12631" y="32307"/>
                        <a:pt x="12631" y="27692"/>
                        <a:pt x="18947" y="23076"/>
                      </a:cubicBezTo>
                      <a:cubicBezTo>
                        <a:pt x="28421" y="18461"/>
                        <a:pt x="75789" y="18461"/>
                        <a:pt x="94736" y="18461"/>
                      </a:cubicBezTo>
                      <a:cubicBezTo>
                        <a:pt x="107368" y="23076"/>
                        <a:pt x="107368" y="27692"/>
                        <a:pt x="107368" y="36923"/>
                      </a:cubicBezTo>
                      <a:cubicBezTo>
                        <a:pt x="107368" y="78461"/>
                        <a:pt x="101052" y="87692"/>
                        <a:pt x="97894" y="92307"/>
                      </a:cubicBezTo>
                      <a:close/>
                    </a:path>
                  </a:pathLst>
                </a:custGeom>
                <a:solidFill>
                  <a:srgbClr val="0D0B0B"/>
                </a:solidFill>
                <a:ln>
                  <a:noFill/>
                </a:ln>
              </p:spPr>
              <p:txBody>
                <a:bodyPr wrap="square" lIns="91425" tIns="45700" rIns="91425" bIns="45700" anchor="t" anchorCtr="0">
                  <a:noAutofit/>
                </a:bodyPr>
                <a:lstStyle/>
                <a:p>
                  <a:pPr>
                    <a:buSzPct val="25000"/>
                    <a:defRPr/>
                  </a:pPr>
                  <a:endParaRPr sz="1400" kern="0" dirty="0">
                    <a:solidFill>
                      <a:srgbClr val="717074"/>
                    </a:solidFill>
                    <a:latin typeface="Metropolis" panose="00000500000000000000" pitchFamily="50" charset="0"/>
                    <a:ea typeface="Arial"/>
                    <a:cs typeface="Arial"/>
                    <a:sym typeface="Arial"/>
                  </a:endParaRPr>
                </a:p>
              </p:txBody>
            </p:sp>
            <p:sp>
              <p:nvSpPr>
                <p:cNvPr id="145" name="Shape 589">
                  <a:extLst>
                    <a:ext uri="{FF2B5EF4-FFF2-40B4-BE49-F238E27FC236}">
                      <a16:creationId xmlns:a16="http://schemas.microsoft.com/office/drawing/2014/main" id="{63389C26-C015-AF4D-A131-7DDFB74CAD4B}"/>
                    </a:ext>
                  </a:extLst>
                </p:cNvPr>
                <p:cNvSpPr/>
                <p:nvPr/>
              </p:nvSpPr>
              <p:spPr>
                <a:xfrm>
                  <a:off x="4662488" y="5408613"/>
                  <a:ext cx="46038" cy="23812"/>
                </a:xfrm>
                <a:custGeom>
                  <a:avLst/>
                  <a:gdLst/>
                  <a:ahLst/>
                  <a:cxnLst/>
                  <a:rect l="0" t="0" r="0" b="0"/>
                  <a:pathLst>
                    <a:path w="120000" h="120000" extrusionOk="0">
                      <a:moveTo>
                        <a:pt x="20000" y="120000"/>
                      </a:moveTo>
                      <a:cubicBezTo>
                        <a:pt x="20000" y="120000"/>
                        <a:pt x="20000" y="120000"/>
                        <a:pt x="20000" y="120000"/>
                      </a:cubicBezTo>
                      <a:cubicBezTo>
                        <a:pt x="20000" y="120000"/>
                        <a:pt x="60000" y="80000"/>
                        <a:pt x="110000" y="120000"/>
                      </a:cubicBezTo>
                      <a:cubicBezTo>
                        <a:pt x="120000" y="60000"/>
                        <a:pt x="120000" y="60000"/>
                        <a:pt x="120000" y="60000"/>
                      </a:cubicBezTo>
                      <a:cubicBezTo>
                        <a:pt x="60000" y="0"/>
                        <a:pt x="10000" y="60000"/>
                        <a:pt x="0" y="60000"/>
                      </a:cubicBezTo>
                      <a:lnTo>
                        <a:pt x="20000" y="120000"/>
                      </a:lnTo>
                      <a:close/>
                    </a:path>
                  </a:pathLst>
                </a:custGeom>
                <a:solidFill>
                  <a:srgbClr val="1E1818"/>
                </a:solidFill>
                <a:ln>
                  <a:noFill/>
                </a:ln>
              </p:spPr>
              <p:txBody>
                <a:bodyPr wrap="square" lIns="91425" tIns="45700" rIns="91425" bIns="45700" anchor="t" anchorCtr="0">
                  <a:noAutofit/>
                </a:bodyPr>
                <a:lstStyle/>
                <a:p>
                  <a:pPr>
                    <a:buSzPct val="25000"/>
                    <a:defRPr/>
                  </a:pPr>
                  <a:endParaRPr sz="1400" kern="0" dirty="0">
                    <a:solidFill>
                      <a:srgbClr val="717074"/>
                    </a:solidFill>
                    <a:latin typeface="Metropolis" panose="00000500000000000000" pitchFamily="50" charset="0"/>
                    <a:ea typeface="Arial"/>
                    <a:cs typeface="Arial"/>
                    <a:sym typeface="Arial"/>
                  </a:endParaRPr>
                </a:p>
              </p:txBody>
            </p:sp>
          </p:grpSp>
        </p:grpSp>
        <p:sp>
          <p:nvSpPr>
            <p:cNvPr id="123" name="Shape 601">
              <a:extLst>
                <a:ext uri="{FF2B5EF4-FFF2-40B4-BE49-F238E27FC236}">
                  <a16:creationId xmlns:a16="http://schemas.microsoft.com/office/drawing/2014/main" id="{54A322C8-07FE-2E4A-88B3-0724B0454518}"/>
                </a:ext>
              </a:extLst>
            </p:cNvPr>
            <p:cNvSpPr txBox="1"/>
            <p:nvPr/>
          </p:nvSpPr>
          <p:spPr>
            <a:xfrm>
              <a:off x="323675" y="1227469"/>
              <a:ext cx="865473" cy="209354"/>
            </a:xfrm>
            <a:prstGeom prst="rect">
              <a:avLst/>
            </a:prstGeom>
            <a:noFill/>
            <a:ln>
              <a:noFill/>
            </a:ln>
          </p:spPr>
          <p:txBody>
            <a:bodyPr wrap="square" lIns="0" tIns="0" rIns="0" bIns="0" anchor="t" anchorCtr="0">
              <a:noAutofit/>
            </a:bodyPr>
            <a:lstStyle/>
            <a:p>
              <a:pPr algn="ctr">
                <a:lnSpc>
                  <a:spcPct val="90000"/>
                </a:lnSpc>
                <a:buSzPct val="25000"/>
                <a:defRPr/>
              </a:pPr>
              <a:r>
                <a:rPr lang="en-US" sz="1600" kern="0" dirty="0" err="1">
                  <a:solidFill>
                    <a:srgbClr val="717074"/>
                  </a:solidFill>
                  <a:latin typeface="Metropolis" panose="00000500000000000000" pitchFamily="50" charset="0"/>
                  <a:ea typeface="Arial"/>
                  <a:cs typeface="Arial"/>
                  <a:sym typeface="Arial"/>
                </a:rPr>
                <a:t>AppDev</a:t>
              </a:r>
              <a:endParaRPr lang="en-US" sz="1600" kern="0" dirty="0">
                <a:solidFill>
                  <a:srgbClr val="717074"/>
                </a:solidFill>
                <a:latin typeface="Metropolis" panose="00000500000000000000" pitchFamily="50" charset="0"/>
                <a:ea typeface="Arial"/>
                <a:cs typeface="Arial"/>
                <a:sym typeface="Arial"/>
              </a:endParaRPr>
            </a:p>
          </p:txBody>
        </p:sp>
      </p:grpSp>
      <p:sp>
        <p:nvSpPr>
          <p:cNvPr id="146" name="Arrow: Chevron 1">
            <a:extLst>
              <a:ext uri="{FF2B5EF4-FFF2-40B4-BE49-F238E27FC236}">
                <a16:creationId xmlns:a16="http://schemas.microsoft.com/office/drawing/2014/main" id="{EED09984-8512-0340-BECD-8174C253C450}"/>
              </a:ext>
            </a:extLst>
          </p:cNvPr>
          <p:cNvSpPr/>
          <p:nvPr/>
        </p:nvSpPr>
        <p:spPr>
          <a:xfrm>
            <a:off x="3306666" y="2012504"/>
            <a:ext cx="226336" cy="991192"/>
          </a:xfrm>
          <a:prstGeom prst="chevr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147" name="Arrow: Chevron 149">
            <a:extLst>
              <a:ext uri="{FF2B5EF4-FFF2-40B4-BE49-F238E27FC236}">
                <a16:creationId xmlns:a16="http://schemas.microsoft.com/office/drawing/2014/main" id="{AC133AE1-2567-CF47-B12B-531CC50132EA}"/>
              </a:ext>
            </a:extLst>
          </p:cNvPr>
          <p:cNvSpPr/>
          <p:nvPr/>
        </p:nvSpPr>
        <p:spPr>
          <a:xfrm>
            <a:off x="3309370" y="3924632"/>
            <a:ext cx="226336" cy="1822263"/>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cxnSp>
        <p:nvCxnSpPr>
          <p:cNvPr id="148" name="Straight Connector 147">
            <a:extLst>
              <a:ext uri="{FF2B5EF4-FFF2-40B4-BE49-F238E27FC236}">
                <a16:creationId xmlns:a16="http://schemas.microsoft.com/office/drawing/2014/main" id="{2B2A4DB8-A367-5B4D-A70F-38716E96AC66}"/>
              </a:ext>
            </a:extLst>
          </p:cNvPr>
          <p:cNvCxnSpPr>
            <a:cxnSpLocks/>
          </p:cNvCxnSpPr>
          <p:nvPr/>
        </p:nvCxnSpPr>
        <p:spPr>
          <a:xfrm flipV="1">
            <a:off x="3174919" y="719376"/>
            <a:ext cx="1419770" cy="8243"/>
          </a:xfrm>
          <a:prstGeom prst="line">
            <a:avLst/>
          </a:prstGeom>
          <a:ln w="3810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F8FDE076-3888-8945-BB80-8AB19F686BE1}"/>
              </a:ext>
            </a:extLst>
          </p:cNvPr>
          <p:cNvSpPr/>
          <p:nvPr/>
        </p:nvSpPr>
        <p:spPr>
          <a:xfrm>
            <a:off x="3062303" y="43703"/>
            <a:ext cx="1645002" cy="523220"/>
          </a:xfrm>
          <a:prstGeom prst="rect">
            <a:avLst/>
          </a:prstGeom>
        </p:spPr>
        <p:txBody>
          <a:bodyPr wrap="none">
            <a:spAutoFit/>
          </a:bodyPr>
          <a:lstStyle/>
          <a:p>
            <a:r>
              <a:rPr lang="en-US" sz="2800" dirty="0">
                <a:solidFill>
                  <a:schemeClr val="accent6">
                    <a:lumMod val="75000"/>
                  </a:schemeClr>
                </a:solidFill>
                <a:latin typeface="Arial" panose="020B0604020202020204" pitchFamily="34" charset="0"/>
                <a:ea typeface="+mj-ea"/>
                <a:cs typeface="Arial" panose="020B0604020202020204" pitchFamily="34" charset="0"/>
              </a:rPr>
              <a:t>Common</a:t>
            </a:r>
          </a:p>
        </p:txBody>
      </p:sp>
    </p:spTree>
    <p:extLst>
      <p:ext uri="{BB962C8B-B14F-4D97-AF65-F5344CB8AC3E}">
        <p14:creationId xmlns:p14="http://schemas.microsoft.com/office/powerpoint/2010/main" val="82799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500"/>
                                        <p:tgtEl>
                                          <p:spTgt spid="7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500"/>
                                        <p:tgtEl>
                                          <p:spTgt spid="7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6"/>
                                        </p:tgtEl>
                                        <p:attrNameLst>
                                          <p:attrName>style.visibility</p:attrName>
                                        </p:attrNameLst>
                                      </p:cBhvr>
                                      <p:to>
                                        <p:strVal val="visible"/>
                                      </p:to>
                                    </p:set>
                                    <p:animEffect transition="in" filter="fade">
                                      <p:cBhvr>
                                        <p:cTn id="30" dur="500"/>
                                        <p:tgtEl>
                                          <p:spTgt spid="14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0"/>
                                        </p:tgtEl>
                                        <p:attrNameLst>
                                          <p:attrName>style.visibility</p:attrName>
                                        </p:attrNameLst>
                                      </p:cBhvr>
                                      <p:to>
                                        <p:strVal val="visible"/>
                                      </p:to>
                                    </p:set>
                                    <p:animEffect transition="in" filter="fade">
                                      <p:cBhvr>
                                        <p:cTn id="43" dur="500"/>
                                        <p:tgtEl>
                                          <p:spTgt spid="120"/>
                                        </p:tgtEl>
                                      </p:cBhvr>
                                    </p:animEffect>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wipe(up)">
                                      <p:cBhvr>
                                        <p:cTn id="47" dur="500"/>
                                        <p:tgtEl>
                                          <p:spTgt spid="74"/>
                                        </p:tgtEl>
                                      </p:cBhvr>
                                    </p:animEffect>
                                  </p:childTnLst>
                                </p:cTn>
                              </p:par>
                              <p:par>
                                <p:cTn id="48" presetID="22" presetClass="entr" presetSubtype="1" fill="hold" nodeType="with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wipe(up)">
                                      <p:cBhvr>
                                        <p:cTn id="50" dur="500"/>
                                        <p:tgtEl>
                                          <p:spTgt spid="73"/>
                                        </p:tgtEl>
                                      </p:cBhvr>
                                    </p:animEffect>
                                  </p:childTnLst>
                                </p:cTn>
                              </p:par>
                              <p:par>
                                <p:cTn id="51" presetID="22" presetClass="entr" presetSubtype="1" fill="hold"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up)">
                                      <p:cBhvr>
                                        <p:cTn id="53" dur="500"/>
                                        <p:tgtEl>
                                          <p:spTgt spid="68"/>
                                        </p:tgtEl>
                                      </p:cBhvr>
                                    </p:animEffect>
                                  </p:childTnLst>
                                </p:cTn>
                              </p:par>
                              <p:par>
                                <p:cTn id="54" presetID="22" presetClass="entr" presetSubtype="1"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up)">
                                      <p:cBhvr>
                                        <p:cTn id="56" dur="500"/>
                                        <p:tgtEl>
                                          <p:spTgt spid="64"/>
                                        </p:tgtEl>
                                      </p:cBhvr>
                                    </p:animEffect>
                                  </p:childTnLst>
                                </p:cTn>
                              </p:par>
                              <p:par>
                                <p:cTn id="57" presetID="22" presetClass="entr" presetSubtype="1" fill="hold" nodeType="with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wipe(up)">
                                      <p:cBhvr>
                                        <p:cTn id="59" dur="500"/>
                                        <p:tgtEl>
                                          <p:spTgt spid="72"/>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7"/>
                                        </p:tgtEl>
                                        <p:attrNameLst>
                                          <p:attrName>style.visibility</p:attrName>
                                        </p:attrNameLst>
                                      </p:cBhvr>
                                      <p:to>
                                        <p:strVal val="visible"/>
                                      </p:to>
                                    </p:set>
                                    <p:animEffect transition="in" filter="fade">
                                      <p:cBhvr>
                                        <p:cTn id="66" dur="500"/>
                                        <p:tgtEl>
                                          <p:spTgt spid="147"/>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89"/>
                                        </p:tgtEl>
                                        <p:attrNameLst>
                                          <p:attrName>style.visibility</p:attrName>
                                        </p:attrNameLst>
                                      </p:cBhvr>
                                      <p:to>
                                        <p:strVal val="visible"/>
                                      </p:to>
                                    </p:set>
                                    <p:animEffect transition="in" filter="fade">
                                      <p:cBhvr>
                                        <p:cTn id="71" dur="1000"/>
                                        <p:tgtEl>
                                          <p:spTgt spid="89"/>
                                        </p:tgtEl>
                                      </p:cBhvr>
                                    </p:animEffect>
                                    <p:anim calcmode="lin" valueType="num">
                                      <p:cBhvr>
                                        <p:cTn id="72" dur="1000" fill="hold"/>
                                        <p:tgtEl>
                                          <p:spTgt spid="89"/>
                                        </p:tgtEl>
                                        <p:attrNameLst>
                                          <p:attrName>ppt_x</p:attrName>
                                        </p:attrNameLst>
                                      </p:cBhvr>
                                      <p:tavLst>
                                        <p:tav tm="0">
                                          <p:val>
                                            <p:strVal val="#ppt_x"/>
                                          </p:val>
                                        </p:tav>
                                        <p:tav tm="100000">
                                          <p:val>
                                            <p:strVal val="#ppt_x"/>
                                          </p:val>
                                        </p:tav>
                                      </p:tavLst>
                                    </p:anim>
                                    <p:anim calcmode="lin" valueType="num">
                                      <p:cBhvr>
                                        <p:cTn id="73" dur="1000" fill="hold"/>
                                        <p:tgtEl>
                                          <p:spTgt spid="89"/>
                                        </p:tgtEl>
                                        <p:attrNameLst>
                                          <p:attrName>ppt_y</p:attrName>
                                        </p:attrNameLst>
                                      </p:cBhvr>
                                      <p:tavLst>
                                        <p:tav tm="0">
                                          <p:val>
                                            <p:strVal val="#ppt_y+.1"/>
                                          </p:val>
                                        </p:tav>
                                        <p:tav tm="100000">
                                          <p:val>
                                            <p:strVal val="#ppt_y"/>
                                          </p:val>
                                        </p:tav>
                                      </p:tavLst>
                                    </p:anim>
                                  </p:childTnLst>
                                </p:cTn>
                              </p:par>
                            </p:childTnLst>
                          </p:cTn>
                        </p:par>
                        <p:par>
                          <p:cTn id="74" fill="hold">
                            <p:stCondLst>
                              <p:cond delay="1000"/>
                            </p:stCondLst>
                            <p:childTnLst>
                              <p:par>
                                <p:cTn id="75" presetID="42" presetClass="entr" presetSubtype="0" fill="hold" nodeType="afterEffect">
                                  <p:stCondLst>
                                    <p:cond delay="0"/>
                                  </p:stCondLst>
                                  <p:childTnLst>
                                    <p:set>
                                      <p:cBhvr>
                                        <p:cTn id="76" dur="1" fill="hold">
                                          <p:stCondLst>
                                            <p:cond delay="0"/>
                                          </p:stCondLst>
                                        </p:cTn>
                                        <p:tgtEl>
                                          <p:spTgt spid="103"/>
                                        </p:tgtEl>
                                        <p:attrNameLst>
                                          <p:attrName>style.visibility</p:attrName>
                                        </p:attrNameLst>
                                      </p:cBhvr>
                                      <p:to>
                                        <p:strVal val="visible"/>
                                      </p:to>
                                    </p:set>
                                    <p:animEffect transition="in" filter="fade">
                                      <p:cBhvr>
                                        <p:cTn id="77" dur="1000"/>
                                        <p:tgtEl>
                                          <p:spTgt spid="103"/>
                                        </p:tgtEl>
                                      </p:cBhvr>
                                    </p:animEffect>
                                    <p:anim calcmode="lin" valueType="num">
                                      <p:cBhvr>
                                        <p:cTn id="78" dur="1000" fill="hold"/>
                                        <p:tgtEl>
                                          <p:spTgt spid="103"/>
                                        </p:tgtEl>
                                        <p:attrNameLst>
                                          <p:attrName>ppt_x</p:attrName>
                                        </p:attrNameLst>
                                      </p:cBhvr>
                                      <p:tavLst>
                                        <p:tav tm="0">
                                          <p:val>
                                            <p:strVal val="#ppt_x"/>
                                          </p:val>
                                        </p:tav>
                                        <p:tav tm="100000">
                                          <p:val>
                                            <p:strVal val="#ppt_x"/>
                                          </p:val>
                                        </p:tav>
                                      </p:tavLst>
                                    </p:anim>
                                    <p:anim calcmode="lin" valueType="num">
                                      <p:cBhvr>
                                        <p:cTn id="79" dur="1000" fill="hold"/>
                                        <p:tgtEl>
                                          <p:spTgt spid="103"/>
                                        </p:tgtEl>
                                        <p:attrNameLst>
                                          <p:attrName>ppt_y</p:attrName>
                                        </p:attrNameLst>
                                      </p:cBhvr>
                                      <p:tavLst>
                                        <p:tav tm="0">
                                          <p:val>
                                            <p:strVal val="#ppt_y+.1"/>
                                          </p:val>
                                        </p:tav>
                                        <p:tav tm="100000">
                                          <p:val>
                                            <p:strVal val="#ppt_y"/>
                                          </p:val>
                                        </p:tav>
                                      </p:tavLst>
                                    </p:anim>
                                  </p:childTnLst>
                                </p:cTn>
                              </p:par>
                            </p:childTnLst>
                          </p:cTn>
                        </p:par>
                        <p:par>
                          <p:cTn id="80" fill="hold">
                            <p:stCondLst>
                              <p:cond delay="2000"/>
                            </p:stCondLst>
                            <p:childTnLst>
                              <p:par>
                                <p:cTn id="81" presetID="22" presetClass="entr" presetSubtype="8" fill="hold" nodeType="afterEffect">
                                  <p:stCondLst>
                                    <p:cond delay="0"/>
                                  </p:stCondLst>
                                  <p:childTnLst>
                                    <p:set>
                                      <p:cBhvr>
                                        <p:cTn id="82" dur="1" fill="hold">
                                          <p:stCondLst>
                                            <p:cond delay="0"/>
                                          </p:stCondLst>
                                        </p:cTn>
                                        <p:tgtEl>
                                          <p:spTgt spid="148"/>
                                        </p:tgtEl>
                                        <p:attrNameLst>
                                          <p:attrName>style.visibility</p:attrName>
                                        </p:attrNameLst>
                                      </p:cBhvr>
                                      <p:to>
                                        <p:strVal val="visible"/>
                                      </p:to>
                                    </p:set>
                                    <p:animEffect transition="in" filter="wipe(left)">
                                      <p:cBhvr>
                                        <p:cTn id="83" dur="500"/>
                                        <p:tgtEl>
                                          <p:spTgt spid="148"/>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149"/>
                                        </p:tgtEl>
                                        <p:attrNameLst>
                                          <p:attrName>style.visibility</p:attrName>
                                        </p:attrNameLst>
                                      </p:cBhvr>
                                      <p:to>
                                        <p:strVal val="visible"/>
                                      </p:to>
                                    </p:set>
                                    <p:animEffect transition="in" filter="wipe(left)">
                                      <p:cBhvr>
                                        <p:cTn id="86"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animBg="1"/>
      <p:bldP spid="67" grpId="0" animBg="1"/>
      <p:bldP spid="69" grpId="0" animBg="1"/>
      <p:bldP spid="70" grpId="0" animBg="1"/>
      <p:bldP spid="71" grpId="0" animBg="1"/>
      <p:bldP spid="118" grpId="0"/>
      <p:bldP spid="120" grpId="0" animBg="1"/>
      <p:bldP spid="146" grpId="0" animBg="1"/>
      <p:bldP spid="147" grpId="0" animBg="1"/>
      <p:bldP spid="14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09F32E-C1C6-5543-9883-83C514FD96A8}"/>
              </a:ext>
            </a:extLst>
          </p:cNvPr>
          <p:cNvPicPr>
            <a:picLocks noChangeAspect="1"/>
          </p:cNvPicPr>
          <p:nvPr/>
        </p:nvPicPr>
        <p:blipFill>
          <a:blip r:embed="rId3"/>
          <a:stretch>
            <a:fillRect/>
          </a:stretch>
        </p:blipFill>
        <p:spPr>
          <a:xfrm>
            <a:off x="0" y="0"/>
            <a:ext cx="12192000" cy="6858000"/>
          </a:xfrm>
          <a:prstGeom prst="rect">
            <a:avLst/>
          </a:prstGeom>
        </p:spPr>
      </p:pic>
      <p:sp>
        <p:nvSpPr>
          <p:cNvPr id="3" name="Shape 3121">
            <a:extLst>
              <a:ext uri="{FF2B5EF4-FFF2-40B4-BE49-F238E27FC236}">
                <a16:creationId xmlns:a16="http://schemas.microsoft.com/office/drawing/2014/main" id="{C0CF89C5-C912-AF4E-9428-7CB8D14996EA}"/>
              </a:ext>
            </a:extLst>
          </p:cNvPr>
          <p:cNvSpPr txBox="1"/>
          <p:nvPr/>
        </p:nvSpPr>
        <p:spPr>
          <a:xfrm>
            <a:off x="-3175" y="2919941"/>
            <a:ext cx="12192000" cy="1669908"/>
          </a:xfrm>
          <a:prstGeom prst="rect">
            <a:avLst/>
          </a:prstGeom>
          <a:solidFill>
            <a:schemeClr val="bg1">
              <a:alpha val="64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121868" tIns="121868" rIns="121868" bIns="121868" anchor="ctr" anchorCtr="0">
            <a:noAutofit/>
          </a:bodyPr>
          <a:lstStyle/>
          <a:p>
            <a:pPr algn="ctr"/>
            <a:r>
              <a:rPr lang="en-US" sz="8000" b="1" dirty="0">
                <a:solidFill>
                  <a:srgbClr val="002060"/>
                </a:solidFill>
                <a:latin typeface="Arial" panose="020B0604020202020204" pitchFamily="34" charset="0"/>
                <a:cs typeface="Arial" panose="020B0604020202020204" pitchFamily="34" charset="0"/>
              </a:rPr>
              <a:t>Networking</a:t>
            </a:r>
            <a:endParaRPr sz="8000" b="1" dirty="0">
              <a:solidFill>
                <a:srgbClr val="002060"/>
              </a:solidFill>
              <a:latin typeface="Arial" panose="020B0604020202020204" pitchFamily="34" charset="0"/>
              <a:cs typeface="Arial" panose="020B0604020202020204" pitchFamily="34" charset="0"/>
            </a:endParaRPr>
          </a:p>
        </p:txBody>
      </p:sp>
      <p:pic>
        <p:nvPicPr>
          <p:cNvPr id="4" name="Shape 843" descr="Shape 843">
            <a:extLst>
              <a:ext uri="{FF2B5EF4-FFF2-40B4-BE49-F238E27FC236}">
                <a16:creationId xmlns:a16="http://schemas.microsoft.com/office/drawing/2014/main" id="{78DEBCA5-490B-7B41-AB91-4DEEB3DFBD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55706" y="3307168"/>
            <a:ext cx="922886" cy="895454"/>
          </a:xfrm>
          <a:prstGeom prst="rect">
            <a:avLst/>
          </a:prstGeom>
          <a:ln w="12700">
            <a:miter lim="400000"/>
          </a:ln>
        </p:spPr>
      </p:pic>
    </p:spTree>
    <p:extLst>
      <p:ext uri="{BB962C8B-B14F-4D97-AF65-F5344CB8AC3E}">
        <p14:creationId xmlns:p14="http://schemas.microsoft.com/office/powerpoint/2010/main" val="338615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2D55441-50E8-B748-98ED-37AEA44807CD}"/>
              </a:ext>
            </a:extLst>
          </p:cNvPr>
          <p:cNvGrpSpPr/>
          <p:nvPr/>
        </p:nvGrpSpPr>
        <p:grpSpPr>
          <a:xfrm>
            <a:off x="1559019" y="2035580"/>
            <a:ext cx="9687177" cy="601608"/>
            <a:chOff x="609598" y="2012013"/>
            <a:chExt cx="11477628" cy="640886"/>
          </a:xfrm>
        </p:grpSpPr>
        <p:sp>
          <p:nvSpPr>
            <p:cNvPr id="16" name="Rectangle 15">
              <a:extLst>
                <a:ext uri="{FF2B5EF4-FFF2-40B4-BE49-F238E27FC236}">
                  <a16:creationId xmlns:a16="http://schemas.microsoft.com/office/drawing/2014/main" id="{B6E5C34A-DFAD-2846-A11C-F38ECBE01256}"/>
                </a:ext>
              </a:extLst>
            </p:cNvPr>
            <p:cNvSpPr/>
            <p:nvPr/>
          </p:nvSpPr>
          <p:spPr>
            <a:xfrm>
              <a:off x="609598" y="2012013"/>
              <a:ext cx="11477628" cy="640886"/>
            </a:xfrm>
            <a:prstGeom prst="rect">
              <a:avLst/>
            </a:prstGeom>
            <a:solidFill>
              <a:schemeClr val="bg1">
                <a:lumMod val="95000"/>
                <a:alpha val="50196"/>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96796D7-E139-AD43-886E-82EFB0810DAE}"/>
                </a:ext>
              </a:extLst>
            </p:cNvPr>
            <p:cNvSpPr txBox="1"/>
            <p:nvPr/>
          </p:nvSpPr>
          <p:spPr>
            <a:xfrm>
              <a:off x="7458075" y="2167688"/>
              <a:ext cx="3902597" cy="393445"/>
            </a:xfrm>
            <a:prstGeom prst="rect">
              <a:avLst/>
            </a:prstGeom>
            <a:noFill/>
          </p:spPr>
          <p:txBody>
            <a:bodyPr wrap="square" rtlCol="0">
              <a:spAutoFit/>
            </a:bodyPr>
            <a:lstStyle/>
            <a:p>
              <a:r>
                <a:rPr lang="en-US" dirty="0"/>
                <a:t>Physical Network Interface</a:t>
              </a:r>
            </a:p>
          </p:txBody>
        </p:sp>
      </p:grpSp>
      <p:grpSp>
        <p:nvGrpSpPr>
          <p:cNvPr id="22" name="Group 21">
            <a:extLst>
              <a:ext uri="{FF2B5EF4-FFF2-40B4-BE49-F238E27FC236}">
                <a16:creationId xmlns:a16="http://schemas.microsoft.com/office/drawing/2014/main" id="{539879EB-DBD5-CB43-943E-8C958A514563}"/>
              </a:ext>
            </a:extLst>
          </p:cNvPr>
          <p:cNvGrpSpPr/>
          <p:nvPr/>
        </p:nvGrpSpPr>
        <p:grpSpPr>
          <a:xfrm>
            <a:off x="1547820" y="3164546"/>
            <a:ext cx="9710744" cy="640886"/>
            <a:chOff x="590544" y="3164546"/>
            <a:chExt cx="11477628" cy="640886"/>
          </a:xfrm>
        </p:grpSpPr>
        <p:sp>
          <p:nvSpPr>
            <p:cNvPr id="72" name="Rectangle 71">
              <a:extLst>
                <a:ext uri="{FF2B5EF4-FFF2-40B4-BE49-F238E27FC236}">
                  <a16:creationId xmlns:a16="http://schemas.microsoft.com/office/drawing/2014/main" id="{C5C494C6-1BB4-BA40-B067-F576B37A021B}"/>
                </a:ext>
              </a:extLst>
            </p:cNvPr>
            <p:cNvSpPr/>
            <p:nvPr/>
          </p:nvSpPr>
          <p:spPr>
            <a:xfrm>
              <a:off x="590544" y="3164546"/>
              <a:ext cx="11477628" cy="640886"/>
            </a:xfrm>
            <a:prstGeom prst="rect">
              <a:avLst/>
            </a:prstGeom>
            <a:solidFill>
              <a:schemeClr val="bg1">
                <a:lumMod val="95000"/>
                <a:alpha val="50196"/>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F6D0D7-9022-B44F-8A68-553049BDA327}"/>
                </a:ext>
              </a:extLst>
            </p:cNvPr>
            <p:cNvSpPr txBox="1"/>
            <p:nvPr/>
          </p:nvSpPr>
          <p:spPr>
            <a:xfrm>
              <a:off x="7439021" y="3320221"/>
              <a:ext cx="3300412" cy="369332"/>
            </a:xfrm>
            <a:prstGeom prst="rect">
              <a:avLst/>
            </a:prstGeom>
            <a:noFill/>
          </p:spPr>
          <p:txBody>
            <a:bodyPr wrap="square" rtlCol="0">
              <a:spAutoFit/>
            </a:bodyPr>
            <a:lstStyle/>
            <a:p>
              <a:r>
                <a:rPr lang="en-US"/>
                <a:t>Docker0 Bridge</a:t>
              </a:r>
            </a:p>
          </p:txBody>
        </p:sp>
      </p:grpSp>
      <p:grpSp>
        <p:nvGrpSpPr>
          <p:cNvPr id="23" name="Group 22">
            <a:extLst>
              <a:ext uri="{FF2B5EF4-FFF2-40B4-BE49-F238E27FC236}">
                <a16:creationId xmlns:a16="http://schemas.microsoft.com/office/drawing/2014/main" id="{107D0FBE-4CFE-1941-BE90-E60A6519004E}"/>
              </a:ext>
            </a:extLst>
          </p:cNvPr>
          <p:cNvGrpSpPr/>
          <p:nvPr/>
        </p:nvGrpSpPr>
        <p:grpSpPr>
          <a:xfrm>
            <a:off x="1547820" y="4378939"/>
            <a:ext cx="9710744" cy="640886"/>
            <a:chOff x="590544" y="4378939"/>
            <a:chExt cx="11477628" cy="640886"/>
          </a:xfrm>
        </p:grpSpPr>
        <p:sp>
          <p:nvSpPr>
            <p:cNvPr id="76" name="Rectangle 75">
              <a:extLst>
                <a:ext uri="{FF2B5EF4-FFF2-40B4-BE49-F238E27FC236}">
                  <a16:creationId xmlns:a16="http://schemas.microsoft.com/office/drawing/2014/main" id="{D7B62872-1012-5741-846C-01FC14E8360F}"/>
                </a:ext>
              </a:extLst>
            </p:cNvPr>
            <p:cNvSpPr/>
            <p:nvPr/>
          </p:nvSpPr>
          <p:spPr>
            <a:xfrm>
              <a:off x="590544" y="4378939"/>
              <a:ext cx="11477628" cy="640886"/>
            </a:xfrm>
            <a:prstGeom prst="rect">
              <a:avLst/>
            </a:prstGeom>
            <a:solidFill>
              <a:schemeClr val="bg1">
                <a:lumMod val="95000"/>
                <a:alpha val="50196"/>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B99CD34E-4665-CB41-8894-B94BC095E010}"/>
                </a:ext>
              </a:extLst>
            </p:cNvPr>
            <p:cNvSpPr txBox="1"/>
            <p:nvPr/>
          </p:nvSpPr>
          <p:spPr>
            <a:xfrm>
              <a:off x="7439021" y="4534614"/>
              <a:ext cx="3300412" cy="369332"/>
            </a:xfrm>
            <a:prstGeom prst="rect">
              <a:avLst/>
            </a:prstGeom>
            <a:noFill/>
          </p:spPr>
          <p:txBody>
            <a:bodyPr wrap="square" rtlCol="0">
              <a:spAutoFit/>
            </a:bodyPr>
            <a:lstStyle/>
            <a:p>
              <a:r>
                <a:rPr lang="en-US"/>
                <a:t>Virtual Network Interface</a:t>
              </a:r>
            </a:p>
          </p:txBody>
        </p:sp>
      </p:grpSp>
      <p:sp>
        <p:nvSpPr>
          <p:cNvPr id="2" name="Title 1">
            <a:extLst>
              <a:ext uri="{FF2B5EF4-FFF2-40B4-BE49-F238E27FC236}">
                <a16:creationId xmlns:a16="http://schemas.microsoft.com/office/drawing/2014/main" id="{95096133-7B4D-48F9-9459-6E39D512FFDD}"/>
              </a:ext>
            </a:extLst>
          </p:cNvPr>
          <p:cNvSpPr>
            <a:spLocks noGrp="1"/>
          </p:cNvSpPr>
          <p:nvPr>
            <p:ph type="title"/>
          </p:nvPr>
        </p:nvSpPr>
        <p:spPr>
          <a:xfrm>
            <a:off x="609597" y="11623"/>
            <a:ext cx="10515600" cy="1406509"/>
          </a:xfrm>
        </p:spPr>
        <p:txBody>
          <a:bodyPr vert="horz" lIns="91440" tIns="45720" rIns="91440" bIns="45720" rtlCol="0" anchor="ctr">
            <a:normAutofit/>
          </a:bodyPr>
          <a:lstStyle/>
          <a:p>
            <a:r>
              <a:rPr lang="en-US" sz="3600">
                <a:solidFill>
                  <a:schemeClr val="tx1"/>
                </a:solidFill>
              </a:rPr>
              <a:t>Containers Network</a:t>
            </a:r>
          </a:p>
        </p:txBody>
      </p:sp>
      <p:sp>
        <p:nvSpPr>
          <p:cNvPr id="42" name="Rounded Rectangle 41">
            <a:extLst>
              <a:ext uri="{FF2B5EF4-FFF2-40B4-BE49-F238E27FC236}">
                <a16:creationId xmlns:a16="http://schemas.microsoft.com/office/drawing/2014/main" id="{3CB314CA-630D-CA43-BDC6-B38219BB5BA7}"/>
              </a:ext>
            </a:extLst>
          </p:cNvPr>
          <p:cNvSpPr/>
          <p:nvPr/>
        </p:nvSpPr>
        <p:spPr>
          <a:xfrm>
            <a:off x="1871667" y="2310152"/>
            <a:ext cx="4817127" cy="4204952"/>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45" name="Picture 44">
            <a:extLst>
              <a:ext uri="{FF2B5EF4-FFF2-40B4-BE49-F238E27FC236}">
                <a16:creationId xmlns:a16="http://schemas.microsoft.com/office/drawing/2014/main" id="{B66B8E0A-5D2F-C141-A15A-C4AEA6D49D79}"/>
              </a:ext>
            </a:extLst>
          </p:cNvPr>
          <p:cNvPicPr>
            <a:picLocks noChangeAspect="1"/>
          </p:cNvPicPr>
          <p:nvPr/>
        </p:nvPicPr>
        <p:blipFill>
          <a:blip r:embed="rId3"/>
          <a:stretch>
            <a:fillRect/>
          </a:stretch>
        </p:blipFill>
        <p:spPr>
          <a:xfrm>
            <a:off x="6195387" y="2310152"/>
            <a:ext cx="493407" cy="460593"/>
          </a:xfrm>
          <a:prstGeom prst="rect">
            <a:avLst/>
          </a:prstGeom>
        </p:spPr>
      </p:pic>
      <p:grpSp>
        <p:nvGrpSpPr>
          <p:cNvPr id="20" name="Group 19">
            <a:extLst>
              <a:ext uri="{FF2B5EF4-FFF2-40B4-BE49-F238E27FC236}">
                <a16:creationId xmlns:a16="http://schemas.microsoft.com/office/drawing/2014/main" id="{E3D183C0-F993-D74E-B12C-4E9EE20431F2}"/>
              </a:ext>
            </a:extLst>
          </p:cNvPr>
          <p:cNvGrpSpPr/>
          <p:nvPr/>
        </p:nvGrpSpPr>
        <p:grpSpPr>
          <a:xfrm>
            <a:off x="4336569" y="4787388"/>
            <a:ext cx="2105521" cy="1138237"/>
            <a:chOff x="3379293" y="4787388"/>
            <a:chExt cx="2105521" cy="1138237"/>
          </a:xfrm>
        </p:grpSpPr>
        <p:sp>
          <p:nvSpPr>
            <p:cNvPr id="44" name="TextBox 43">
              <a:extLst>
                <a:ext uri="{FF2B5EF4-FFF2-40B4-BE49-F238E27FC236}">
                  <a16:creationId xmlns:a16="http://schemas.microsoft.com/office/drawing/2014/main" id="{8470E804-CCFC-9E46-A41C-1DD968DFD5E5}"/>
                </a:ext>
              </a:extLst>
            </p:cNvPr>
            <p:cNvSpPr txBox="1"/>
            <p:nvPr/>
          </p:nvSpPr>
          <p:spPr>
            <a:xfrm>
              <a:off x="3869270" y="5543550"/>
              <a:ext cx="1368841" cy="287441"/>
            </a:xfrm>
            <a:prstGeom prst="rect">
              <a:avLst/>
            </a:prstGeom>
            <a:noFill/>
          </p:spPr>
          <p:txBody>
            <a:bodyPr wrap="square" lIns="0" tIns="0" rIns="0" bIns="0" rtlCol="0">
              <a:spAutoFit/>
            </a:bodyPr>
            <a:lstStyle/>
            <a:p>
              <a:pPr>
                <a:spcAft>
                  <a:spcPts val="600"/>
                </a:spcAft>
              </a:pPr>
              <a:r>
                <a:rPr lang="en-US"/>
                <a:t>Container 2</a:t>
              </a:r>
            </a:p>
          </p:txBody>
        </p:sp>
        <p:sp>
          <p:nvSpPr>
            <p:cNvPr id="61" name="Rounded Rectangle 60">
              <a:extLst>
                <a:ext uri="{FF2B5EF4-FFF2-40B4-BE49-F238E27FC236}">
                  <a16:creationId xmlns:a16="http://schemas.microsoft.com/office/drawing/2014/main" id="{92071EE8-7E3E-514A-B854-4C5FDCA88604}"/>
                </a:ext>
              </a:extLst>
            </p:cNvPr>
            <p:cNvSpPr/>
            <p:nvPr/>
          </p:nvSpPr>
          <p:spPr>
            <a:xfrm>
              <a:off x="3379293" y="4787388"/>
              <a:ext cx="2105521" cy="1138237"/>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18" name="Group 17">
            <a:extLst>
              <a:ext uri="{FF2B5EF4-FFF2-40B4-BE49-F238E27FC236}">
                <a16:creationId xmlns:a16="http://schemas.microsoft.com/office/drawing/2014/main" id="{BBC53690-C017-7341-8CB7-4F850D69CEB5}"/>
              </a:ext>
            </a:extLst>
          </p:cNvPr>
          <p:cNvGrpSpPr/>
          <p:nvPr/>
        </p:nvGrpSpPr>
        <p:grpSpPr>
          <a:xfrm>
            <a:off x="2023571" y="4787388"/>
            <a:ext cx="2105521" cy="1138237"/>
            <a:chOff x="1066295" y="4787388"/>
            <a:chExt cx="2105521" cy="1138237"/>
          </a:xfrm>
        </p:grpSpPr>
        <p:sp>
          <p:nvSpPr>
            <p:cNvPr id="54" name="Rounded Rectangle 53">
              <a:extLst>
                <a:ext uri="{FF2B5EF4-FFF2-40B4-BE49-F238E27FC236}">
                  <a16:creationId xmlns:a16="http://schemas.microsoft.com/office/drawing/2014/main" id="{2293F87D-C861-FB4E-8054-C57AC8CE0DF5}"/>
                </a:ext>
              </a:extLst>
            </p:cNvPr>
            <p:cNvSpPr/>
            <p:nvPr/>
          </p:nvSpPr>
          <p:spPr>
            <a:xfrm>
              <a:off x="1066295" y="4787388"/>
              <a:ext cx="2105521" cy="1138237"/>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3" name="TextBox 62">
              <a:extLst>
                <a:ext uri="{FF2B5EF4-FFF2-40B4-BE49-F238E27FC236}">
                  <a16:creationId xmlns:a16="http://schemas.microsoft.com/office/drawing/2014/main" id="{7FC478F6-0848-4D4A-A5AA-A1732A811B7D}"/>
                </a:ext>
              </a:extLst>
            </p:cNvPr>
            <p:cNvSpPr txBox="1"/>
            <p:nvPr/>
          </p:nvSpPr>
          <p:spPr>
            <a:xfrm>
              <a:off x="1556272" y="5543550"/>
              <a:ext cx="1333042" cy="287441"/>
            </a:xfrm>
            <a:prstGeom prst="rect">
              <a:avLst/>
            </a:prstGeom>
            <a:noFill/>
          </p:spPr>
          <p:txBody>
            <a:bodyPr wrap="square" lIns="0" tIns="0" rIns="0" bIns="0" rtlCol="0">
              <a:spAutoFit/>
            </a:bodyPr>
            <a:lstStyle/>
            <a:p>
              <a:pPr>
                <a:spcAft>
                  <a:spcPts val="600"/>
                </a:spcAft>
              </a:pPr>
              <a:r>
                <a:rPr lang="en-US"/>
                <a:t>Container 1</a:t>
              </a:r>
            </a:p>
          </p:txBody>
        </p:sp>
      </p:grpSp>
      <p:sp>
        <p:nvSpPr>
          <p:cNvPr id="6" name="Rectangle 5">
            <a:extLst>
              <a:ext uri="{FF2B5EF4-FFF2-40B4-BE49-F238E27FC236}">
                <a16:creationId xmlns:a16="http://schemas.microsoft.com/office/drawing/2014/main" id="{2AEA8E43-F932-A145-BD2C-993638524A50}"/>
              </a:ext>
            </a:extLst>
          </p:cNvPr>
          <p:cNvSpPr/>
          <p:nvPr/>
        </p:nvSpPr>
        <p:spPr>
          <a:xfrm>
            <a:off x="2314580" y="4412628"/>
            <a:ext cx="1557337" cy="559422"/>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veth0</a:t>
            </a:r>
          </a:p>
          <a:p>
            <a:pPr algn="ctr"/>
            <a:r>
              <a:rPr lang="en-US">
                <a:solidFill>
                  <a:srgbClr val="002060"/>
                </a:solidFill>
              </a:rPr>
              <a:t>172.17.0.2</a:t>
            </a:r>
          </a:p>
        </p:txBody>
      </p:sp>
      <p:sp>
        <p:nvSpPr>
          <p:cNvPr id="66" name="Rectangle 65">
            <a:extLst>
              <a:ext uri="{FF2B5EF4-FFF2-40B4-BE49-F238E27FC236}">
                <a16:creationId xmlns:a16="http://schemas.microsoft.com/office/drawing/2014/main" id="{F56BDD41-BDE1-A343-84AD-682D76B2751E}"/>
              </a:ext>
            </a:extLst>
          </p:cNvPr>
          <p:cNvSpPr/>
          <p:nvPr/>
        </p:nvSpPr>
        <p:spPr>
          <a:xfrm>
            <a:off x="4614869" y="4412628"/>
            <a:ext cx="1557337" cy="559422"/>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veth1</a:t>
            </a:r>
          </a:p>
          <a:p>
            <a:pPr algn="ctr"/>
            <a:r>
              <a:rPr lang="en-US">
                <a:solidFill>
                  <a:srgbClr val="002060"/>
                </a:solidFill>
              </a:rPr>
              <a:t>172.17.0.3</a:t>
            </a:r>
          </a:p>
        </p:txBody>
      </p:sp>
      <p:sp>
        <p:nvSpPr>
          <p:cNvPr id="67" name="Rectangle 66">
            <a:extLst>
              <a:ext uri="{FF2B5EF4-FFF2-40B4-BE49-F238E27FC236}">
                <a16:creationId xmlns:a16="http://schemas.microsoft.com/office/drawing/2014/main" id="{2F12420A-D716-B249-B8F2-A735F8B96C01}"/>
              </a:ext>
            </a:extLst>
          </p:cNvPr>
          <p:cNvSpPr/>
          <p:nvPr/>
        </p:nvSpPr>
        <p:spPr>
          <a:xfrm>
            <a:off x="3458697" y="3212321"/>
            <a:ext cx="1557337" cy="559422"/>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docker0</a:t>
            </a:r>
          </a:p>
          <a:p>
            <a:pPr algn="ctr"/>
            <a:r>
              <a:rPr lang="en-US">
                <a:solidFill>
                  <a:srgbClr val="002060"/>
                </a:solidFill>
              </a:rPr>
              <a:t>172.17.0.1</a:t>
            </a:r>
          </a:p>
        </p:txBody>
      </p:sp>
      <p:sp>
        <p:nvSpPr>
          <p:cNvPr id="68" name="Rectangle 67">
            <a:extLst>
              <a:ext uri="{FF2B5EF4-FFF2-40B4-BE49-F238E27FC236}">
                <a16:creationId xmlns:a16="http://schemas.microsoft.com/office/drawing/2014/main" id="{108BE886-BDFA-EC4D-8623-FC8758B9D06B}"/>
              </a:ext>
            </a:extLst>
          </p:cNvPr>
          <p:cNvSpPr/>
          <p:nvPr/>
        </p:nvSpPr>
        <p:spPr>
          <a:xfrm>
            <a:off x="3458696" y="2052746"/>
            <a:ext cx="1557337" cy="559422"/>
          </a:xfrm>
          <a:prstGeom prst="rect">
            <a:avLst/>
          </a:prstGeom>
          <a:solidFill>
            <a:schemeClr val="accent6">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eth0</a:t>
            </a:r>
          </a:p>
          <a:p>
            <a:pPr algn="ctr"/>
            <a:r>
              <a:rPr lang="en-US">
                <a:solidFill>
                  <a:srgbClr val="002060"/>
                </a:solidFill>
              </a:rPr>
              <a:t>10.100.0.2</a:t>
            </a:r>
          </a:p>
        </p:txBody>
      </p:sp>
      <p:sp>
        <p:nvSpPr>
          <p:cNvPr id="8" name="TextBox 7">
            <a:extLst>
              <a:ext uri="{FF2B5EF4-FFF2-40B4-BE49-F238E27FC236}">
                <a16:creationId xmlns:a16="http://schemas.microsoft.com/office/drawing/2014/main" id="{11B3467F-6B1E-474D-A4AA-54856B616B19}"/>
              </a:ext>
            </a:extLst>
          </p:cNvPr>
          <p:cNvSpPr txBox="1"/>
          <p:nvPr/>
        </p:nvSpPr>
        <p:spPr>
          <a:xfrm>
            <a:off x="3562469" y="6161898"/>
            <a:ext cx="1435521" cy="369332"/>
          </a:xfrm>
          <a:prstGeom prst="rect">
            <a:avLst/>
          </a:prstGeom>
          <a:noFill/>
        </p:spPr>
        <p:txBody>
          <a:bodyPr wrap="none" rtlCol="0">
            <a:spAutoFit/>
          </a:bodyPr>
          <a:lstStyle/>
          <a:p>
            <a:r>
              <a:rPr lang="en-US"/>
              <a:t>Worker Node</a:t>
            </a:r>
          </a:p>
        </p:txBody>
      </p:sp>
      <p:cxnSp>
        <p:nvCxnSpPr>
          <p:cNvPr id="12" name="Straight Arrow Connector 11">
            <a:extLst>
              <a:ext uri="{FF2B5EF4-FFF2-40B4-BE49-F238E27FC236}">
                <a16:creationId xmlns:a16="http://schemas.microsoft.com/office/drawing/2014/main" id="{DF31BF11-482F-C845-8D9C-E21235F487B1}"/>
              </a:ext>
            </a:extLst>
          </p:cNvPr>
          <p:cNvCxnSpPr>
            <a:stCxn id="68" idx="2"/>
            <a:endCxn id="67" idx="0"/>
          </p:cNvCxnSpPr>
          <p:nvPr/>
        </p:nvCxnSpPr>
        <p:spPr>
          <a:xfrm>
            <a:off x="4237365" y="2612168"/>
            <a:ext cx="1" cy="60015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21CC732-F671-4D40-924B-466646FEBD8C}"/>
              </a:ext>
            </a:extLst>
          </p:cNvPr>
          <p:cNvCxnSpPr>
            <a:cxnSpLocks/>
            <a:endCxn id="6" idx="0"/>
          </p:cNvCxnSpPr>
          <p:nvPr/>
        </p:nvCxnSpPr>
        <p:spPr>
          <a:xfrm flipH="1">
            <a:off x="3093249" y="3771743"/>
            <a:ext cx="1122992" cy="64088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FDA74C9-0B22-5646-B465-4FDA5393F7CC}"/>
              </a:ext>
            </a:extLst>
          </p:cNvPr>
          <p:cNvCxnSpPr>
            <a:cxnSpLocks/>
            <a:stCxn id="66" idx="0"/>
            <a:endCxn id="67" idx="2"/>
          </p:cNvCxnSpPr>
          <p:nvPr/>
        </p:nvCxnSpPr>
        <p:spPr>
          <a:xfrm flipH="1" flipV="1">
            <a:off x="4237366" y="3771743"/>
            <a:ext cx="1156172" cy="64088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C62EE85-3771-9347-861C-21C3E4238782}"/>
              </a:ext>
            </a:extLst>
          </p:cNvPr>
          <p:cNvSpPr txBox="1"/>
          <p:nvPr/>
        </p:nvSpPr>
        <p:spPr>
          <a:xfrm>
            <a:off x="10134373" y="6392730"/>
            <a:ext cx="2057627" cy="276999"/>
          </a:xfrm>
          <a:prstGeom prst="rect">
            <a:avLst/>
          </a:prstGeom>
          <a:noFill/>
        </p:spPr>
        <p:txBody>
          <a:bodyPr wrap="square" rtlCol="0">
            <a:spAutoFit/>
          </a:bodyPr>
          <a:lstStyle/>
          <a:p>
            <a:r>
              <a:rPr lang="en-US" sz="1200" i="1"/>
              <a:t>Ref: https://</a:t>
            </a:r>
            <a:r>
              <a:rPr lang="en-US" sz="1200" i="1" err="1"/>
              <a:t>medium.com</a:t>
            </a:r>
            <a:endParaRPr lang="en-US" sz="1200" i="1"/>
          </a:p>
        </p:txBody>
      </p:sp>
    </p:spTree>
    <p:extLst>
      <p:ext uri="{BB962C8B-B14F-4D97-AF65-F5344CB8AC3E}">
        <p14:creationId xmlns:p14="http://schemas.microsoft.com/office/powerpoint/2010/main" val="250242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dissolve">
                                      <p:cBhvr>
                                        <p:cTn id="7" dur="500"/>
                                        <p:tgtEl>
                                          <p:spTgt spid="6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dissolv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dissolve">
                                      <p:cBhvr>
                                        <p:cTn id="19" dur="500"/>
                                        <p:tgtEl>
                                          <p:spTgt spid="67"/>
                                        </p:tgtEl>
                                      </p:cBhvr>
                                    </p:animEffec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dissolv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dissolve">
                                      <p:cBhvr>
                                        <p:cTn id="28" dur="500"/>
                                        <p:tgtEl>
                                          <p:spTgt spid="6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dissolv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dissolv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dissolve">
                                      <p:cBhvr>
                                        <p:cTn id="45" dur="500"/>
                                        <p:tgtEl>
                                          <p:spTgt spid="7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dissolve">
                                      <p:cBhvr>
                                        <p:cTn id="4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P spid="6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1C8F083B-1872-9248-8B25-DD681A3A87AB}"/>
              </a:ext>
            </a:extLst>
          </p:cNvPr>
          <p:cNvGrpSpPr/>
          <p:nvPr/>
        </p:nvGrpSpPr>
        <p:grpSpPr>
          <a:xfrm>
            <a:off x="1447804" y="4378939"/>
            <a:ext cx="10717054" cy="640886"/>
            <a:chOff x="590544" y="4378939"/>
            <a:chExt cx="12667036" cy="640886"/>
          </a:xfrm>
        </p:grpSpPr>
        <p:sp>
          <p:nvSpPr>
            <p:cNvPr id="47" name="Rectangle 46">
              <a:extLst>
                <a:ext uri="{FF2B5EF4-FFF2-40B4-BE49-F238E27FC236}">
                  <a16:creationId xmlns:a16="http://schemas.microsoft.com/office/drawing/2014/main" id="{444784CC-9BF0-C948-98CA-7A3035E22695}"/>
                </a:ext>
              </a:extLst>
            </p:cNvPr>
            <p:cNvSpPr/>
            <p:nvPr/>
          </p:nvSpPr>
          <p:spPr>
            <a:xfrm>
              <a:off x="590544" y="4378939"/>
              <a:ext cx="12647357" cy="640886"/>
            </a:xfrm>
            <a:prstGeom prst="rect">
              <a:avLst/>
            </a:prstGeom>
            <a:solidFill>
              <a:schemeClr val="bg1">
                <a:lumMod val="95000"/>
                <a:alpha val="50196"/>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DB5034B-85BF-CC41-8758-C1EB94C15F59}"/>
                </a:ext>
              </a:extLst>
            </p:cNvPr>
            <p:cNvSpPr txBox="1"/>
            <p:nvPr/>
          </p:nvSpPr>
          <p:spPr>
            <a:xfrm>
              <a:off x="6960221" y="4514716"/>
              <a:ext cx="6297359" cy="369332"/>
            </a:xfrm>
            <a:prstGeom prst="rect">
              <a:avLst/>
            </a:prstGeom>
            <a:noFill/>
          </p:spPr>
          <p:txBody>
            <a:bodyPr wrap="square" rtlCol="0">
              <a:spAutoFit/>
            </a:bodyPr>
            <a:lstStyle/>
            <a:p>
              <a:r>
                <a:rPr lang="en-US" dirty="0"/>
                <a:t>Virtual Network Interface shared across containers</a:t>
              </a:r>
            </a:p>
          </p:txBody>
        </p:sp>
      </p:grpSp>
      <p:sp>
        <p:nvSpPr>
          <p:cNvPr id="40" name="Rounded Rectangle 39">
            <a:extLst>
              <a:ext uri="{FF2B5EF4-FFF2-40B4-BE49-F238E27FC236}">
                <a16:creationId xmlns:a16="http://schemas.microsoft.com/office/drawing/2014/main" id="{22BDE572-AEAD-9644-8E56-92C3EB5C18BC}"/>
              </a:ext>
            </a:extLst>
          </p:cNvPr>
          <p:cNvSpPr/>
          <p:nvPr/>
        </p:nvSpPr>
        <p:spPr>
          <a:xfrm>
            <a:off x="2052147" y="4008016"/>
            <a:ext cx="1924228" cy="640885"/>
          </a:xfrm>
          <a:prstGeom prst="roundRect">
            <a:avLst/>
          </a:prstGeom>
          <a:solidFill>
            <a:schemeClr val="bg1">
              <a:lumMod val="75000"/>
            </a:schemeClr>
          </a:solid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a:extLst>
              <a:ext uri="{FF2B5EF4-FFF2-40B4-BE49-F238E27FC236}">
                <a16:creationId xmlns:a16="http://schemas.microsoft.com/office/drawing/2014/main" id="{95096133-7B4D-48F9-9459-6E39D512FFDD}"/>
              </a:ext>
            </a:extLst>
          </p:cNvPr>
          <p:cNvSpPr>
            <a:spLocks noGrp="1"/>
          </p:cNvSpPr>
          <p:nvPr>
            <p:ph type="title"/>
          </p:nvPr>
        </p:nvSpPr>
        <p:spPr>
          <a:xfrm>
            <a:off x="609597" y="11623"/>
            <a:ext cx="10515600" cy="1406509"/>
          </a:xfrm>
        </p:spPr>
        <p:txBody>
          <a:bodyPr vert="horz" lIns="91440" tIns="45720" rIns="91440" bIns="45720" rtlCol="0" anchor="ctr">
            <a:normAutofit/>
          </a:bodyPr>
          <a:lstStyle/>
          <a:p>
            <a:r>
              <a:rPr lang="en-US" sz="3600" dirty="0">
                <a:solidFill>
                  <a:schemeClr val="tx1"/>
                </a:solidFill>
              </a:rPr>
              <a:t>Containers Network</a:t>
            </a:r>
          </a:p>
        </p:txBody>
      </p:sp>
      <p:grpSp>
        <p:nvGrpSpPr>
          <p:cNvPr id="22" name="Group 21">
            <a:extLst>
              <a:ext uri="{FF2B5EF4-FFF2-40B4-BE49-F238E27FC236}">
                <a16:creationId xmlns:a16="http://schemas.microsoft.com/office/drawing/2014/main" id="{C96839AA-B282-E143-A826-8157E0D49091}"/>
              </a:ext>
            </a:extLst>
          </p:cNvPr>
          <p:cNvGrpSpPr/>
          <p:nvPr/>
        </p:nvGrpSpPr>
        <p:grpSpPr>
          <a:xfrm>
            <a:off x="1871667" y="2310152"/>
            <a:ext cx="4817127" cy="4204952"/>
            <a:chOff x="3891894" y="1586642"/>
            <a:chExt cx="4315046" cy="1739715"/>
          </a:xfrm>
        </p:grpSpPr>
        <p:sp>
          <p:nvSpPr>
            <p:cNvPr id="23" name="Rounded Rectangle 22">
              <a:extLst>
                <a:ext uri="{FF2B5EF4-FFF2-40B4-BE49-F238E27FC236}">
                  <a16:creationId xmlns:a16="http://schemas.microsoft.com/office/drawing/2014/main" id="{F6B5C023-4F12-A240-A575-1CC47D6B7CD6}"/>
                </a:ext>
              </a:extLst>
            </p:cNvPr>
            <p:cNvSpPr/>
            <p:nvPr/>
          </p:nvSpPr>
          <p:spPr>
            <a:xfrm>
              <a:off x="3891894" y="1586642"/>
              <a:ext cx="4315046" cy="1739715"/>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TextBox 23">
              <a:extLst>
                <a:ext uri="{FF2B5EF4-FFF2-40B4-BE49-F238E27FC236}">
                  <a16:creationId xmlns:a16="http://schemas.microsoft.com/office/drawing/2014/main" id="{FC4D9EB7-68A8-BF4F-B592-C0B5A45DE85F}"/>
                </a:ext>
              </a:extLst>
            </p:cNvPr>
            <p:cNvSpPr txBox="1"/>
            <p:nvPr/>
          </p:nvSpPr>
          <p:spPr>
            <a:xfrm>
              <a:off x="6538791" y="2924396"/>
              <a:ext cx="1226169" cy="118923"/>
            </a:xfrm>
            <a:prstGeom prst="rect">
              <a:avLst/>
            </a:prstGeom>
            <a:noFill/>
          </p:spPr>
          <p:txBody>
            <a:bodyPr wrap="square" lIns="0" tIns="0" rIns="0" bIns="0" rtlCol="0">
              <a:spAutoFit/>
            </a:bodyPr>
            <a:lstStyle/>
            <a:p>
              <a:pPr>
                <a:spcAft>
                  <a:spcPts val="600"/>
                </a:spcAft>
              </a:pPr>
              <a:r>
                <a:rPr lang="en-US" dirty="0"/>
                <a:t>Container 2</a:t>
              </a:r>
            </a:p>
          </p:txBody>
        </p:sp>
        <p:pic>
          <p:nvPicPr>
            <p:cNvPr id="25" name="Picture 24">
              <a:extLst>
                <a:ext uri="{FF2B5EF4-FFF2-40B4-BE49-F238E27FC236}">
                  <a16:creationId xmlns:a16="http://schemas.microsoft.com/office/drawing/2014/main" id="{26A473F7-A368-044B-B1FF-62CAB1F6E5D7}"/>
                </a:ext>
              </a:extLst>
            </p:cNvPr>
            <p:cNvPicPr>
              <a:picLocks noChangeAspect="1"/>
            </p:cNvPicPr>
            <p:nvPr/>
          </p:nvPicPr>
          <p:blipFill>
            <a:blip r:embed="rId3"/>
            <a:stretch>
              <a:fillRect/>
            </a:stretch>
          </p:blipFill>
          <p:spPr>
            <a:xfrm>
              <a:off x="7764960" y="1586642"/>
              <a:ext cx="441980" cy="190561"/>
            </a:xfrm>
            <a:prstGeom prst="rect">
              <a:avLst/>
            </a:prstGeom>
          </p:spPr>
        </p:pic>
      </p:grpSp>
      <p:sp>
        <p:nvSpPr>
          <p:cNvPr id="26" name="Rounded Rectangle 25">
            <a:extLst>
              <a:ext uri="{FF2B5EF4-FFF2-40B4-BE49-F238E27FC236}">
                <a16:creationId xmlns:a16="http://schemas.microsoft.com/office/drawing/2014/main" id="{CD281950-00DB-B246-811A-1B85D31BAC53}"/>
              </a:ext>
            </a:extLst>
          </p:cNvPr>
          <p:cNvSpPr/>
          <p:nvPr/>
        </p:nvSpPr>
        <p:spPr>
          <a:xfrm>
            <a:off x="2023571" y="4787388"/>
            <a:ext cx="2105521" cy="1138237"/>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7" name="Rounded Rectangle 26">
            <a:extLst>
              <a:ext uri="{FF2B5EF4-FFF2-40B4-BE49-F238E27FC236}">
                <a16:creationId xmlns:a16="http://schemas.microsoft.com/office/drawing/2014/main" id="{E2AA18F1-EE3D-4144-914D-94F313D65116}"/>
              </a:ext>
            </a:extLst>
          </p:cNvPr>
          <p:cNvSpPr/>
          <p:nvPr/>
        </p:nvSpPr>
        <p:spPr>
          <a:xfrm>
            <a:off x="4336569" y="4787388"/>
            <a:ext cx="2105521" cy="1138237"/>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TextBox 27">
            <a:extLst>
              <a:ext uri="{FF2B5EF4-FFF2-40B4-BE49-F238E27FC236}">
                <a16:creationId xmlns:a16="http://schemas.microsoft.com/office/drawing/2014/main" id="{E3145F14-0348-1A4B-89CF-1E3EFF816FCF}"/>
              </a:ext>
            </a:extLst>
          </p:cNvPr>
          <p:cNvSpPr txBox="1"/>
          <p:nvPr/>
        </p:nvSpPr>
        <p:spPr>
          <a:xfrm>
            <a:off x="2513548" y="5543550"/>
            <a:ext cx="1333042" cy="287441"/>
          </a:xfrm>
          <a:prstGeom prst="rect">
            <a:avLst/>
          </a:prstGeom>
          <a:noFill/>
        </p:spPr>
        <p:txBody>
          <a:bodyPr wrap="square" lIns="0" tIns="0" rIns="0" bIns="0" rtlCol="0">
            <a:spAutoFit/>
          </a:bodyPr>
          <a:lstStyle/>
          <a:p>
            <a:pPr>
              <a:spcAft>
                <a:spcPts val="600"/>
              </a:spcAft>
            </a:pPr>
            <a:r>
              <a:rPr lang="en-US" dirty="0"/>
              <a:t>Container 1</a:t>
            </a:r>
          </a:p>
        </p:txBody>
      </p:sp>
      <p:sp>
        <p:nvSpPr>
          <p:cNvPr id="29" name="Rectangle 28">
            <a:extLst>
              <a:ext uri="{FF2B5EF4-FFF2-40B4-BE49-F238E27FC236}">
                <a16:creationId xmlns:a16="http://schemas.microsoft.com/office/drawing/2014/main" id="{FCE28322-DA85-3148-9986-F12A6615D83E}"/>
              </a:ext>
            </a:extLst>
          </p:cNvPr>
          <p:cNvSpPr/>
          <p:nvPr/>
        </p:nvSpPr>
        <p:spPr>
          <a:xfrm>
            <a:off x="2300292" y="4412628"/>
            <a:ext cx="3880807" cy="559422"/>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veth0</a:t>
            </a:r>
          </a:p>
          <a:p>
            <a:pPr algn="ctr"/>
            <a:r>
              <a:rPr lang="en-US" dirty="0">
                <a:solidFill>
                  <a:srgbClr val="002060"/>
                </a:solidFill>
              </a:rPr>
              <a:t>172.17.0.2</a:t>
            </a:r>
          </a:p>
        </p:txBody>
      </p:sp>
      <p:sp>
        <p:nvSpPr>
          <p:cNvPr id="31" name="Rectangle 30">
            <a:extLst>
              <a:ext uri="{FF2B5EF4-FFF2-40B4-BE49-F238E27FC236}">
                <a16:creationId xmlns:a16="http://schemas.microsoft.com/office/drawing/2014/main" id="{5803B710-379E-814C-99B8-2AAD7D052283}"/>
              </a:ext>
            </a:extLst>
          </p:cNvPr>
          <p:cNvSpPr/>
          <p:nvPr/>
        </p:nvSpPr>
        <p:spPr>
          <a:xfrm>
            <a:off x="3458697" y="3212321"/>
            <a:ext cx="1557337" cy="559422"/>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docker0</a:t>
            </a:r>
          </a:p>
          <a:p>
            <a:pPr algn="ctr"/>
            <a:r>
              <a:rPr lang="en-US" dirty="0">
                <a:solidFill>
                  <a:srgbClr val="002060"/>
                </a:solidFill>
              </a:rPr>
              <a:t>172.17.0.1</a:t>
            </a:r>
          </a:p>
        </p:txBody>
      </p:sp>
      <p:sp>
        <p:nvSpPr>
          <p:cNvPr id="32" name="Rectangle 31">
            <a:extLst>
              <a:ext uri="{FF2B5EF4-FFF2-40B4-BE49-F238E27FC236}">
                <a16:creationId xmlns:a16="http://schemas.microsoft.com/office/drawing/2014/main" id="{AD620AE6-B78A-C34F-B8B6-8409B2E34BF8}"/>
              </a:ext>
            </a:extLst>
          </p:cNvPr>
          <p:cNvSpPr/>
          <p:nvPr/>
        </p:nvSpPr>
        <p:spPr>
          <a:xfrm>
            <a:off x="3458696" y="2052746"/>
            <a:ext cx="1557337" cy="559422"/>
          </a:xfrm>
          <a:prstGeom prst="rect">
            <a:avLst/>
          </a:prstGeom>
          <a:solidFill>
            <a:schemeClr val="accent6">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eth0</a:t>
            </a:r>
          </a:p>
          <a:p>
            <a:pPr algn="ctr"/>
            <a:r>
              <a:rPr lang="en-US" dirty="0">
                <a:solidFill>
                  <a:srgbClr val="002060"/>
                </a:solidFill>
              </a:rPr>
              <a:t>10.100.0.2</a:t>
            </a:r>
          </a:p>
        </p:txBody>
      </p:sp>
      <p:sp>
        <p:nvSpPr>
          <p:cNvPr id="33" name="TextBox 32">
            <a:extLst>
              <a:ext uri="{FF2B5EF4-FFF2-40B4-BE49-F238E27FC236}">
                <a16:creationId xmlns:a16="http://schemas.microsoft.com/office/drawing/2014/main" id="{F5BEA6AA-AB83-AC44-974D-0986F0E783EE}"/>
              </a:ext>
            </a:extLst>
          </p:cNvPr>
          <p:cNvSpPr txBox="1"/>
          <p:nvPr/>
        </p:nvSpPr>
        <p:spPr>
          <a:xfrm>
            <a:off x="3562469" y="6161898"/>
            <a:ext cx="1435521" cy="369332"/>
          </a:xfrm>
          <a:prstGeom prst="rect">
            <a:avLst/>
          </a:prstGeom>
          <a:noFill/>
        </p:spPr>
        <p:txBody>
          <a:bodyPr wrap="none" rtlCol="0">
            <a:spAutoFit/>
          </a:bodyPr>
          <a:lstStyle/>
          <a:p>
            <a:r>
              <a:rPr lang="en-US" dirty="0"/>
              <a:t>Worker Node</a:t>
            </a:r>
          </a:p>
        </p:txBody>
      </p:sp>
      <p:cxnSp>
        <p:nvCxnSpPr>
          <p:cNvPr id="34" name="Straight Arrow Connector 33">
            <a:extLst>
              <a:ext uri="{FF2B5EF4-FFF2-40B4-BE49-F238E27FC236}">
                <a16:creationId xmlns:a16="http://schemas.microsoft.com/office/drawing/2014/main" id="{CCC25BD8-EE64-1243-AE36-E65819A738AB}"/>
              </a:ext>
            </a:extLst>
          </p:cNvPr>
          <p:cNvCxnSpPr>
            <a:stCxn id="32" idx="2"/>
            <a:endCxn id="31" idx="0"/>
          </p:cNvCxnSpPr>
          <p:nvPr/>
        </p:nvCxnSpPr>
        <p:spPr>
          <a:xfrm>
            <a:off x="4237365" y="2612168"/>
            <a:ext cx="1" cy="60015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6B0EA58-7F9A-454C-BE18-9E4D633F5F5E}"/>
              </a:ext>
            </a:extLst>
          </p:cNvPr>
          <p:cNvCxnSpPr>
            <a:cxnSpLocks/>
            <a:stCxn id="31" idx="2"/>
            <a:endCxn id="29" idx="0"/>
          </p:cNvCxnSpPr>
          <p:nvPr/>
        </p:nvCxnSpPr>
        <p:spPr>
          <a:xfrm>
            <a:off x="4237366" y="3771743"/>
            <a:ext cx="3330" cy="64088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6F3E323-592F-3241-97ED-30D7C1505059}"/>
              </a:ext>
            </a:extLst>
          </p:cNvPr>
          <p:cNvSpPr txBox="1"/>
          <p:nvPr/>
        </p:nvSpPr>
        <p:spPr>
          <a:xfrm>
            <a:off x="2545806" y="4065585"/>
            <a:ext cx="744114" cy="369332"/>
          </a:xfrm>
          <a:prstGeom prst="rect">
            <a:avLst/>
          </a:prstGeom>
          <a:noFill/>
        </p:spPr>
        <p:txBody>
          <a:bodyPr wrap="none" rtlCol="0">
            <a:spAutoFit/>
          </a:bodyPr>
          <a:lstStyle/>
          <a:p>
            <a:r>
              <a:rPr lang="en-US" dirty="0"/>
              <a:t>pause</a:t>
            </a:r>
          </a:p>
        </p:txBody>
      </p:sp>
      <p:sp>
        <p:nvSpPr>
          <p:cNvPr id="11" name="Rectangle 10">
            <a:extLst>
              <a:ext uri="{FF2B5EF4-FFF2-40B4-BE49-F238E27FC236}">
                <a16:creationId xmlns:a16="http://schemas.microsoft.com/office/drawing/2014/main" id="{DD444C3E-3758-A148-AD96-51D054E6178D}"/>
              </a:ext>
            </a:extLst>
          </p:cNvPr>
          <p:cNvSpPr/>
          <p:nvPr/>
        </p:nvSpPr>
        <p:spPr>
          <a:xfrm>
            <a:off x="7112657" y="1740418"/>
            <a:ext cx="4783799" cy="2031325"/>
          </a:xfrm>
          <a:prstGeom prst="rect">
            <a:avLst/>
          </a:prstGeom>
        </p:spPr>
        <p:txBody>
          <a:bodyPr wrap="square">
            <a:spAutoFit/>
          </a:bodyPr>
          <a:lstStyle/>
          <a:p>
            <a:pPr marL="285750" indent="-285750">
              <a:buFont typeface="Arial" panose="020B0604020202020204" pitchFamily="34" charset="0"/>
              <a:buChar char="•"/>
            </a:pPr>
            <a:r>
              <a:rPr lang="en-GB" dirty="0"/>
              <a:t>Kubernetes does not align IP addressing with Namespaces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node maintains a unique IP address range for its pods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Each pod gets an IP from this range</a:t>
            </a:r>
          </a:p>
        </p:txBody>
      </p:sp>
      <p:sp>
        <p:nvSpPr>
          <p:cNvPr id="30" name="TextBox 29">
            <a:extLst>
              <a:ext uri="{FF2B5EF4-FFF2-40B4-BE49-F238E27FC236}">
                <a16:creationId xmlns:a16="http://schemas.microsoft.com/office/drawing/2014/main" id="{FD7C0EDF-35DE-B248-85EF-48F4C14574FF}"/>
              </a:ext>
            </a:extLst>
          </p:cNvPr>
          <p:cNvSpPr txBox="1"/>
          <p:nvPr/>
        </p:nvSpPr>
        <p:spPr>
          <a:xfrm>
            <a:off x="10134373" y="6392730"/>
            <a:ext cx="2057627" cy="276999"/>
          </a:xfrm>
          <a:prstGeom prst="rect">
            <a:avLst/>
          </a:prstGeom>
          <a:noFill/>
        </p:spPr>
        <p:txBody>
          <a:bodyPr wrap="square" rtlCol="0">
            <a:spAutoFit/>
          </a:bodyPr>
          <a:lstStyle/>
          <a:p>
            <a:r>
              <a:rPr lang="en-US" sz="1200" i="1" dirty="0"/>
              <a:t>Ref: https://</a:t>
            </a:r>
            <a:r>
              <a:rPr lang="en-US" sz="1200" i="1" dirty="0" err="1"/>
              <a:t>medium.com</a:t>
            </a:r>
            <a:endParaRPr lang="en-US" sz="1200" i="1" dirty="0"/>
          </a:p>
        </p:txBody>
      </p:sp>
    </p:spTree>
    <p:extLst>
      <p:ext uri="{BB962C8B-B14F-4D97-AF65-F5344CB8AC3E}">
        <p14:creationId xmlns:p14="http://schemas.microsoft.com/office/powerpoint/2010/main" val="61305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dissolv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CA66FA0A-A968-3543-BBAB-331E0421A5B2}"/>
              </a:ext>
            </a:extLst>
          </p:cNvPr>
          <p:cNvGrpSpPr/>
          <p:nvPr/>
        </p:nvGrpSpPr>
        <p:grpSpPr>
          <a:xfrm>
            <a:off x="1571625" y="4149059"/>
            <a:ext cx="10515600" cy="640886"/>
            <a:chOff x="590544" y="4378939"/>
            <a:chExt cx="13015268" cy="640886"/>
          </a:xfrm>
        </p:grpSpPr>
        <p:sp>
          <p:nvSpPr>
            <p:cNvPr id="60" name="Rectangle 59">
              <a:extLst>
                <a:ext uri="{FF2B5EF4-FFF2-40B4-BE49-F238E27FC236}">
                  <a16:creationId xmlns:a16="http://schemas.microsoft.com/office/drawing/2014/main" id="{BF4B5C45-87E6-104B-8E16-7B8912933CEA}"/>
                </a:ext>
              </a:extLst>
            </p:cNvPr>
            <p:cNvSpPr/>
            <p:nvPr/>
          </p:nvSpPr>
          <p:spPr>
            <a:xfrm>
              <a:off x="590544" y="4378939"/>
              <a:ext cx="13015268" cy="640886"/>
            </a:xfrm>
            <a:prstGeom prst="rect">
              <a:avLst/>
            </a:prstGeom>
            <a:solidFill>
              <a:schemeClr val="bg1">
                <a:lumMod val="95000"/>
                <a:alpha val="50196"/>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CE6AEEBE-0169-F049-A3A9-738B93F40ECA}"/>
                </a:ext>
              </a:extLst>
            </p:cNvPr>
            <p:cNvSpPr txBox="1"/>
            <p:nvPr/>
          </p:nvSpPr>
          <p:spPr>
            <a:xfrm>
              <a:off x="11383741" y="4562260"/>
              <a:ext cx="2222071" cy="369332"/>
            </a:xfrm>
            <a:prstGeom prst="rect">
              <a:avLst/>
            </a:prstGeom>
            <a:noFill/>
          </p:spPr>
          <p:txBody>
            <a:bodyPr wrap="square" rtlCol="0">
              <a:spAutoFit/>
            </a:bodyPr>
            <a:lstStyle/>
            <a:p>
              <a:r>
                <a:rPr lang="en-US" dirty="0"/>
                <a:t>Custom Bridge</a:t>
              </a:r>
            </a:p>
          </p:txBody>
        </p:sp>
      </p:grpSp>
      <p:sp>
        <p:nvSpPr>
          <p:cNvPr id="2" name="Title 1">
            <a:extLst>
              <a:ext uri="{FF2B5EF4-FFF2-40B4-BE49-F238E27FC236}">
                <a16:creationId xmlns:a16="http://schemas.microsoft.com/office/drawing/2014/main" id="{95096133-7B4D-48F9-9459-6E39D512FFDD}"/>
              </a:ext>
            </a:extLst>
          </p:cNvPr>
          <p:cNvSpPr>
            <a:spLocks noGrp="1"/>
          </p:cNvSpPr>
          <p:nvPr>
            <p:ph type="title"/>
          </p:nvPr>
        </p:nvSpPr>
        <p:spPr>
          <a:xfrm>
            <a:off x="609597" y="11623"/>
            <a:ext cx="10515600" cy="1406509"/>
          </a:xfrm>
        </p:spPr>
        <p:txBody>
          <a:bodyPr vert="horz" lIns="91440" tIns="45720" rIns="91440" bIns="45720" rtlCol="0" anchor="ctr">
            <a:normAutofit/>
          </a:bodyPr>
          <a:lstStyle/>
          <a:p>
            <a:r>
              <a:rPr lang="en-US" sz="3600" dirty="0">
                <a:solidFill>
                  <a:schemeClr val="tx1"/>
                </a:solidFill>
              </a:rPr>
              <a:t>Pods Network (Overlay Network)</a:t>
            </a:r>
          </a:p>
        </p:txBody>
      </p:sp>
      <p:grpSp>
        <p:nvGrpSpPr>
          <p:cNvPr id="3" name="Group 2">
            <a:extLst>
              <a:ext uri="{FF2B5EF4-FFF2-40B4-BE49-F238E27FC236}">
                <a16:creationId xmlns:a16="http://schemas.microsoft.com/office/drawing/2014/main" id="{CB7DA6F3-17B4-5F4D-B49D-596ED7944AB8}"/>
              </a:ext>
            </a:extLst>
          </p:cNvPr>
          <p:cNvGrpSpPr/>
          <p:nvPr/>
        </p:nvGrpSpPr>
        <p:grpSpPr>
          <a:xfrm>
            <a:off x="1755314" y="3510969"/>
            <a:ext cx="3271847" cy="3123394"/>
            <a:chOff x="914391" y="2052746"/>
            <a:chExt cx="4817127" cy="4509037"/>
          </a:xfrm>
        </p:grpSpPr>
        <p:sp>
          <p:nvSpPr>
            <p:cNvPr id="40" name="Rounded Rectangle 39">
              <a:extLst>
                <a:ext uri="{FF2B5EF4-FFF2-40B4-BE49-F238E27FC236}">
                  <a16:creationId xmlns:a16="http://schemas.microsoft.com/office/drawing/2014/main" id="{22BDE572-AEAD-9644-8E56-92C3EB5C18BC}"/>
                </a:ext>
              </a:extLst>
            </p:cNvPr>
            <p:cNvSpPr/>
            <p:nvPr/>
          </p:nvSpPr>
          <p:spPr>
            <a:xfrm>
              <a:off x="1094871" y="4008016"/>
              <a:ext cx="1924228" cy="640885"/>
            </a:xfrm>
            <a:prstGeom prst="roundRect">
              <a:avLst/>
            </a:prstGeom>
            <a:solidFill>
              <a:schemeClr val="bg1">
                <a:lumMod val="75000"/>
              </a:schemeClr>
            </a:solid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22" name="Group 21">
              <a:extLst>
                <a:ext uri="{FF2B5EF4-FFF2-40B4-BE49-F238E27FC236}">
                  <a16:creationId xmlns:a16="http://schemas.microsoft.com/office/drawing/2014/main" id="{C96839AA-B282-E143-A826-8157E0D49091}"/>
                </a:ext>
              </a:extLst>
            </p:cNvPr>
            <p:cNvGrpSpPr/>
            <p:nvPr/>
          </p:nvGrpSpPr>
          <p:grpSpPr>
            <a:xfrm>
              <a:off x="914391" y="2310152"/>
              <a:ext cx="4817127" cy="4204952"/>
              <a:chOff x="3891894" y="1586642"/>
              <a:chExt cx="4315046" cy="1739715"/>
            </a:xfrm>
          </p:grpSpPr>
          <p:sp>
            <p:nvSpPr>
              <p:cNvPr id="23" name="Rounded Rectangle 22">
                <a:extLst>
                  <a:ext uri="{FF2B5EF4-FFF2-40B4-BE49-F238E27FC236}">
                    <a16:creationId xmlns:a16="http://schemas.microsoft.com/office/drawing/2014/main" id="{F6B5C023-4F12-A240-A575-1CC47D6B7CD6}"/>
                  </a:ext>
                </a:extLst>
              </p:cNvPr>
              <p:cNvSpPr/>
              <p:nvPr/>
            </p:nvSpPr>
            <p:spPr>
              <a:xfrm>
                <a:off x="3891894" y="1586642"/>
                <a:ext cx="4315046" cy="1739715"/>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TextBox 23">
                <a:extLst>
                  <a:ext uri="{FF2B5EF4-FFF2-40B4-BE49-F238E27FC236}">
                    <a16:creationId xmlns:a16="http://schemas.microsoft.com/office/drawing/2014/main" id="{FC4D9EB7-68A8-BF4F-B592-C0B5A45DE85F}"/>
                  </a:ext>
                </a:extLst>
              </p:cNvPr>
              <p:cNvSpPr txBox="1"/>
              <p:nvPr/>
            </p:nvSpPr>
            <p:spPr>
              <a:xfrm>
                <a:off x="6538789" y="2924396"/>
                <a:ext cx="1347741" cy="110296"/>
              </a:xfrm>
              <a:prstGeom prst="rect">
                <a:avLst/>
              </a:prstGeom>
              <a:noFill/>
            </p:spPr>
            <p:txBody>
              <a:bodyPr wrap="square" lIns="0" tIns="0" rIns="0" bIns="0" rtlCol="0">
                <a:spAutoFit/>
              </a:bodyPr>
              <a:lstStyle/>
              <a:p>
                <a:pPr>
                  <a:spcAft>
                    <a:spcPts val="600"/>
                  </a:spcAft>
                </a:pPr>
                <a:r>
                  <a:rPr lang="en-US" sz="1200" dirty="0"/>
                  <a:t>Container 2</a:t>
                </a:r>
              </a:p>
            </p:txBody>
          </p:sp>
          <p:pic>
            <p:nvPicPr>
              <p:cNvPr id="25" name="Picture 24">
                <a:extLst>
                  <a:ext uri="{FF2B5EF4-FFF2-40B4-BE49-F238E27FC236}">
                    <a16:creationId xmlns:a16="http://schemas.microsoft.com/office/drawing/2014/main" id="{26A473F7-A368-044B-B1FF-62CAB1F6E5D7}"/>
                  </a:ext>
                </a:extLst>
              </p:cNvPr>
              <p:cNvPicPr>
                <a:picLocks noChangeAspect="1"/>
              </p:cNvPicPr>
              <p:nvPr/>
            </p:nvPicPr>
            <p:blipFill>
              <a:blip r:embed="rId3"/>
              <a:stretch>
                <a:fillRect/>
              </a:stretch>
            </p:blipFill>
            <p:spPr>
              <a:xfrm>
                <a:off x="7764960" y="1586642"/>
                <a:ext cx="441980" cy="190561"/>
              </a:xfrm>
              <a:prstGeom prst="rect">
                <a:avLst/>
              </a:prstGeom>
            </p:spPr>
          </p:pic>
        </p:grpSp>
        <p:sp>
          <p:nvSpPr>
            <p:cNvPr id="26" name="Rounded Rectangle 25">
              <a:extLst>
                <a:ext uri="{FF2B5EF4-FFF2-40B4-BE49-F238E27FC236}">
                  <a16:creationId xmlns:a16="http://schemas.microsoft.com/office/drawing/2014/main" id="{CD281950-00DB-B246-811A-1B85D31BAC53}"/>
                </a:ext>
              </a:extLst>
            </p:cNvPr>
            <p:cNvSpPr/>
            <p:nvPr/>
          </p:nvSpPr>
          <p:spPr>
            <a:xfrm>
              <a:off x="1066295" y="4787388"/>
              <a:ext cx="2105521" cy="1138237"/>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7" name="Rounded Rectangle 26">
              <a:extLst>
                <a:ext uri="{FF2B5EF4-FFF2-40B4-BE49-F238E27FC236}">
                  <a16:creationId xmlns:a16="http://schemas.microsoft.com/office/drawing/2014/main" id="{E2AA18F1-EE3D-4144-914D-94F313D65116}"/>
                </a:ext>
              </a:extLst>
            </p:cNvPr>
            <p:cNvSpPr/>
            <p:nvPr/>
          </p:nvSpPr>
          <p:spPr>
            <a:xfrm>
              <a:off x="3379293" y="4787388"/>
              <a:ext cx="2105521" cy="1138237"/>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TextBox 27">
              <a:extLst>
                <a:ext uri="{FF2B5EF4-FFF2-40B4-BE49-F238E27FC236}">
                  <a16:creationId xmlns:a16="http://schemas.microsoft.com/office/drawing/2014/main" id="{E3145F14-0348-1A4B-89CF-1E3EFF816FCF}"/>
                </a:ext>
              </a:extLst>
            </p:cNvPr>
            <p:cNvSpPr txBox="1"/>
            <p:nvPr/>
          </p:nvSpPr>
          <p:spPr>
            <a:xfrm>
              <a:off x="1556272" y="5543551"/>
              <a:ext cx="1333040" cy="266587"/>
            </a:xfrm>
            <a:prstGeom prst="rect">
              <a:avLst/>
            </a:prstGeom>
            <a:noFill/>
          </p:spPr>
          <p:txBody>
            <a:bodyPr wrap="square" lIns="0" tIns="0" rIns="0" bIns="0" rtlCol="0">
              <a:spAutoFit/>
            </a:bodyPr>
            <a:lstStyle/>
            <a:p>
              <a:pPr>
                <a:spcAft>
                  <a:spcPts val="600"/>
                </a:spcAft>
              </a:pPr>
              <a:r>
                <a:rPr lang="en-US" sz="1200" dirty="0"/>
                <a:t>Container 1</a:t>
              </a:r>
            </a:p>
          </p:txBody>
        </p:sp>
        <p:sp>
          <p:nvSpPr>
            <p:cNvPr id="29" name="Rectangle 28">
              <a:extLst>
                <a:ext uri="{FF2B5EF4-FFF2-40B4-BE49-F238E27FC236}">
                  <a16:creationId xmlns:a16="http://schemas.microsoft.com/office/drawing/2014/main" id="{FCE28322-DA85-3148-9986-F12A6615D83E}"/>
                </a:ext>
              </a:extLst>
            </p:cNvPr>
            <p:cNvSpPr/>
            <p:nvPr/>
          </p:nvSpPr>
          <p:spPr>
            <a:xfrm>
              <a:off x="1343016" y="4412628"/>
              <a:ext cx="3880807" cy="559422"/>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2060"/>
                  </a:solidFill>
                </a:rPr>
                <a:t>veth0</a:t>
              </a:r>
            </a:p>
            <a:p>
              <a:pPr algn="ctr"/>
              <a:r>
                <a:rPr lang="en-US" sz="1200" dirty="0">
                  <a:solidFill>
                    <a:srgbClr val="002060"/>
                  </a:solidFill>
                </a:rPr>
                <a:t>172.17.0.2</a:t>
              </a:r>
            </a:p>
          </p:txBody>
        </p:sp>
        <p:sp>
          <p:nvSpPr>
            <p:cNvPr id="31" name="Rectangle 30">
              <a:extLst>
                <a:ext uri="{FF2B5EF4-FFF2-40B4-BE49-F238E27FC236}">
                  <a16:creationId xmlns:a16="http://schemas.microsoft.com/office/drawing/2014/main" id="{5803B710-379E-814C-99B8-2AAD7D052283}"/>
                </a:ext>
              </a:extLst>
            </p:cNvPr>
            <p:cNvSpPr/>
            <p:nvPr/>
          </p:nvSpPr>
          <p:spPr>
            <a:xfrm>
              <a:off x="2501421" y="3212321"/>
              <a:ext cx="1557337" cy="559422"/>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2060"/>
                  </a:solidFill>
                </a:rPr>
                <a:t>cbr0</a:t>
              </a:r>
            </a:p>
            <a:p>
              <a:pPr algn="ctr"/>
              <a:r>
                <a:rPr lang="en-US" sz="1200" dirty="0">
                  <a:solidFill>
                    <a:srgbClr val="002060"/>
                  </a:solidFill>
                </a:rPr>
                <a:t>10.0.1.1</a:t>
              </a:r>
            </a:p>
          </p:txBody>
        </p:sp>
        <p:sp>
          <p:nvSpPr>
            <p:cNvPr id="32" name="Rectangle 31">
              <a:extLst>
                <a:ext uri="{FF2B5EF4-FFF2-40B4-BE49-F238E27FC236}">
                  <a16:creationId xmlns:a16="http://schemas.microsoft.com/office/drawing/2014/main" id="{AD620AE6-B78A-C34F-B8B6-8409B2E34BF8}"/>
                </a:ext>
              </a:extLst>
            </p:cNvPr>
            <p:cNvSpPr/>
            <p:nvPr/>
          </p:nvSpPr>
          <p:spPr>
            <a:xfrm>
              <a:off x="2501420" y="2052746"/>
              <a:ext cx="1557337" cy="559422"/>
            </a:xfrm>
            <a:prstGeom prst="rect">
              <a:avLst/>
            </a:prstGeom>
            <a:solidFill>
              <a:schemeClr val="accent6">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2060"/>
                  </a:solidFill>
                </a:rPr>
                <a:t>eth0</a:t>
              </a:r>
            </a:p>
            <a:p>
              <a:pPr algn="ctr"/>
              <a:r>
                <a:rPr lang="en-US" sz="1200" dirty="0">
                  <a:solidFill>
                    <a:srgbClr val="002060"/>
                  </a:solidFill>
                </a:rPr>
                <a:t>10.100.0.2</a:t>
              </a:r>
            </a:p>
          </p:txBody>
        </p:sp>
        <p:sp>
          <p:nvSpPr>
            <p:cNvPr id="33" name="TextBox 32">
              <a:extLst>
                <a:ext uri="{FF2B5EF4-FFF2-40B4-BE49-F238E27FC236}">
                  <a16:creationId xmlns:a16="http://schemas.microsoft.com/office/drawing/2014/main" id="{F5BEA6AA-AB83-AC44-974D-0986F0E783EE}"/>
                </a:ext>
              </a:extLst>
            </p:cNvPr>
            <p:cNvSpPr txBox="1"/>
            <p:nvPr/>
          </p:nvSpPr>
          <p:spPr>
            <a:xfrm>
              <a:off x="2605193" y="6161898"/>
              <a:ext cx="1498850" cy="399885"/>
            </a:xfrm>
            <a:prstGeom prst="rect">
              <a:avLst/>
            </a:prstGeom>
            <a:noFill/>
          </p:spPr>
          <p:txBody>
            <a:bodyPr wrap="none" rtlCol="0">
              <a:spAutoFit/>
            </a:bodyPr>
            <a:lstStyle/>
            <a:p>
              <a:r>
                <a:rPr lang="en-US" sz="1200" dirty="0"/>
                <a:t>Worker Node</a:t>
              </a:r>
            </a:p>
          </p:txBody>
        </p:sp>
        <p:cxnSp>
          <p:nvCxnSpPr>
            <p:cNvPr id="34" name="Straight Arrow Connector 33">
              <a:extLst>
                <a:ext uri="{FF2B5EF4-FFF2-40B4-BE49-F238E27FC236}">
                  <a16:creationId xmlns:a16="http://schemas.microsoft.com/office/drawing/2014/main" id="{CCC25BD8-EE64-1243-AE36-E65819A738AB}"/>
                </a:ext>
              </a:extLst>
            </p:cNvPr>
            <p:cNvCxnSpPr>
              <a:stCxn id="32" idx="2"/>
              <a:endCxn id="31" idx="0"/>
            </p:cNvCxnSpPr>
            <p:nvPr/>
          </p:nvCxnSpPr>
          <p:spPr>
            <a:xfrm>
              <a:off x="3280089" y="2612168"/>
              <a:ext cx="1" cy="60015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6B0EA58-7F9A-454C-BE18-9E4D633F5F5E}"/>
                </a:ext>
              </a:extLst>
            </p:cNvPr>
            <p:cNvCxnSpPr>
              <a:cxnSpLocks/>
              <a:stCxn id="31" idx="2"/>
              <a:endCxn id="29" idx="0"/>
            </p:cNvCxnSpPr>
            <p:nvPr/>
          </p:nvCxnSpPr>
          <p:spPr>
            <a:xfrm>
              <a:off x="3280090" y="3771743"/>
              <a:ext cx="3330" cy="64088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6F3E323-592F-3241-97ED-30D7C1505059}"/>
                </a:ext>
              </a:extLst>
            </p:cNvPr>
            <p:cNvSpPr txBox="1"/>
            <p:nvPr/>
          </p:nvSpPr>
          <p:spPr>
            <a:xfrm>
              <a:off x="1588530" y="4065584"/>
              <a:ext cx="819425" cy="399885"/>
            </a:xfrm>
            <a:prstGeom prst="rect">
              <a:avLst/>
            </a:prstGeom>
            <a:noFill/>
          </p:spPr>
          <p:txBody>
            <a:bodyPr wrap="none" rtlCol="0">
              <a:spAutoFit/>
            </a:bodyPr>
            <a:lstStyle/>
            <a:p>
              <a:r>
                <a:rPr lang="en-US" sz="1200" dirty="0"/>
                <a:t>pause</a:t>
              </a:r>
            </a:p>
          </p:txBody>
        </p:sp>
      </p:grpSp>
      <p:grpSp>
        <p:nvGrpSpPr>
          <p:cNvPr id="30" name="Group 29">
            <a:extLst>
              <a:ext uri="{FF2B5EF4-FFF2-40B4-BE49-F238E27FC236}">
                <a16:creationId xmlns:a16="http://schemas.microsoft.com/office/drawing/2014/main" id="{2B38BFC9-EE61-0E42-83D1-8CB9421F9C5A}"/>
              </a:ext>
            </a:extLst>
          </p:cNvPr>
          <p:cNvGrpSpPr/>
          <p:nvPr/>
        </p:nvGrpSpPr>
        <p:grpSpPr>
          <a:xfrm>
            <a:off x="6714672" y="3510969"/>
            <a:ext cx="3271847" cy="3123394"/>
            <a:chOff x="914391" y="2052746"/>
            <a:chExt cx="4817127" cy="4509037"/>
          </a:xfrm>
        </p:grpSpPr>
        <p:sp>
          <p:nvSpPr>
            <p:cNvPr id="36" name="Rounded Rectangle 35">
              <a:extLst>
                <a:ext uri="{FF2B5EF4-FFF2-40B4-BE49-F238E27FC236}">
                  <a16:creationId xmlns:a16="http://schemas.microsoft.com/office/drawing/2014/main" id="{003FDAA5-F905-AA43-83EE-7529669E01A7}"/>
                </a:ext>
              </a:extLst>
            </p:cNvPr>
            <p:cNvSpPr/>
            <p:nvPr/>
          </p:nvSpPr>
          <p:spPr>
            <a:xfrm>
              <a:off x="1094871" y="4008016"/>
              <a:ext cx="1924228" cy="640885"/>
            </a:xfrm>
            <a:prstGeom prst="roundRect">
              <a:avLst/>
            </a:prstGeom>
            <a:solidFill>
              <a:schemeClr val="bg1">
                <a:lumMod val="75000"/>
              </a:schemeClr>
            </a:solid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37" name="Group 36">
              <a:extLst>
                <a:ext uri="{FF2B5EF4-FFF2-40B4-BE49-F238E27FC236}">
                  <a16:creationId xmlns:a16="http://schemas.microsoft.com/office/drawing/2014/main" id="{CC3C3080-A9A7-E946-A87F-DB3F163B715C}"/>
                </a:ext>
              </a:extLst>
            </p:cNvPr>
            <p:cNvGrpSpPr/>
            <p:nvPr/>
          </p:nvGrpSpPr>
          <p:grpSpPr>
            <a:xfrm>
              <a:off x="914391" y="2310152"/>
              <a:ext cx="4817127" cy="4204952"/>
              <a:chOff x="3891894" y="1586642"/>
              <a:chExt cx="4315046" cy="1739715"/>
            </a:xfrm>
          </p:grpSpPr>
          <p:sp>
            <p:nvSpPr>
              <p:cNvPr id="53" name="Rounded Rectangle 52">
                <a:extLst>
                  <a:ext uri="{FF2B5EF4-FFF2-40B4-BE49-F238E27FC236}">
                    <a16:creationId xmlns:a16="http://schemas.microsoft.com/office/drawing/2014/main" id="{3FB6117A-5CF1-9445-A459-862C092C38B9}"/>
                  </a:ext>
                </a:extLst>
              </p:cNvPr>
              <p:cNvSpPr/>
              <p:nvPr/>
            </p:nvSpPr>
            <p:spPr>
              <a:xfrm>
                <a:off x="3891894" y="1586642"/>
                <a:ext cx="4315046" cy="1739715"/>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 name="TextBox 53">
                <a:extLst>
                  <a:ext uri="{FF2B5EF4-FFF2-40B4-BE49-F238E27FC236}">
                    <a16:creationId xmlns:a16="http://schemas.microsoft.com/office/drawing/2014/main" id="{89C41DD8-1025-154E-8462-BB75B9923959}"/>
                  </a:ext>
                </a:extLst>
              </p:cNvPr>
              <p:cNvSpPr txBox="1"/>
              <p:nvPr/>
            </p:nvSpPr>
            <p:spPr>
              <a:xfrm>
                <a:off x="6538791" y="2924396"/>
                <a:ext cx="1076016" cy="110296"/>
              </a:xfrm>
              <a:prstGeom prst="rect">
                <a:avLst/>
              </a:prstGeom>
              <a:noFill/>
            </p:spPr>
            <p:txBody>
              <a:bodyPr wrap="square" lIns="0" tIns="0" rIns="0" bIns="0" rtlCol="0">
                <a:spAutoFit/>
              </a:bodyPr>
              <a:lstStyle/>
              <a:p>
                <a:pPr>
                  <a:spcAft>
                    <a:spcPts val="600"/>
                  </a:spcAft>
                </a:pPr>
                <a:r>
                  <a:rPr lang="en-US" sz="1200" dirty="0"/>
                  <a:t>Container 2</a:t>
                </a:r>
              </a:p>
            </p:txBody>
          </p:sp>
          <p:pic>
            <p:nvPicPr>
              <p:cNvPr id="55" name="Picture 54">
                <a:extLst>
                  <a:ext uri="{FF2B5EF4-FFF2-40B4-BE49-F238E27FC236}">
                    <a16:creationId xmlns:a16="http://schemas.microsoft.com/office/drawing/2014/main" id="{27AB5738-36EE-B249-AAC6-51F799F5BF78}"/>
                  </a:ext>
                </a:extLst>
              </p:cNvPr>
              <p:cNvPicPr>
                <a:picLocks noChangeAspect="1"/>
              </p:cNvPicPr>
              <p:nvPr/>
            </p:nvPicPr>
            <p:blipFill>
              <a:blip r:embed="rId3"/>
              <a:stretch>
                <a:fillRect/>
              </a:stretch>
            </p:blipFill>
            <p:spPr>
              <a:xfrm>
                <a:off x="7764960" y="1586642"/>
                <a:ext cx="441980" cy="190561"/>
              </a:xfrm>
              <a:prstGeom prst="rect">
                <a:avLst/>
              </a:prstGeom>
            </p:spPr>
          </p:pic>
        </p:grpSp>
        <p:sp>
          <p:nvSpPr>
            <p:cNvPr id="38" name="Rounded Rectangle 37">
              <a:extLst>
                <a:ext uri="{FF2B5EF4-FFF2-40B4-BE49-F238E27FC236}">
                  <a16:creationId xmlns:a16="http://schemas.microsoft.com/office/drawing/2014/main" id="{231BE48C-480F-664B-9CE2-6C7345D17DB7}"/>
                </a:ext>
              </a:extLst>
            </p:cNvPr>
            <p:cNvSpPr/>
            <p:nvPr/>
          </p:nvSpPr>
          <p:spPr>
            <a:xfrm>
              <a:off x="1066295" y="4787388"/>
              <a:ext cx="2105521" cy="1138237"/>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9" name="Rounded Rectangle 38">
              <a:extLst>
                <a:ext uri="{FF2B5EF4-FFF2-40B4-BE49-F238E27FC236}">
                  <a16:creationId xmlns:a16="http://schemas.microsoft.com/office/drawing/2014/main" id="{59A4FEAC-E2B3-E548-89D7-15D43A988416}"/>
                </a:ext>
              </a:extLst>
            </p:cNvPr>
            <p:cNvSpPr/>
            <p:nvPr/>
          </p:nvSpPr>
          <p:spPr>
            <a:xfrm>
              <a:off x="3379293" y="4787388"/>
              <a:ext cx="2105521" cy="1138237"/>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 name="TextBox 40">
              <a:extLst>
                <a:ext uri="{FF2B5EF4-FFF2-40B4-BE49-F238E27FC236}">
                  <a16:creationId xmlns:a16="http://schemas.microsoft.com/office/drawing/2014/main" id="{6E0B4A56-DE5C-C044-85F0-51D78245F904}"/>
                </a:ext>
              </a:extLst>
            </p:cNvPr>
            <p:cNvSpPr txBox="1"/>
            <p:nvPr/>
          </p:nvSpPr>
          <p:spPr>
            <a:xfrm>
              <a:off x="1556272" y="5543551"/>
              <a:ext cx="1373384" cy="266587"/>
            </a:xfrm>
            <a:prstGeom prst="rect">
              <a:avLst/>
            </a:prstGeom>
            <a:noFill/>
          </p:spPr>
          <p:txBody>
            <a:bodyPr wrap="square" lIns="0" tIns="0" rIns="0" bIns="0" rtlCol="0">
              <a:spAutoFit/>
            </a:bodyPr>
            <a:lstStyle/>
            <a:p>
              <a:pPr>
                <a:spcAft>
                  <a:spcPts val="600"/>
                </a:spcAft>
              </a:pPr>
              <a:r>
                <a:rPr lang="en-US" sz="1200" dirty="0"/>
                <a:t>Container 1</a:t>
              </a:r>
            </a:p>
          </p:txBody>
        </p:sp>
        <p:sp>
          <p:nvSpPr>
            <p:cNvPr id="42" name="Rectangle 41">
              <a:extLst>
                <a:ext uri="{FF2B5EF4-FFF2-40B4-BE49-F238E27FC236}">
                  <a16:creationId xmlns:a16="http://schemas.microsoft.com/office/drawing/2014/main" id="{CDAE0026-E33F-1740-B4ED-E01505D290DD}"/>
                </a:ext>
              </a:extLst>
            </p:cNvPr>
            <p:cNvSpPr/>
            <p:nvPr/>
          </p:nvSpPr>
          <p:spPr>
            <a:xfrm>
              <a:off x="1343016" y="4412628"/>
              <a:ext cx="3880807" cy="559422"/>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2060"/>
                  </a:solidFill>
                </a:rPr>
                <a:t>veth0</a:t>
              </a:r>
            </a:p>
            <a:p>
              <a:pPr algn="ctr"/>
              <a:r>
                <a:rPr lang="en-US" sz="1200" dirty="0">
                  <a:solidFill>
                    <a:srgbClr val="002060"/>
                  </a:solidFill>
                </a:rPr>
                <a:t>172.17.0.2</a:t>
              </a:r>
            </a:p>
          </p:txBody>
        </p:sp>
        <p:sp>
          <p:nvSpPr>
            <p:cNvPr id="44" name="Rectangle 43">
              <a:extLst>
                <a:ext uri="{FF2B5EF4-FFF2-40B4-BE49-F238E27FC236}">
                  <a16:creationId xmlns:a16="http://schemas.microsoft.com/office/drawing/2014/main" id="{34E91E5C-3253-E249-913C-77ECD3EBA710}"/>
                </a:ext>
              </a:extLst>
            </p:cNvPr>
            <p:cNvSpPr/>
            <p:nvPr/>
          </p:nvSpPr>
          <p:spPr>
            <a:xfrm>
              <a:off x="2501421" y="3212321"/>
              <a:ext cx="1557337" cy="559422"/>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2060"/>
                  </a:solidFill>
                </a:rPr>
                <a:t>cbr0</a:t>
              </a:r>
            </a:p>
            <a:p>
              <a:pPr algn="ctr"/>
              <a:r>
                <a:rPr lang="en-US" sz="1200">
                  <a:solidFill>
                    <a:srgbClr val="002060"/>
                  </a:solidFill>
                </a:rPr>
                <a:t>10.0.2.1</a:t>
              </a:r>
              <a:endParaRPr lang="en-US" sz="1200" dirty="0">
                <a:solidFill>
                  <a:srgbClr val="002060"/>
                </a:solidFill>
              </a:endParaRPr>
            </a:p>
          </p:txBody>
        </p:sp>
        <p:sp>
          <p:nvSpPr>
            <p:cNvPr id="45" name="Rectangle 44">
              <a:extLst>
                <a:ext uri="{FF2B5EF4-FFF2-40B4-BE49-F238E27FC236}">
                  <a16:creationId xmlns:a16="http://schemas.microsoft.com/office/drawing/2014/main" id="{B9109BE3-B44C-9B43-9CFB-7FEFB0B65B55}"/>
                </a:ext>
              </a:extLst>
            </p:cNvPr>
            <p:cNvSpPr/>
            <p:nvPr/>
          </p:nvSpPr>
          <p:spPr>
            <a:xfrm>
              <a:off x="2501420" y="2052746"/>
              <a:ext cx="1557337" cy="559422"/>
            </a:xfrm>
            <a:prstGeom prst="rect">
              <a:avLst/>
            </a:prstGeom>
            <a:solidFill>
              <a:schemeClr val="accent6">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2060"/>
                  </a:solidFill>
                </a:rPr>
                <a:t>eth0</a:t>
              </a:r>
            </a:p>
            <a:p>
              <a:pPr algn="ctr"/>
              <a:r>
                <a:rPr lang="en-US" sz="1200" dirty="0">
                  <a:solidFill>
                    <a:srgbClr val="002060"/>
                  </a:solidFill>
                </a:rPr>
                <a:t>10.100.0.3</a:t>
              </a:r>
            </a:p>
          </p:txBody>
        </p:sp>
        <p:sp>
          <p:nvSpPr>
            <p:cNvPr id="49" name="TextBox 48">
              <a:extLst>
                <a:ext uri="{FF2B5EF4-FFF2-40B4-BE49-F238E27FC236}">
                  <a16:creationId xmlns:a16="http://schemas.microsoft.com/office/drawing/2014/main" id="{ABCA097D-A6F6-FA4F-988E-679434A37868}"/>
                </a:ext>
              </a:extLst>
            </p:cNvPr>
            <p:cNvSpPr txBox="1"/>
            <p:nvPr/>
          </p:nvSpPr>
          <p:spPr>
            <a:xfrm>
              <a:off x="2605193" y="6161898"/>
              <a:ext cx="1498850" cy="399885"/>
            </a:xfrm>
            <a:prstGeom prst="rect">
              <a:avLst/>
            </a:prstGeom>
            <a:noFill/>
          </p:spPr>
          <p:txBody>
            <a:bodyPr wrap="none" rtlCol="0">
              <a:spAutoFit/>
            </a:bodyPr>
            <a:lstStyle/>
            <a:p>
              <a:r>
                <a:rPr lang="en-US" sz="1200" dirty="0"/>
                <a:t>Worker Node</a:t>
              </a:r>
            </a:p>
          </p:txBody>
        </p:sp>
        <p:cxnSp>
          <p:nvCxnSpPr>
            <p:cNvPr id="50" name="Straight Arrow Connector 49">
              <a:extLst>
                <a:ext uri="{FF2B5EF4-FFF2-40B4-BE49-F238E27FC236}">
                  <a16:creationId xmlns:a16="http://schemas.microsoft.com/office/drawing/2014/main" id="{78FF167F-67A1-6E48-9C37-4B43481475DB}"/>
                </a:ext>
              </a:extLst>
            </p:cNvPr>
            <p:cNvCxnSpPr>
              <a:stCxn id="45" idx="2"/>
              <a:endCxn id="44" idx="0"/>
            </p:cNvCxnSpPr>
            <p:nvPr/>
          </p:nvCxnSpPr>
          <p:spPr>
            <a:xfrm>
              <a:off x="3280089" y="2612168"/>
              <a:ext cx="1" cy="60015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31DC327-0CF6-D84A-A715-5C126DB83C6F}"/>
                </a:ext>
              </a:extLst>
            </p:cNvPr>
            <p:cNvCxnSpPr>
              <a:cxnSpLocks/>
              <a:stCxn id="44" idx="2"/>
              <a:endCxn id="42" idx="0"/>
            </p:cNvCxnSpPr>
            <p:nvPr/>
          </p:nvCxnSpPr>
          <p:spPr>
            <a:xfrm>
              <a:off x="3280090" y="3771743"/>
              <a:ext cx="3330" cy="64088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FA7E14E-A30D-BF41-84B5-B8D5C6D92DFE}"/>
                </a:ext>
              </a:extLst>
            </p:cNvPr>
            <p:cNvSpPr txBox="1"/>
            <p:nvPr/>
          </p:nvSpPr>
          <p:spPr>
            <a:xfrm>
              <a:off x="1588530" y="4065584"/>
              <a:ext cx="819425" cy="399885"/>
            </a:xfrm>
            <a:prstGeom prst="rect">
              <a:avLst/>
            </a:prstGeom>
            <a:noFill/>
          </p:spPr>
          <p:txBody>
            <a:bodyPr wrap="none" rtlCol="0">
              <a:spAutoFit/>
            </a:bodyPr>
            <a:lstStyle/>
            <a:p>
              <a:r>
                <a:rPr lang="en-US" sz="1200" dirty="0"/>
                <a:t>pause</a:t>
              </a:r>
            </a:p>
          </p:txBody>
        </p:sp>
      </p:grpSp>
      <p:sp>
        <p:nvSpPr>
          <p:cNvPr id="56" name="Rounded Rectangle 55">
            <a:extLst>
              <a:ext uri="{FF2B5EF4-FFF2-40B4-BE49-F238E27FC236}">
                <a16:creationId xmlns:a16="http://schemas.microsoft.com/office/drawing/2014/main" id="{75957060-A053-1045-90D9-0C2787796176}"/>
              </a:ext>
            </a:extLst>
          </p:cNvPr>
          <p:cNvSpPr/>
          <p:nvPr/>
        </p:nvSpPr>
        <p:spPr>
          <a:xfrm>
            <a:off x="4285100" y="1572314"/>
            <a:ext cx="3271847" cy="1108362"/>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 name="TextBox 3">
            <a:extLst>
              <a:ext uri="{FF2B5EF4-FFF2-40B4-BE49-F238E27FC236}">
                <a16:creationId xmlns:a16="http://schemas.microsoft.com/office/drawing/2014/main" id="{C4CDD7DE-9B04-804A-98C5-6832D10A53E6}"/>
              </a:ext>
            </a:extLst>
          </p:cNvPr>
          <p:cNvSpPr txBox="1"/>
          <p:nvPr/>
        </p:nvSpPr>
        <p:spPr>
          <a:xfrm>
            <a:off x="4882315" y="2215002"/>
            <a:ext cx="2123484" cy="523220"/>
          </a:xfrm>
          <a:prstGeom prst="rect">
            <a:avLst/>
          </a:prstGeom>
          <a:noFill/>
        </p:spPr>
        <p:txBody>
          <a:bodyPr wrap="square" rtlCol="0">
            <a:spAutoFit/>
          </a:bodyPr>
          <a:lstStyle/>
          <a:p>
            <a:pPr algn="ctr"/>
            <a:r>
              <a:rPr lang="en-US" sz="1400" dirty="0"/>
              <a:t>Router/Gateway</a:t>
            </a:r>
          </a:p>
          <a:p>
            <a:pPr algn="ctr"/>
            <a:r>
              <a:rPr lang="en-US" sz="1400" dirty="0"/>
              <a:t>10.100.0.1</a:t>
            </a:r>
          </a:p>
        </p:txBody>
      </p:sp>
      <p:cxnSp>
        <p:nvCxnSpPr>
          <p:cNvPr id="57" name="Straight Arrow Connector 56">
            <a:extLst>
              <a:ext uri="{FF2B5EF4-FFF2-40B4-BE49-F238E27FC236}">
                <a16:creationId xmlns:a16="http://schemas.microsoft.com/office/drawing/2014/main" id="{8C5632D4-C4B7-F24C-853E-2F62EF054F61}"/>
              </a:ext>
            </a:extLst>
          </p:cNvPr>
          <p:cNvCxnSpPr>
            <a:cxnSpLocks/>
            <a:stCxn id="56" idx="2"/>
            <a:endCxn id="32" idx="0"/>
          </p:cNvCxnSpPr>
          <p:nvPr/>
        </p:nvCxnSpPr>
        <p:spPr>
          <a:xfrm flipH="1">
            <a:off x="3362123" y="2680676"/>
            <a:ext cx="2558901" cy="83029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48EDC59-E187-4E4C-92A6-F2B1AA9240BD}"/>
              </a:ext>
            </a:extLst>
          </p:cNvPr>
          <p:cNvCxnSpPr>
            <a:cxnSpLocks/>
            <a:stCxn id="45" idx="0"/>
            <a:endCxn id="56" idx="2"/>
          </p:cNvCxnSpPr>
          <p:nvPr/>
        </p:nvCxnSpPr>
        <p:spPr>
          <a:xfrm flipH="1" flipV="1">
            <a:off x="5921024" y="2680676"/>
            <a:ext cx="2400457" cy="83029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FA8B844-3973-0645-9608-BDF566A8228C}"/>
              </a:ext>
            </a:extLst>
          </p:cNvPr>
          <p:cNvSpPr txBox="1"/>
          <p:nvPr/>
        </p:nvSpPr>
        <p:spPr>
          <a:xfrm>
            <a:off x="4952985" y="1617792"/>
            <a:ext cx="2241845" cy="646331"/>
          </a:xfrm>
          <a:prstGeom prst="rect">
            <a:avLst/>
          </a:prstGeom>
          <a:solidFill>
            <a:schemeClr val="accent4">
              <a:lumMod val="40000"/>
              <a:lumOff val="60000"/>
            </a:schemeClr>
          </a:solidFill>
        </p:spPr>
        <p:txBody>
          <a:bodyPr wrap="square" rtlCol="0">
            <a:spAutoFit/>
          </a:bodyPr>
          <a:lstStyle/>
          <a:p>
            <a:r>
              <a:rPr lang="en-US" sz="1200" dirty="0"/>
              <a:t>Destination            next hop</a:t>
            </a:r>
          </a:p>
          <a:p>
            <a:r>
              <a:rPr lang="en-US" sz="1200" dirty="0"/>
              <a:t>10.0.1.0/24            10.100.0.2</a:t>
            </a:r>
          </a:p>
          <a:p>
            <a:r>
              <a:rPr lang="en-US" sz="1200" dirty="0"/>
              <a:t>10.0.2.0/24            10.100.0.3  </a:t>
            </a:r>
          </a:p>
        </p:txBody>
      </p:sp>
      <p:sp>
        <p:nvSpPr>
          <p:cNvPr id="15" name="TextBox 14">
            <a:extLst>
              <a:ext uri="{FF2B5EF4-FFF2-40B4-BE49-F238E27FC236}">
                <a16:creationId xmlns:a16="http://schemas.microsoft.com/office/drawing/2014/main" id="{A51B9742-FBF1-B349-B3F9-98AEAEA5450B}"/>
              </a:ext>
            </a:extLst>
          </p:cNvPr>
          <p:cNvSpPr txBox="1"/>
          <p:nvPr/>
        </p:nvSpPr>
        <p:spPr>
          <a:xfrm>
            <a:off x="330325" y="2234808"/>
            <a:ext cx="3765744" cy="923330"/>
          </a:xfrm>
          <a:prstGeom prst="rect">
            <a:avLst/>
          </a:prstGeom>
          <a:noFill/>
        </p:spPr>
        <p:txBody>
          <a:bodyPr wrap="square" rtlCol="0">
            <a:spAutoFit/>
          </a:bodyPr>
          <a:lstStyle/>
          <a:p>
            <a:r>
              <a:rPr lang="en-GB" dirty="0"/>
              <a:t>Combination of virtual network interfaces, bridges, and routing rules is called an </a:t>
            </a:r>
            <a:r>
              <a:rPr lang="en-GB" b="1" u="sng" dirty="0">
                <a:solidFill>
                  <a:schemeClr val="accent5">
                    <a:lumMod val="75000"/>
                  </a:schemeClr>
                </a:solidFill>
              </a:rPr>
              <a:t>O</a:t>
            </a:r>
            <a:r>
              <a:rPr lang="en-GB" b="1" dirty="0">
                <a:hlinkClick r:id="rId4"/>
              </a:rPr>
              <a:t>verlay Network</a:t>
            </a:r>
            <a:endParaRPr lang="en-US" b="1" dirty="0"/>
          </a:p>
        </p:txBody>
      </p:sp>
      <p:sp>
        <p:nvSpPr>
          <p:cNvPr id="46" name="TextBox 45">
            <a:extLst>
              <a:ext uri="{FF2B5EF4-FFF2-40B4-BE49-F238E27FC236}">
                <a16:creationId xmlns:a16="http://schemas.microsoft.com/office/drawing/2014/main" id="{5183BA26-01CD-6949-8D55-F4D65F7F0AC3}"/>
              </a:ext>
            </a:extLst>
          </p:cNvPr>
          <p:cNvSpPr txBox="1"/>
          <p:nvPr/>
        </p:nvSpPr>
        <p:spPr>
          <a:xfrm>
            <a:off x="10134373" y="6392730"/>
            <a:ext cx="2057627" cy="276999"/>
          </a:xfrm>
          <a:prstGeom prst="rect">
            <a:avLst/>
          </a:prstGeom>
          <a:noFill/>
        </p:spPr>
        <p:txBody>
          <a:bodyPr wrap="square" rtlCol="0">
            <a:spAutoFit/>
          </a:bodyPr>
          <a:lstStyle/>
          <a:p>
            <a:r>
              <a:rPr lang="en-US" sz="1200" i="1" dirty="0"/>
              <a:t>Ref: https://</a:t>
            </a:r>
            <a:r>
              <a:rPr lang="en-US" sz="1200" i="1" dirty="0" err="1"/>
              <a:t>medium.com</a:t>
            </a:r>
            <a:endParaRPr lang="en-US" sz="1200" i="1" dirty="0"/>
          </a:p>
        </p:txBody>
      </p:sp>
    </p:spTree>
    <p:extLst>
      <p:ext uri="{BB962C8B-B14F-4D97-AF65-F5344CB8AC3E}">
        <p14:creationId xmlns:p14="http://schemas.microsoft.com/office/powerpoint/2010/main" val="293153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dissolv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9"/>
        <p:cNvGrpSpPr/>
        <p:nvPr/>
      </p:nvGrpSpPr>
      <p:grpSpPr>
        <a:xfrm>
          <a:off x="0" y="0"/>
          <a:ext cx="0" cy="0"/>
          <a:chOff x="0" y="0"/>
          <a:chExt cx="0" cy="0"/>
        </a:xfrm>
      </p:grpSpPr>
      <p:pic>
        <p:nvPicPr>
          <p:cNvPr id="3120" name="Shape 312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175" y="0"/>
            <a:ext cx="12188825" cy="8125883"/>
          </a:xfrm>
          <a:prstGeom prst="rect">
            <a:avLst/>
          </a:prstGeom>
          <a:noFill/>
          <a:ln>
            <a:noFill/>
          </a:ln>
        </p:spPr>
      </p:pic>
      <p:sp>
        <p:nvSpPr>
          <p:cNvPr id="3121" name="Shape 3121"/>
          <p:cNvSpPr txBox="1"/>
          <p:nvPr/>
        </p:nvSpPr>
        <p:spPr>
          <a:xfrm>
            <a:off x="-3175" y="2919941"/>
            <a:ext cx="12192000" cy="1669908"/>
          </a:xfrm>
          <a:prstGeom prst="rect">
            <a:avLst/>
          </a:prstGeom>
          <a:solidFill>
            <a:schemeClr val="bg1">
              <a:alpha val="64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121868" tIns="121868" rIns="121868" bIns="121868" anchor="ctr" anchorCtr="0">
            <a:noAutofit/>
          </a:bodyPr>
          <a:lstStyle/>
          <a:p>
            <a:pPr algn="ctr"/>
            <a:r>
              <a:rPr lang="en-US" sz="8000" b="1" dirty="0">
                <a:solidFill>
                  <a:srgbClr val="002060"/>
                </a:solidFill>
                <a:latin typeface="Arial" panose="020B0604020202020204" pitchFamily="34" charset="0"/>
                <a:cs typeface="Arial" panose="020B0604020202020204" pitchFamily="34" charset="0"/>
              </a:rPr>
              <a:t>Services</a:t>
            </a:r>
            <a:endParaRPr sz="8000" b="1" dirty="0">
              <a:solidFill>
                <a:srgbClr val="002060"/>
              </a:solidFill>
              <a:latin typeface="Arial" panose="020B0604020202020204" pitchFamily="34" charset="0"/>
              <a:cs typeface="Arial" panose="020B0604020202020204" pitchFamily="34" charset="0"/>
            </a:endParaRPr>
          </a:p>
        </p:txBody>
      </p:sp>
      <p:pic>
        <p:nvPicPr>
          <p:cNvPr id="4" name="Shape 843" descr="Shape 843">
            <a:extLst>
              <a:ext uri="{FF2B5EF4-FFF2-40B4-BE49-F238E27FC236}">
                <a16:creationId xmlns:a16="http://schemas.microsoft.com/office/drawing/2014/main" id="{D4E7B5D3-904C-A546-8EC2-5B283F341D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12943" y="3307168"/>
            <a:ext cx="922886" cy="895454"/>
          </a:xfrm>
          <a:prstGeom prst="rect">
            <a:avLst/>
          </a:prstGeom>
          <a:ln w="12700">
            <a:miter lim="400000"/>
          </a:ln>
        </p:spPr>
      </p:pic>
    </p:spTree>
    <p:extLst>
      <p:ext uri="{BB962C8B-B14F-4D97-AF65-F5344CB8AC3E}">
        <p14:creationId xmlns:p14="http://schemas.microsoft.com/office/powerpoint/2010/main" val="388426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98EA9-1C3C-874C-A1E9-2614473773B5}"/>
              </a:ext>
            </a:extLst>
          </p:cNvPr>
          <p:cNvSpPr>
            <a:spLocks noGrp="1"/>
          </p:cNvSpPr>
          <p:nvPr>
            <p:ph type="title"/>
          </p:nvPr>
        </p:nvSpPr>
        <p:spPr>
          <a:xfrm>
            <a:off x="332506" y="3251988"/>
            <a:ext cx="10515600" cy="1603931"/>
          </a:xfrm>
        </p:spPr>
        <p:txBody>
          <a:bodyPr>
            <a:normAutofit fontScale="90000"/>
          </a:bodyPr>
          <a:lstStyle/>
          <a:p>
            <a:r>
              <a:rPr lang="en-US" sz="3600" dirty="0"/>
              <a:t>- Breakfast will be served until 9:30 AM</a:t>
            </a:r>
            <a:br>
              <a:rPr lang="en-US" sz="3600" dirty="0"/>
            </a:br>
            <a:br>
              <a:rPr lang="en-US" sz="3600" dirty="0"/>
            </a:br>
            <a:r>
              <a:rPr lang="en-US" sz="3600" dirty="0"/>
              <a:t>- Please ensure you have registered for the Labs and have a token with a cluster assigned to you</a:t>
            </a:r>
            <a:br>
              <a:rPr lang="en-US" sz="3600" dirty="0"/>
            </a:br>
            <a:br>
              <a:rPr lang="en-US" sz="3600" dirty="0"/>
            </a:br>
            <a:br>
              <a:rPr lang="en-US" sz="3600" dirty="0"/>
            </a:br>
            <a:r>
              <a:rPr lang="en-US" sz="3600" dirty="0"/>
              <a:t> </a:t>
            </a:r>
            <a:endParaRPr lang="en-US" dirty="0"/>
          </a:p>
        </p:txBody>
      </p:sp>
      <p:sp>
        <p:nvSpPr>
          <p:cNvPr id="3" name="Title 1">
            <a:extLst>
              <a:ext uri="{FF2B5EF4-FFF2-40B4-BE49-F238E27FC236}">
                <a16:creationId xmlns:a16="http://schemas.microsoft.com/office/drawing/2014/main" id="{CC42B49F-2755-3845-8EC7-EFC7719B81FF}"/>
              </a:ext>
            </a:extLst>
          </p:cNvPr>
          <p:cNvSpPr txBox="1">
            <a:spLocks/>
          </p:cNvSpPr>
          <p:nvPr/>
        </p:nvSpPr>
        <p:spPr>
          <a:xfrm>
            <a:off x="332506" y="0"/>
            <a:ext cx="8589821" cy="1603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002060"/>
                </a:solidFill>
                <a:latin typeface="+mj-lt"/>
                <a:ea typeface="+mj-ea"/>
                <a:cs typeface="+mj-cs"/>
              </a:defRPr>
            </a:lvl1pPr>
          </a:lstStyle>
          <a:p>
            <a:r>
              <a:rPr lang="en-US" dirty="0"/>
              <a:t>Kubernetes and Service Mesh Workshop</a:t>
            </a:r>
          </a:p>
        </p:txBody>
      </p:sp>
    </p:spTree>
    <p:extLst>
      <p:ext uri="{BB962C8B-B14F-4D97-AF65-F5344CB8AC3E}">
        <p14:creationId xmlns:p14="http://schemas.microsoft.com/office/powerpoint/2010/main" val="424039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0648-CB53-4F83-B71F-008F4339E095}"/>
              </a:ext>
            </a:extLst>
          </p:cNvPr>
          <p:cNvSpPr>
            <a:spLocks noGrp="1"/>
          </p:cNvSpPr>
          <p:nvPr>
            <p:ph type="title"/>
          </p:nvPr>
        </p:nvSpPr>
        <p:spPr>
          <a:xfrm>
            <a:off x="168342" y="23258"/>
            <a:ext cx="10515600" cy="1392236"/>
          </a:xfrm>
        </p:spPr>
        <p:txBody>
          <a:bodyPr>
            <a:normAutofit/>
          </a:bodyPr>
          <a:lstStyle/>
          <a:p>
            <a:r>
              <a:rPr lang="en-GB" sz="3600" dirty="0"/>
              <a:t>Publishing Services – K8s Service Types</a:t>
            </a:r>
          </a:p>
        </p:txBody>
      </p:sp>
      <p:sp>
        <p:nvSpPr>
          <p:cNvPr id="3" name="TextBox 2">
            <a:extLst>
              <a:ext uri="{FF2B5EF4-FFF2-40B4-BE49-F238E27FC236}">
                <a16:creationId xmlns:a16="http://schemas.microsoft.com/office/drawing/2014/main" id="{2DCB976D-8368-4844-906D-25C213CD75BB}"/>
              </a:ext>
            </a:extLst>
          </p:cNvPr>
          <p:cNvSpPr txBox="1"/>
          <p:nvPr/>
        </p:nvSpPr>
        <p:spPr>
          <a:xfrm>
            <a:off x="1133364" y="2050090"/>
            <a:ext cx="10682399" cy="4282391"/>
          </a:xfrm>
          <a:prstGeom prst="rect">
            <a:avLst/>
          </a:prstGeom>
          <a:noFill/>
        </p:spPr>
        <p:txBody>
          <a:bodyPr wrap="square" rtlCol="0">
            <a:spAutoFit/>
          </a:bodyPr>
          <a:lstStyle/>
          <a:p>
            <a:r>
              <a:rPr lang="en-GB" sz="2400" dirty="0"/>
              <a:t>Service defines a logical set of Pods and a policy by which to access them.</a:t>
            </a:r>
          </a:p>
          <a:p>
            <a:r>
              <a:rPr lang="en-GB" sz="2400" dirty="0"/>
              <a:t>Service in Kubernetes is a REST object, similar to a Pod.</a:t>
            </a:r>
          </a:p>
          <a:p>
            <a:endParaRPr lang="en-GB" sz="2400" dirty="0"/>
          </a:p>
          <a:p>
            <a:r>
              <a:rPr lang="en-GB" sz="2400" b="1" dirty="0"/>
              <a:t>Service Types:</a:t>
            </a:r>
          </a:p>
          <a:p>
            <a:pPr marL="342900" indent="-342900">
              <a:lnSpc>
                <a:spcPct val="150000"/>
              </a:lnSpc>
              <a:buFont typeface="Arial" panose="020B0604020202020204" pitchFamily="34" charset="0"/>
              <a:buChar char="•"/>
            </a:pPr>
            <a:r>
              <a:rPr lang="en-GB" sz="2400" dirty="0"/>
              <a:t>Cluster IP </a:t>
            </a:r>
          </a:p>
          <a:p>
            <a:pPr marL="342900" indent="-342900">
              <a:lnSpc>
                <a:spcPct val="150000"/>
              </a:lnSpc>
              <a:buFont typeface="Arial" panose="020B0604020202020204" pitchFamily="34" charset="0"/>
              <a:buChar char="•"/>
            </a:pPr>
            <a:r>
              <a:rPr lang="en-GB" sz="2400" dirty="0" err="1"/>
              <a:t>NodePort</a:t>
            </a:r>
            <a:endParaRPr lang="en-GB" sz="2400" dirty="0"/>
          </a:p>
          <a:p>
            <a:pPr marL="342900" indent="-342900">
              <a:lnSpc>
                <a:spcPct val="150000"/>
              </a:lnSpc>
              <a:buFont typeface="Arial" panose="020B0604020202020204" pitchFamily="34" charset="0"/>
              <a:buChar char="•"/>
            </a:pPr>
            <a:r>
              <a:rPr lang="en-GB" sz="2400" dirty="0" err="1"/>
              <a:t>LoadBalancer</a:t>
            </a:r>
            <a:endParaRPr lang="en-GB" sz="2400" dirty="0"/>
          </a:p>
          <a:p>
            <a:pPr marL="342900" indent="-342900">
              <a:lnSpc>
                <a:spcPct val="150000"/>
              </a:lnSpc>
              <a:buFont typeface="Arial" panose="020B0604020202020204" pitchFamily="34" charset="0"/>
              <a:buChar char="•"/>
            </a:pPr>
            <a:r>
              <a:rPr lang="en-GB" sz="2400" dirty="0" err="1"/>
              <a:t>ExternalName</a:t>
            </a:r>
            <a:endParaRPr lang="en-GB" sz="2000" i="1" dirty="0"/>
          </a:p>
          <a:p>
            <a:pPr marL="342900" indent="-342900">
              <a:lnSpc>
                <a:spcPct val="15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273811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0648-CB53-4F83-B71F-008F4339E095}"/>
              </a:ext>
            </a:extLst>
          </p:cNvPr>
          <p:cNvSpPr>
            <a:spLocks noGrp="1"/>
          </p:cNvSpPr>
          <p:nvPr>
            <p:ph type="title"/>
          </p:nvPr>
        </p:nvSpPr>
        <p:spPr>
          <a:xfrm>
            <a:off x="168342" y="23258"/>
            <a:ext cx="10515600" cy="1392236"/>
          </a:xfrm>
        </p:spPr>
        <p:txBody>
          <a:bodyPr>
            <a:normAutofit/>
          </a:bodyPr>
          <a:lstStyle/>
          <a:p>
            <a:r>
              <a:rPr lang="en-GB" sz="3600" dirty="0"/>
              <a:t>K8s Service Types - </a:t>
            </a:r>
            <a:r>
              <a:rPr lang="en-GB" sz="3600" dirty="0" err="1"/>
              <a:t>ClusterIP</a:t>
            </a:r>
            <a:endParaRPr lang="en-GB" sz="3600" dirty="0"/>
          </a:p>
        </p:txBody>
      </p:sp>
      <p:sp>
        <p:nvSpPr>
          <p:cNvPr id="3" name="TextBox 2">
            <a:extLst>
              <a:ext uri="{FF2B5EF4-FFF2-40B4-BE49-F238E27FC236}">
                <a16:creationId xmlns:a16="http://schemas.microsoft.com/office/drawing/2014/main" id="{2DCB976D-8368-4844-906D-25C213CD75BB}"/>
              </a:ext>
            </a:extLst>
          </p:cNvPr>
          <p:cNvSpPr txBox="1"/>
          <p:nvPr/>
        </p:nvSpPr>
        <p:spPr>
          <a:xfrm>
            <a:off x="367088" y="1668855"/>
            <a:ext cx="5777024" cy="1569660"/>
          </a:xfrm>
          <a:prstGeom prst="rect">
            <a:avLst/>
          </a:prstGeom>
          <a:noFill/>
        </p:spPr>
        <p:txBody>
          <a:bodyPr wrap="square" rtlCol="0">
            <a:spAutoFit/>
          </a:bodyPr>
          <a:lstStyle/>
          <a:p>
            <a:pPr>
              <a:lnSpc>
                <a:spcPct val="150000"/>
              </a:lnSpc>
            </a:pPr>
            <a:r>
              <a:rPr lang="en-GB" sz="2400" dirty="0"/>
              <a:t>Cluster IP provides service within the Cluster. </a:t>
            </a:r>
          </a:p>
          <a:p>
            <a:pPr>
              <a:lnSpc>
                <a:spcPct val="150000"/>
              </a:lnSpc>
            </a:pPr>
            <a:r>
              <a:rPr lang="en-GB" sz="2400" dirty="0"/>
              <a:t>No external access.</a:t>
            </a:r>
          </a:p>
          <a:p>
            <a:endParaRPr lang="en-US" sz="2400" dirty="0"/>
          </a:p>
        </p:txBody>
      </p:sp>
      <p:grpSp>
        <p:nvGrpSpPr>
          <p:cNvPr id="54" name="Group 53">
            <a:extLst>
              <a:ext uri="{FF2B5EF4-FFF2-40B4-BE49-F238E27FC236}">
                <a16:creationId xmlns:a16="http://schemas.microsoft.com/office/drawing/2014/main" id="{4D58BF03-115D-BB48-A387-3104CAA61B43}"/>
              </a:ext>
            </a:extLst>
          </p:cNvPr>
          <p:cNvGrpSpPr/>
          <p:nvPr/>
        </p:nvGrpSpPr>
        <p:grpSpPr>
          <a:xfrm>
            <a:off x="7188627" y="3682585"/>
            <a:ext cx="1990684" cy="788594"/>
            <a:chOff x="7202915" y="3267532"/>
            <a:chExt cx="1990684" cy="791393"/>
          </a:xfrm>
        </p:grpSpPr>
        <p:sp>
          <p:nvSpPr>
            <p:cNvPr id="16" name="Rounded Rectangle 15">
              <a:extLst>
                <a:ext uri="{FF2B5EF4-FFF2-40B4-BE49-F238E27FC236}">
                  <a16:creationId xmlns:a16="http://schemas.microsoft.com/office/drawing/2014/main" id="{E992285F-4487-984F-A3BA-B42F5F763436}"/>
                </a:ext>
              </a:extLst>
            </p:cNvPr>
            <p:cNvSpPr/>
            <p:nvPr/>
          </p:nvSpPr>
          <p:spPr>
            <a:xfrm>
              <a:off x="7202915" y="3303314"/>
              <a:ext cx="1990684" cy="755611"/>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 name="TextBox 18">
              <a:extLst>
                <a:ext uri="{FF2B5EF4-FFF2-40B4-BE49-F238E27FC236}">
                  <a16:creationId xmlns:a16="http://schemas.microsoft.com/office/drawing/2014/main" id="{E86778D6-DF01-5949-83A1-01FA5DAF6C51}"/>
                </a:ext>
              </a:extLst>
            </p:cNvPr>
            <p:cNvSpPr txBox="1"/>
            <p:nvPr/>
          </p:nvSpPr>
          <p:spPr>
            <a:xfrm>
              <a:off x="7500275" y="3267532"/>
              <a:ext cx="1378775" cy="584775"/>
            </a:xfrm>
            <a:prstGeom prst="rect">
              <a:avLst/>
            </a:prstGeom>
            <a:noFill/>
          </p:spPr>
          <p:txBody>
            <a:bodyPr wrap="none" rtlCol="0">
              <a:spAutoFit/>
            </a:bodyPr>
            <a:lstStyle/>
            <a:p>
              <a:pPr algn="ctr"/>
              <a:r>
                <a:rPr lang="en-US" sz="2000" dirty="0"/>
                <a:t>Service</a:t>
              </a:r>
            </a:p>
            <a:p>
              <a:pPr algn="ctr"/>
              <a:r>
                <a:rPr lang="en-US" sz="1200" i="1" dirty="0"/>
                <a:t>(Internal Cluster IP)</a:t>
              </a:r>
            </a:p>
          </p:txBody>
        </p:sp>
      </p:grpSp>
      <p:grpSp>
        <p:nvGrpSpPr>
          <p:cNvPr id="56" name="Group 55">
            <a:extLst>
              <a:ext uri="{FF2B5EF4-FFF2-40B4-BE49-F238E27FC236}">
                <a16:creationId xmlns:a16="http://schemas.microsoft.com/office/drawing/2014/main" id="{689BF78C-F3DC-D047-B364-A85246DD7990}"/>
              </a:ext>
            </a:extLst>
          </p:cNvPr>
          <p:cNvGrpSpPr/>
          <p:nvPr/>
        </p:nvGrpSpPr>
        <p:grpSpPr>
          <a:xfrm>
            <a:off x="5518060" y="3210407"/>
            <a:ext cx="5683870" cy="3444702"/>
            <a:chOff x="5518060" y="2910360"/>
            <a:chExt cx="5683870" cy="3444702"/>
          </a:xfrm>
        </p:grpSpPr>
        <p:sp>
          <p:nvSpPr>
            <p:cNvPr id="11" name="Rounded Rectangle 10">
              <a:extLst>
                <a:ext uri="{FF2B5EF4-FFF2-40B4-BE49-F238E27FC236}">
                  <a16:creationId xmlns:a16="http://schemas.microsoft.com/office/drawing/2014/main" id="{F6272FEF-3F54-4142-B992-EF3FB7A2658D}"/>
                </a:ext>
              </a:extLst>
            </p:cNvPr>
            <p:cNvSpPr/>
            <p:nvPr/>
          </p:nvSpPr>
          <p:spPr>
            <a:xfrm>
              <a:off x="5518060" y="3191829"/>
              <a:ext cx="5302948" cy="3163233"/>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TextBox 9">
              <a:extLst>
                <a:ext uri="{FF2B5EF4-FFF2-40B4-BE49-F238E27FC236}">
                  <a16:creationId xmlns:a16="http://schemas.microsoft.com/office/drawing/2014/main" id="{F24F3C1D-0EBA-6343-B0D7-A796140B948B}"/>
                </a:ext>
              </a:extLst>
            </p:cNvPr>
            <p:cNvSpPr txBox="1"/>
            <p:nvPr/>
          </p:nvSpPr>
          <p:spPr>
            <a:xfrm>
              <a:off x="5864776" y="5949473"/>
              <a:ext cx="3865859" cy="276999"/>
            </a:xfrm>
            <a:prstGeom prst="rect">
              <a:avLst/>
            </a:prstGeom>
            <a:noFill/>
          </p:spPr>
          <p:txBody>
            <a:bodyPr wrap="square" lIns="0" tIns="0" rIns="0" bIns="0" rtlCol="0">
              <a:spAutoFit/>
            </a:bodyPr>
            <a:lstStyle/>
            <a:p>
              <a:pPr>
                <a:spcAft>
                  <a:spcPts val="600"/>
                </a:spcAft>
              </a:pPr>
              <a:r>
                <a:rPr lang="en-US" dirty="0"/>
                <a:t>K8s Cluster</a:t>
              </a:r>
            </a:p>
          </p:txBody>
        </p:sp>
        <p:pic>
          <p:nvPicPr>
            <p:cNvPr id="29" name="Shape 843" descr="Shape 843">
              <a:extLst>
                <a:ext uri="{FF2B5EF4-FFF2-40B4-BE49-F238E27FC236}">
                  <a16:creationId xmlns:a16="http://schemas.microsoft.com/office/drawing/2014/main" id="{85C7794F-8001-2648-BB4D-5C1B4E9582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9044" y="2910360"/>
              <a:ext cx="922886" cy="895454"/>
            </a:xfrm>
            <a:prstGeom prst="rect">
              <a:avLst/>
            </a:prstGeom>
            <a:ln w="12700">
              <a:miter lim="400000"/>
            </a:ln>
          </p:spPr>
        </p:pic>
      </p:grpSp>
      <p:grpSp>
        <p:nvGrpSpPr>
          <p:cNvPr id="55" name="Group 54">
            <a:extLst>
              <a:ext uri="{FF2B5EF4-FFF2-40B4-BE49-F238E27FC236}">
                <a16:creationId xmlns:a16="http://schemas.microsoft.com/office/drawing/2014/main" id="{6DE8CA76-03FC-504C-9B35-5B4A7272A4BA}"/>
              </a:ext>
            </a:extLst>
          </p:cNvPr>
          <p:cNvGrpSpPr/>
          <p:nvPr/>
        </p:nvGrpSpPr>
        <p:grpSpPr>
          <a:xfrm>
            <a:off x="7190642" y="2715689"/>
            <a:ext cx="1990684" cy="592969"/>
            <a:chOff x="7204930" y="2244186"/>
            <a:chExt cx="1990684" cy="592969"/>
          </a:xfrm>
        </p:grpSpPr>
        <p:sp>
          <p:nvSpPr>
            <p:cNvPr id="31" name="Rounded Rectangle 30">
              <a:extLst>
                <a:ext uri="{FF2B5EF4-FFF2-40B4-BE49-F238E27FC236}">
                  <a16:creationId xmlns:a16="http://schemas.microsoft.com/office/drawing/2014/main" id="{5486562E-C14A-2642-90C0-7B5ADC6B1EEB}"/>
                </a:ext>
              </a:extLst>
            </p:cNvPr>
            <p:cNvSpPr/>
            <p:nvPr/>
          </p:nvSpPr>
          <p:spPr>
            <a:xfrm>
              <a:off x="7204930" y="2244186"/>
              <a:ext cx="1990684" cy="592969"/>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Box 31">
              <a:extLst>
                <a:ext uri="{FF2B5EF4-FFF2-40B4-BE49-F238E27FC236}">
                  <a16:creationId xmlns:a16="http://schemas.microsoft.com/office/drawing/2014/main" id="{097AA2A8-953B-1747-A0C9-340AE490502B}"/>
                </a:ext>
              </a:extLst>
            </p:cNvPr>
            <p:cNvSpPr txBox="1"/>
            <p:nvPr/>
          </p:nvSpPr>
          <p:spPr>
            <a:xfrm>
              <a:off x="7799720" y="2338760"/>
              <a:ext cx="759054" cy="400110"/>
            </a:xfrm>
            <a:prstGeom prst="rect">
              <a:avLst/>
            </a:prstGeom>
            <a:noFill/>
          </p:spPr>
          <p:txBody>
            <a:bodyPr wrap="none" rtlCol="0">
              <a:spAutoFit/>
            </a:bodyPr>
            <a:lstStyle/>
            <a:p>
              <a:r>
                <a:rPr lang="en-US" sz="2000" dirty="0"/>
                <a:t>Proxy</a:t>
              </a:r>
            </a:p>
          </p:txBody>
        </p:sp>
      </p:grpSp>
      <p:cxnSp>
        <p:nvCxnSpPr>
          <p:cNvPr id="42" name="Straight Arrow Connector 41">
            <a:extLst>
              <a:ext uri="{FF2B5EF4-FFF2-40B4-BE49-F238E27FC236}">
                <a16:creationId xmlns:a16="http://schemas.microsoft.com/office/drawing/2014/main" id="{5ACB226F-EB2A-6F47-9D80-95C55EA6AED5}"/>
              </a:ext>
            </a:extLst>
          </p:cNvPr>
          <p:cNvCxnSpPr>
            <a:cxnSpLocks/>
            <a:stCxn id="31" idx="2"/>
          </p:cNvCxnSpPr>
          <p:nvPr/>
        </p:nvCxnSpPr>
        <p:spPr>
          <a:xfrm>
            <a:off x="8185984" y="3308658"/>
            <a:ext cx="0" cy="40011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1249A03-7D0A-774B-89FB-71616B1988C2}"/>
              </a:ext>
            </a:extLst>
          </p:cNvPr>
          <p:cNvCxnSpPr>
            <a:cxnSpLocks/>
            <a:stCxn id="16" idx="2"/>
          </p:cNvCxnSpPr>
          <p:nvPr/>
        </p:nvCxnSpPr>
        <p:spPr>
          <a:xfrm flipH="1">
            <a:off x="6621869" y="4471181"/>
            <a:ext cx="1562100" cy="73546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827328F-DF7A-B744-8378-AA6C6BF121A5}"/>
              </a:ext>
            </a:extLst>
          </p:cNvPr>
          <p:cNvCxnSpPr>
            <a:cxnSpLocks/>
            <a:stCxn id="16" idx="2"/>
          </p:cNvCxnSpPr>
          <p:nvPr/>
        </p:nvCxnSpPr>
        <p:spPr>
          <a:xfrm flipH="1">
            <a:off x="8166781" y="4471181"/>
            <a:ext cx="17188" cy="72968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AFA6F82-8E2E-D64E-AA3C-E019D582C419}"/>
              </a:ext>
            </a:extLst>
          </p:cNvPr>
          <p:cNvCxnSpPr>
            <a:cxnSpLocks/>
            <a:stCxn id="16" idx="2"/>
          </p:cNvCxnSpPr>
          <p:nvPr/>
        </p:nvCxnSpPr>
        <p:spPr>
          <a:xfrm>
            <a:off x="8183969" y="4471181"/>
            <a:ext cx="1591736" cy="72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6251983-648E-C444-A0AC-2E25BE2D0E01}"/>
              </a:ext>
            </a:extLst>
          </p:cNvPr>
          <p:cNvSpPr txBox="1"/>
          <p:nvPr/>
        </p:nvSpPr>
        <p:spPr>
          <a:xfrm>
            <a:off x="7644286" y="1793722"/>
            <a:ext cx="1328191" cy="461665"/>
          </a:xfrm>
          <a:prstGeom prst="rect">
            <a:avLst/>
          </a:prstGeom>
          <a:noFill/>
        </p:spPr>
        <p:txBody>
          <a:bodyPr wrap="square" rtlCol="0">
            <a:spAutoFit/>
          </a:bodyPr>
          <a:lstStyle/>
          <a:p>
            <a:r>
              <a:rPr lang="en-US" sz="2400" b="1" dirty="0">
                <a:solidFill>
                  <a:srgbClr val="0070C0"/>
                </a:solidFill>
              </a:rPr>
              <a:t>Traffic</a:t>
            </a:r>
          </a:p>
        </p:txBody>
      </p:sp>
      <p:cxnSp>
        <p:nvCxnSpPr>
          <p:cNvPr id="58" name="Straight Arrow Connector 57">
            <a:extLst>
              <a:ext uri="{FF2B5EF4-FFF2-40B4-BE49-F238E27FC236}">
                <a16:creationId xmlns:a16="http://schemas.microsoft.com/office/drawing/2014/main" id="{22DEAB5E-E0B2-C94E-89A7-F97FFB0D6848}"/>
              </a:ext>
            </a:extLst>
          </p:cNvPr>
          <p:cNvCxnSpPr>
            <a:cxnSpLocks/>
          </p:cNvCxnSpPr>
          <p:nvPr/>
        </p:nvCxnSpPr>
        <p:spPr>
          <a:xfrm>
            <a:off x="8178616" y="2221258"/>
            <a:ext cx="1" cy="22733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4709572A-8B9A-E848-A9B6-26074BB5641B}"/>
              </a:ext>
            </a:extLst>
          </p:cNvPr>
          <p:cNvPicPr>
            <a:picLocks noChangeAspect="1"/>
          </p:cNvPicPr>
          <p:nvPr/>
        </p:nvPicPr>
        <p:blipFill>
          <a:blip r:embed="rId4"/>
          <a:stretch>
            <a:fillRect/>
          </a:stretch>
        </p:blipFill>
        <p:spPr>
          <a:xfrm>
            <a:off x="869935" y="3174919"/>
            <a:ext cx="3136900" cy="3213100"/>
          </a:xfrm>
          <a:prstGeom prst="rect">
            <a:avLst/>
          </a:prstGeom>
        </p:spPr>
      </p:pic>
      <p:sp>
        <p:nvSpPr>
          <p:cNvPr id="61" name="TextBox 60">
            <a:extLst>
              <a:ext uri="{FF2B5EF4-FFF2-40B4-BE49-F238E27FC236}">
                <a16:creationId xmlns:a16="http://schemas.microsoft.com/office/drawing/2014/main" id="{895348AA-5367-2845-8671-A64BD91B2C34}"/>
              </a:ext>
            </a:extLst>
          </p:cNvPr>
          <p:cNvSpPr txBox="1"/>
          <p:nvPr/>
        </p:nvSpPr>
        <p:spPr>
          <a:xfrm>
            <a:off x="4879012" y="2372417"/>
            <a:ext cx="6858737" cy="307777"/>
          </a:xfrm>
          <a:prstGeom prst="rect">
            <a:avLst/>
          </a:prstGeom>
          <a:noFill/>
        </p:spPr>
        <p:txBody>
          <a:bodyPr wrap="none" rtlCol="0">
            <a:spAutoFit/>
          </a:bodyPr>
          <a:lstStyle/>
          <a:p>
            <a:r>
              <a:rPr lang="en-GB" sz="1400" dirty="0"/>
              <a:t>http://localhost:8080/</a:t>
            </a:r>
            <a:r>
              <a:rPr lang="en-GB" sz="1400" dirty="0" err="1"/>
              <a:t>api</a:t>
            </a:r>
            <a:r>
              <a:rPr lang="en-GB" sz="1400" dirty="0"/>
              <a:t>/v1/proxy/namespaces/default/services/</a:t>
            </a:r>
            <a:r>
              <a:rPr lang="en-GB" sz="1400" dirty="0" err="1"/>
              <a:t>my-internal-service:http</a:t>
            </a:r>
            <a:r>
              <a:rPr lang="en-GB" sz="1400" dirty="0"/>
              <a:t>/</a:t>
            </a:r>
          </a:p>
        </p:txBody>
      </p:sp>
      <p:sp>
        <p:nvSpPr>
          <p:cNvPr id="62" name="Rounded Rectangle 61">
            <a:extLst>
              <a:ext uri="{FF2B5EF4-FFF2-40B4-BE49-F238E27FC236}">
                <a16:creationId xmlns:a16="http://schemas.microsoft.com/office/drawing/2014/main" id="{9556C126-E1A2-D248-96F7-710328E9960C}"/>
              </a:ext>
            </a:extLst>
          </p:cNvPr>
          <p:cNvSpPr/>
          <p:nvPr/>
        </p:nvSpPr>
        <p:spPr>
          <a:xfrm>
            <a:off x="5915594" y="5242094"/>
            <a:ext cx="1412549" cy="774557"/>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63" name="TextBox 62">
            <a:extLst>
              <a:ext uri="{FF2B5EF4-FFF2-40B4-BE49-F238E27FC236}">
                <a16:creationId xmlns:a16="http://schemas.microsoft.com/office/drawing/2014/main" id="{F2027E43-7AE7-C949-AE05-4136A3DC4FF8}"/>
              </a:ext>
            </a:extLst>
          </p:cNvPr>
          <p:cNvSpPr txBox="1"/>
          <p:nvPr/>
        </p:nvSpPr>
        <p:spPr>
          <a:xfrm>
            <a:off x="7016231" y="5655259"/>
            <a:ext cx="396831" cy="220101"/>
          </a:xfrm>
          <a:prstGeom prst="rect">
            <a:avLst/>
          </a:prstGeom>
        </p:spPr>
        <p:txBody>
          <a:bodyPr wrap="square" lIns="0" tIns="0" rIns="0" bIns="0" rtlCol="0">
            <a:spAutoFit/>
          </a:bodyPr>
          <a:lstStyle/>
          <a:p>
            <a:pPr>
              <a:spcAft>
                <a:spcPts val="600"/>
              </a:spcAft>
            </a:pPr>
            <a:r>
              <a:rPr lang="en-US" sz="1000" dirty="0"/>
              <a:t>POD</a:t>
            </a:r>
          </a:p>
        </p:txBody>
      </p:sp>
      <p:grpSp>
        <p:nvGrpSpPr>
          <p:cNvPr id="64" name="Group 63">
            <a:extLst>
              <a:ext uri="{FF2B5EF4-FFF2-40B4-BE49-F238E27FC236}">
                <a16:creationId xmlns:a16="http://schemas.microsoft.com/office/drawing/2014/main" id="{BF946676-B993-2F4B-BC8F-9083D536E9B8}"/>
              </a:ext>
            </a:extLst>
          </p:cNvPr>
          <p:cNvGrpSpPr/>
          <p:nvPr/>
        </p:nvGrpSpPr>
        <p:grpSpPr>
          <a:xfrm>
            <a:off x="7505670" y="5246263"/>
            <a:ext cx="1521245" cy="774557"/>
            <a:chOff x="7431930" y="4786514"/>
            <a:chExt cx="1521245" cy="774557"/>
          </a:xfrm>
        </p:grpSpPr>
        <p:sp>
          <p:nvSpPr>
            <p:cNvPr id="65" name="Rounded Rectangle 64">
              <a:extLst>
                <a:ext uri="{FF2B5EF4-FFF2-40B4-BE49-F238E27FC236}">
                  <a16:creationId xmlns:a16="http://schemas.microsoft.com/office/drawing/2014/main" id="{F2B3D78E-372F-8542-AD53-337DFBC1FC01}"/>
                </a:ext>
              </a:extLst>
            </p:cNvPr>
            <p:cNvSpPr/>
            <p:nvPr/>
          </p:nvSpPr>
          <p:spPr>
            <a:xfrm>
              <a:off x="7431930" y="4786514"/>
              <a:ext cx="1412549" cy="774557"/>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6" name="TextBox 65">
              <a:extLst>
                <a:ext uri="{FF2B5EF4-FFF2-40B4-BE49-F238E27FC236}">
                  <a16:creationId xmlns:a16="http://schemas.microsoft.com/office/drawing/2014/main" id="{9222E9F1-B27E-9845-A56C-85A9556D0815}"/>
                </a:ext>
              </a:extLst>
            </p:cNvPr>
            <p:cNvSpPr txBox="1"/>
            <p:nvPr/>
          </p:nvSpPr>
          <p:spPr>
            <a:xfrm>
              <a:off x="8556344" y="5198949"/>
              <a:ext cx="396831" cy="220101"/>
            </a:xfrm>
            <a:prstGeom prst="rect">
              <a:avLst/>
            </a:prstGeom>
          </p:spPr>
          <p:txBody>
            <a:bodyPr wrap="square" lIns="0" tIns="0" rIns="0" bIns="0" rtlCol="0">
              <a:spAutoFit/>
            </a:bodyPr>
            <a:lstStyle/>
            <a:p>
              <a:pPr>
                <a:spcAft>
                  <a:spcPts val="600"/>
                </a:spcAft>
              </a:pPr>
              <a:r>
                <a:rPr lang="en-US" sz="1000" dirty="0"/>
                <a:t>POD</a:t>
              </a:r>
            </a:p>
          </p:txBody>
        </p:sp>
      </p:grpSp>
      <p:grpSp>
        <p:nvGrpSpPr>
          <p:cNvPr id="67" name="Group 66">
            <a:extLst>
              <a:ext uri="{FF2B5EF4-FFF2-40B4-BE49-F238E27FC236}">
                <a16:creationId xmlns:a16="http://schemas.microsoft.com/office/drawing/2014/main" id="{C838CC93-563D-964D-B87B-961A661BE863}"/>
              </a:ext>
            </a:extLst>
          </p:cNvPr>
          <p:cNvGrpSpPr/>
          <p:nvPr/>
        </p:nvGrpSpPr>
        <p:grpSpPr>
          <a:xfrm>
            <a:off x="9114594" y="5239997"/>
            <a:ext cx="1501459" cy="774557"/>
            <a:chOff x="9055142" y="4780248"/>
            <a:chExt cx="1501459" cy="774557"/>
          </a:xfrm>
        </p:grpSpPr>
        <p:sp>
          <p:nvSpPr>
            <p:cNvPr id="68" name="Rounded Rectangle 67">
              <a:extLst>
                <a:ext uri="{FF2B5EF4-FFF2-40B4-BE49-F238E27FC236}">
                  <a16:creationId xmlns:a16="http://schemas.microsoft.com/office/drawing/2014/main" id="{052A0ECB-062E-8349-BA82-CE15C4710ED3}"/>
                </a:ext>
              </a:extLst>
            </p:cNvPr>
            <p:cNvSpPr/>
            <p:nvPr/>
          </p:nvSpPr>
          <p:spPr>
            <a:xfrm>
              <a:off x="9055142" y="4780248"/>
              <a:ext cx="1412549" cy="774557"/>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9" name="TextBox 68">
              <a:extLst>
                <a:ext uri="{FF2B5EF4-FFF2-40B4-BE49-F238E27FC236}">
                  <a16:creationId xmlns:a16="http://schemas.microsoft.com/office/drawing/2014/main" id="{7BD23B84-B3D5-9644-809B-F1F91B465BFA}"/>
                </a:ext>
              </a:extLst>
            </p:cNvPr>
            <p:cNvSpPr txBox="1"/>
            <p:nvPr/>
          </p:nvSpPr>
          <p:spPr>
            <a:xfrm>
              <a:off x="10159770" y="5195509"/>
              <a:ext cx="396831" cy="220101"/>
            </a:xfrm>
            <a:prstGeom prst="rect">
              <a:avLst/>
            </a:prstGeom>
          </p:spPr>
          <p:txBody>
            <a:bodyPr wrap="square" lIns="0" tIns="0" rIns="0" bIns="0" rtlCol="0">
              <a:spAutoFit/>
            </a:bodyPr>
            <a:lstStyle/>
            <a:p>
              <a:pPr>
                <a:spcAft>
                  <a:spcPts val="600"/>
                </a:spcAft>
              </a:pPr>
              <a:r>
                <a:rPr lang="en-US" sz="1000" dirty="0"/>
                <a:t>POD</a:t>
              </a:r>
            </a:p>
          </p:txBody>
        </p:sp>
      </p:grpSp>
      <p:pic>
        <p:nvPicPr>
          <p:cNvPr id="70" name="Picture 69">
            <a:extLst>
              <a:ext uri="{FF2B5EF4-FFF2-40B4-BE49-F238E27FC236}">
                <a16:creationId xmlns:a16="http://schemas.microsoft.com/office/drawing/2014/main" id="{6EECC719-A8B2-D049-825E-46F0CB99735A}"/>
              </a:ext>
            </a:extLst>
          </p:cNvPr>
          <p:cNvPicPr>
            <a:picLocks noChangeAspect="1"/>
          </p:cNvPicPr>
          <p:nvPr/>
        </p:nvPicPr>
        <p:blipFill>
          <a:blip r:embed="rId5"/>
          <a:stretch>
            <a:fillRect/>
          </a:stretch>
        </p:blipFill>
        <p:spPr>
          <a:xfrm>
            <a:off x="6363877" y="5577584"/>
            <a:ext cx="455979" cy="455979"/>
          </a:xfrm>
          <a:prstGeom prst="rect">
            <a:avLst/>
          </a:prstGeom>
        </p:spPr>
      </p:pic>
      <p:sp>
        <p:nvSpPr>
          <p:cNvPr id="71" name="TextBox 70">
            <a:extLst>
              <a:ext uri="{FF2B5EF4-FFF2-40B4-BE49-F238E27FC236}">
                <a16:creationId xmlns:a16="http://schemas.microsoft.com/office/drawing/2014/main" id="{33D71BD7-509E-744E-8CC8-368A8C201184}"/>
              </a:ext>
            </a:extLst>
          </p:cNvPr>
          <p:cNvSpPr txBox="1"/>
          <p:nvPr/>
        </p:nvSpPr>
        <p:spPr>
          <a:xfrm>
            <a:off x="6014195" y="5302789"/>
            <a:ext cx="1097480" cy="307777"/>
          </a:xfrm>
          <a:prstGeom prst="rect">
            <a:avLst/>
          </a:prstGeom>
          <a:noFill/>
        </p:spPr>
        <p:txBody>
          <a:bodyPr wrap="none" rtlCol="0">
            <a:spAutoFit/>
          </a:bodyPr>
          <a:lstStyle/>
          <a:p>
            <a:r>
              <a:rPr lang="en-US" sz="1400" dirty="0"/>
              <a:t>app=my-app</a:t>
            </a:r>
          </a:p>
        </p:txBody>
      </p:sp>
      <p:pic>
        <p:nvPicPr>
          <p:cNvPr id="72" name="Picture 71">
            <a:extLst>
              <a:ext uri="{FF2B5EF4-FFF2-40B4-BE49-F238E27FC236}">
                <a16:creationId xmlns:a16="http://schemas.microsoft.com/office/drawing/2014/main" id="{598A9035-925F-AB43-85AA-865935A3E7F6}"/>
              </a:ext>
            </a:extLst>
          </p:cNvPr>
          <p:cNvPicPr>
            <a:picLocks noChangeAspect="1"/>
          </p:cNvPicPr>
          <p:nvPr/>
        </p:nvPicPr>
        <p:blipFill>
          <a:blip r:embed="rId5"/>
          <a:stretch>
            <a:fillRect/>
          </a:stretch>
        </p:blipFill>
        <p:spPr>
          <a:xfrm>
            <a:off x="7987182" y="5573736"/>
            <a:ext cx="455979" cy="455979"/>
          </a:xfrm>
          <a:prstGeom prst="rect">
            <a:avLst/>
          </a:prstGeom>
        </p:spPr>
      </p:pic>
      <p:sp>
        <p:nvSpPr>
          <p:cNvPr id="73" name="TextBox 72">
            <a:extLst>
              <a:ext uri="{FF2B5EF4-FFF2-40B4-BE49-F238E27FC236}">
                <a16:creationId xmlns:a16="http://schemas.microsoft.com/office/drawing/2014/main" id="{5CCB60D4-A523-FC4F-8406-CF90933B56F4}"/>
              </a:ext>
            </a:extLst>
          </p:cNvPr>
          <p:cNvSpPr txBox="1"/>
          <p:nvPr/>
        </p:nvSpPr>
        <p:spPr>
          <a:xfrm>
            <a:off x="7637500" y="5298941"/>
            <a:ext cx="1097480" cy="307777"/>
          </a:xfrm>
          <a:prstGeom prst="rect">
            <a:avLst/>
          </a:prstGeom>
          <a:noFill/>
        </p:spPr>
        <p:txBody>
          <a:bodyPr wrap="none" rtlCol="0">
            <a:spAutoFit/>
          </a:bodyPr>
          <a:lstStyle/>
          <a:p>
            <a:r>
              <a:rPr lang="en-US" sz="1400" dirty="0"/>
              <a:t>app=my-app</a:t>
            </a:r>
          </a:p>
        </p:txBody>
      </p:sp>
      <p:pic>
        <p:nvPicPr>
          <p:cNvPr id="74" name="Picture 73">
            <a:extLst>
              <a:ext uri="{FF2B5EF4-FFF2-40B4-BE49-F238E27FC236}">
                <a16:creationId xmlns:a16="http://schemas.microsoft.com/office/drawing/2014/main" id="{B3FF0E84-F265-834B-AA8B-DDF5D998C1A0}"/>
              </a:ext>
            </a:extLst>
          </p:cNvPr>
          <p:cNvPicPr>
            <a:picLocks noChangeAspect="1"/>
          </p:cNvPicPr>
          <p:nvPr/>
        </p:nvPicPr>
        <p:blipFill>
          <a:blip r:embed="rId5"/>
          <a:stretch>
            <a:fillRect/>
          </a:stretch>
        </p:blipFill>
        <p:spPr>
          <a:xfrm>
            <a:off x="9585910" y="5581594"/>
            <a:ext cx="455979" cy="455979"/>
          </a:xfrm>
          <a:prstGeom prst="rect">
            <a:avLst/>
          </a:prstGeom>
        </p:spPr>
      </p:pic>
      <p:sp>
        <p:nvSpPr>
          <p:cNvPr id="75" name="TextBox 74">
            <a:extLst>
              <a:ext uri="{FF2B5EF4-FFF2-40B4-BE49-F238E27FC236}">
                <a16:creationId xmlns:a16="http://schemas.microsoft.com/office/drawing/2014/main" id="{7FB609C3-0293-D74A-8016-B75B29DDC333}"/>
              </a:ext>
            </a:extLst>
          </p:cNvPr>
          <p:cNvSpPr txBox="1"/>
          <p:nvPr/>
        </p:nvSpPr>
        <p:spPr>
          <a:xfrm>
            <a:off x="9236228" y="5306799"/>
            <a:ext cx="1097480" cy="307777"/>
          </a:xfrm>
          <a:prstGeom prst="rect">
            <a:avLst/>
          </a:prstGeom>
          <a:noFill/>
        </p:spPr>
        <p:txBody>
          <a:bodyPr wrap="none" rtlCol="0">
            <a:spAutoFit/>
          </a:bodyPr>
          <a:lstStyle/>
          <a:p>
            <a:r>
              <a:rPr lang="en-US" sz="1400" dirty="0"/>
              <a:t>app=my-app</a:t>
            </a:r>
          </a:p>
        </p:txBody>
      </p:sp>
      <p:sp>
        <p:nvSpPr>
          <p:cNvPr id="76" name="TextBox 75">
            <a:extLst>
              <a:ext uri="{FF2B5EF4-FFF2-40B4-BE49-F238E27FC236}">
                <a16:creationId xmlns:a16="http://schemas.microsoft.com/office/drawing/2014/main" id="{8F108A77-7DD9-A54A-88C9-65299170011F}"/>
              </a:ext>
            </a:extLst>
          </p:cNvPr>
          <p:cNvSpPr txBox="1"/>
          <p:nvPr/>
        </p:nvSpPr>
        <p:spPr>
          <a:xfrm>
            <a:off x="6093245" y="4962435"/>
            <a:ext cx="676707" cy="276999"/>
          </a:xfrm>
          <a:prstGeom prst="rect">
            <a:avLst/>
          </a:prstGeom>
          <a:noFill/>
        </p:spPr>
        <p:txBody>
          <a:bodyPr wrap="square" rtlCol="0">
            <a:spAutoFit/>
          </a:bodyPr>
          <a:lstStyle/>
          <a:p>
            <a:r>
              <a:rPr lang="en-US" sz="1200" dirty="0"/>
              <a:t>Port 80</a:t>
            </a:r>
          </a:p>
        </p:txBody>
      </p:sp>
      <p:sp>
        <p:nvSpPr>
          <p:cNvPr id="77" name="TextBox 76">
            <a:extLst>
              <a:ext uri="{FF2B5EF4-FFF2-40B4-BE49-F238E27FC236}">
                <a16:creationId xmlns:a16="http://schemas.microsoft.com/office/drawing/2014/main" id="{D19008AB-3784-3447-B9FE-974AD47F3918}"/>
              </a:ext>
            </a:extLst>
          </p:cNvPr>
          <p:cNvSpPr txBox="1"/>
          <p:nvPr/>
        </p:nvSpPr>
        <p:spPr>
          <a:xfrm>
            <a:off x="7530685" y="4972154"/>
            <a:ext cx="676707" cy="276999"/>
          </a:xfrm>
          <a:prstGeom prst="rect">
            <a:avLst/>
          </a:prstGeom>
          <a:noFill/>
        </p:spPr>
        <p:txBody>
          <a:bodyPr wrap="square" rtlCol="0">
            <a:spAutoFit/>
          </a:bodyPr>
          <a:lstStyle/>
          <a:p>
            <a:r>
              <a:rPr lang="en-US" sz="1200" dirty="0"/>
              <a:t>Port 80</a:t>
            </a:r>
          </a:p>
        </p:txBody>
      </p:sp>
      <p:sp>
        <p:nvSpPr>
          <p:cNvPr id="78" name="TextBox 77">
            <a:extLst>
              <a:ext uri="{FF2B5EF4-FFF2-40B4-BE49-F238E27FC236}">
                <a16:creationId xmlns:a16="http://schemas.microsoft.com/office/drawing/2014/main" id="{9788F431-5124-9649-AD2B-E23E2933C6B0}"/>
              </a:ext>
            </a:extLst>
          </p:cNvPr>
          <p:cNvSpPr txBox="1"/>
          <p:nvPr/>
        </p:nvSpPr>
        <p:spPr>
          <a:xfrm>
            <a:off x="9819246" y="4988759"/>
            <a:ext cx="676707" cy="276999"/>
          </a:xfrm>
          <a:prstGeom prst="rect">
            <a:avLst/>
          </a:prstGeom>
          <a:noFill/>
        </p:spPr>
        <p:txBody>
          <a:bodyPr wrap="square" rtlCol="0">
            <a:spAutoFit/>
          </a:bodyPr>
          <a:lstStyle/>
          <a:p>
            <a:r>
              <a:rPr lang="en-US" sz="1200" dirty="0"/>
              <a:t>Port 80</a:t>
            </a:r>
          </a:p>
        </p:txBody>
      </p:sp>
      <p:sp>
        <p:nvSpPr>
          <p:cNvPr id="83" name="Rectangle 82">
            <a:extLst>
              <a:ext uri="{FF2B5EF4-FFF2-40B4-BE49-F238E27FC236}">
                <a16:creationId xmlns:a16="http://schemas.microsoft.com/office/drawing/2014/main" id="{6081F7CC-A4D2-9343-A23F-EFB775995829}"/>
              </a:ext>
            </a:extLst>
          </p:cNvPr>
          <p:cNvSpPr/>
          <p:nvPr/>
        </p:nvSpPr>
        <p:spPr>
          <a:xfrm>
            <a:off x="7604912" y="4144494"/>
            <a:ext cx="1097481" cy="307777"/>
          </a:xfrm>
          <a:prstGeom prst="rect">
            <a:avLst/>
          </a:prstGeom>
        </p:spPr>
        <p:txBody>
          <a:bodyPr wrap="none">
            <a:spAutoFit/>
          </a:bodyPr>
          <a:lstStyle/>
          <a:p>
            <a:pPr algn="ctr"/>
            <a:r>
              <a:rPr lang="en-US" sz="1400" dirty="0"/>
              <a:t>app=my-app</a:t>
            </a:r>
          </a:p>
        </p:txBody>
      </p:sp>
      <p:cxnSp>
        <p:nvCxnSpPr>
          <p:cNvPr id="84" name="Straight Connector 83">
            <a:extLst>
              <a:ext uri="{FF2B5EF4-FFF2-40B4-BE49-F238E27FC236}">
                <a16:creationId xmlns:a16="http://schemas.microsoft.com/office/drawing/2014/main" id="{FA6BC6CE-5AE5-6748-915B-E20625D59ADF}"/>
              </a:ext>
            </a:extLst>
          </p:cNvPr>
          <p:cNvCxnSpPr>
            <a:cxnSpLocks/>
          </p:cNvCxnSpPr>
          <p:nvPr/>
        </p:nvCxnSpPr>
        <p:spPr>
          <a:xfrm>
            <a:off x="8515353" y="3334708"/>
            <a:ext cx="0" cy="361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7EB2F8B-C837-F940-8075-8914D911DC31}"/>
              </a:ext>
            </a:extLst>
          </p:cNvPr>
          <p:cNvCxnSpPr>
            <a:cxnSpLocks/>
          </p:cNvCxnSpPr>
          <p:nvPr/>
        </p:nvCxnSpPr>
        <p:spPr>
          <a:xfrm>
            <a:off x="7853361" y="3329940"/>
            <a:ext cx="0" cy="36175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73497CB-3D86-4D45-A120-515C1C793FD1}"/>
              </a:ext>
            </a:extLst>
          </p:cNvPr>
          <p:cNvSpPr txBox="1"/>
          <p:nvPr/>
        </p:nvSpPr>
        <p:spPr>
          <a:xfrm>
            <a:off x="168342" y="6513738"/>
            <a:ext cx="2057627" cy="276999"/>
          </a:xfrm>
          <a:prstGeom prst="rect">
            <a:avLst/>
          </a:prstGeom>
          <a:noFill/>
        </p:spPr>
        <p:txBody>
          <a:bodyPr wrap="square" rtlCol="0">
            <a:spAutoFit/>
          </a:bodyPr>
          <a:lstStyle/>
          <a:p>
            <a:r>
              <a:rPr lang="en-US" sz="1200" i="1" dirty="0"/>
              <a:t>Ref: https://</a:t>
            </a:r>
            <a:r>
              <a:rPr lang="en-US" sz="1200" i="1" dirty="0" err="1"/>
              <a:t>medium.com</a:t>
            </a:r>
            <a:endParaRPr lang="en-US" sz="1200" i="1" dirty="0"/>
          </a:p>
        </p:txBody>
      </p:sp>
    </p:spTree>
    <p:extLst>
      <p:ext uri="{BB962C8B-B14F-4D97-AF65-F5344CB8AC3E}">
        <p14:creationId xmlns:p14="http://schemas.microsoft.com/office/powerpoint/2010/main" val="4256418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0648-CB53-4F83-B71F-008F4339E095}"/>
              </a:ext>
            </a:extLst>
          </p:cNvPr>
          <p:cNvSpPr>
            <a:spLocks noGrp="1"/>
          </p:cNvSpPr>
          <p:nvPr>
            <p:ph type="title"/>
          </p:nvPr>
        </p:nvSpPr>
        <p:spPr>
          <a:xfrm>
            <a:off x="168342" y="23258"/>
            <a:ext cx="10515600" cy="1392236"/>
          </a:xfrm>
        </p:spPr>
        <p:txBody>
          <a:bodyPr>
            <a:normAutofit/>
          </a:bodyPr>
          <a:lstStyle/>
          <a:p>
            <a:r>
              <a:rPr lang="en-GB" sz="3600" dirty="0"/>
              <a:t>K8s Service Types - </a:t>
            </a:r>
            <a:r>
              <a:rPr lang="en-GB" sz="3600" dirty="0" err="1"/>
              <a:t>NodePort</a:t>
            </a:r>
            <a:endParaRPr lang="en-GB" sz="3600" dirty="0"/>
          </a:p>
        </p:txBody>
      </p:sp>
      <p:sp>
        <p:nvSpPr>
          <p:cNvPr id="3" name="TextBox 2">
            <a:extLst>
              <a:ext uri="{FF2B5EF4-FFF2-40B4-BE49-F238E27FC236}">
                <a16:creationId xmlns:a16="http://schemas.microsoft.com/office/drawing/2014/main" id="{2DCB976D-8368-4844-906D-25C213CD75BB}"/>
              </a:ext>
            </a:extLst>
          </p:cNvPr>
          <p:cNvSpPr txBox="1"/>
          <p:nvPr/>
        </p:nvSpPr>
        <p:spPr>
          <a:xfrm>
            <a:off x="69977" y="1453709"/>
            <a:ext cx="7524862" cy="1569660"/>
          </a:xfrm>
          <a:prstGeom prst="rect">
            <a:avLst/>
          </a:prstGeom>
          <a:noFill/>
        </p:spPr>
        <p:txBody>
          <a:bodyPr wrap="square" rtlCol="0">
            <a:spAutoFit/>
          </a:bodyPr>
          <a:lstStyle/>
          <a:p>
            <a:pPr>
              <a:lnSpc>
                <a:spcPct val="150000"/>
              </a:lnSpc>
            </a:pPr>
            <a:r>
              <a:rPr lang="en-GB" sz="2400" dirty="0" err="1"/>
              <a:t>NodePort</a:t>
            </a:r>
            <a:r>
              <a:rPr lang="en-GB" sz="2400" dirty="0"/>
              <a:t> provides external traffic directly to the service. Opens a specific port on all the Nodes</a:t>
            </a:r>
          </a:p>
          <a:p>
            <a:endParaRPr lang="en-US" sz="2400" dirty="0"/>
          </a:p>
        </p:txBody>
      </p:sp>
      <p:pic>
        <p:nvPicPr>
          <p:cNvPr id="4" name="Picture 3">
            <a:extLst>
              <a:ext uri="{FF2B5EF4-FFF2-40B4-BE49-F238E27FC236}">
                <a16:creationId xmlns:a16="http://schemas.microsoft.com/office/drawing/2014/main" id="{B3CBF79B-F9B9-3149-8CA9-8FE1A290D004}"/>
              </a:ext>
            </a:extLst>
          </p:cNvPr>
          <p:cNvPicPr>
            <a:picLocks noChangeAspect="1"/>
          </p:cNvPicPr>
          <p:nvPr/>
        </p:nvPicPr>
        <p:blipFill>
          <a:blip r:embed="rId3"/>
          <a:stretch>
            <a:fillRect/>
          </a:stretch>
        </p:blipFill>
        <p:spPr>
          <a:xfrm>
            <a:off x="1512065" y="2857066"/>
            <a:ext cx="3175000" cy="3390900"/>
          </a:xfrm>
          <a:prstGeom prst="rect">
            <a:avLst/>
          </a:prstGeom>
        </p:spPr>
      </p:pic>
      <p:grpSp>
        <p:nvGrpSpPr>
          <p:cNvPr id="36" name="Group 35">
            <a:extLst>
              <a:ext uri="{FF2B5EF4-FFF2-40B4-BE49-F238E27FC236}">
                <a16:creationId xmlns:a16="http://schemas.microsoft.com/office/drawing/2014/main" id="{DE5D91D8-849E-174C-920C-C9927BBA0653}"/>
              </a:ext>
            </a:extLst>
          </p:cNvPr>
          <p:cNvGrpSpPr/>
          <p:nvPr/>
        </p:nvGrpSpPr>
        <p:grpSpPr>
          <a:xfrm>
            <a:off x="6429375" y="1904677"/>
            <a:ext cx="5538505" cy="4870976"/>
            <a:chOff x="5237767" y="3312925"/>
            <a:chExt cx="6093935" cy="5355774"/>
          </a:xfrm>
        </p:grpSpPr>
        <p:sp>
          <p:nvSpPr>
            <p:cNvPr id="6" name="Rounded Rectangle 5">
              <a:extLst>
                <a:ext uri="{FF2B5EF4-FFF2-40B4-BE49-F238E27FC236}">
                  <a16:creationId xmlns:a16="http://schemas.microsoft.com/office/drawing/2014/main" id="{124EAE88-5385-9D4A-AC50-1C03CD534670}"/>
                </a:ext>
              </a:extLst>
            </p:cNvPr>
            <p:cNvSpPr/>
            <p:nvPr/>
          </p:nvSpPr>
          <p:spPr>
            <a:xfrm>
              <a:off x="5870430" y="5196696"/>
              <a:ext cx="1412549" cy="774557"/>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9" name="Group 8">
              <a:extLst>
                <a:ext uri="{FF2B5EF4-FFF2-40B4-BE49-F238E27FC236}">
                  <a16:creationId xmlns:a16="http://schemas.microsoft.com/office/drawing/2014/main" id="{90AD854D-A5CE-7E42-AD22-13B00BCAD0F8}"/>
                </a:ext>
              </a:extLst>
            </p:cNvPr>
            <p:cNvGrpSpPr/>
            <p:nvPr/>
          </p:nvGrpSpPr>
          <p:grpSpPr>
            <a:xfrm>
              <a:off x="7188627" y="3943484"/>
              <a:ext cx="1990684" cy="529792"/>
              <a:chOff x="7202915" y="3529133"/>
              <a:chExt cx="1990684" cy="529792"/>
            </a:xfrm>
          </p:grpSpPr>
          <p:sp>
            <p:nvSpPr>
              <p:cNvPr id="10" name="Rounded Rectangle 9">
                <a:extLst>
                  <a:ext uri="{FF2B5EF4-FFF2-40B4-BE49-F238E27FC236}">
                    <a16:creationId xmlns:a16="http://schemas.microsoft.com/office/drawing/2014/main" id="{CE891AA7-3467-4F4C-81C3-66F9A0A7C1CC}"/>
                  </a:ext>
                </a:extLst>
              </p:cNvPr>
              <p:cNvSpPr/>
              <p:nvPr/>
            </p:nvSpPr>
            <p:spPr>
              <a:xfrm>
                <a:off x="7202915" y="3529133"/>
                <a:ext cx="1990684" cy="529792"/>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 name="TextBox 10">
                <a:extLst>
                  <a:ext uri="{FF2B5EF4-FFF2-40B4-BE49-F238E27FC236}">
                    <a16:creationId xmlns:a16="http://schemas.microsoft.com/office/drawing/2014/main" id="{E0B4BD5E-9033-EE44-AC09-FA6E9CF2C196}"/>
                  </a:ext>
                </a:extLst>
              </p:cNvPr>
              <p:cNvSpPr txBox="1"/>
              <p:nvPr/>
            </p:nvSpPr>
            <p:spPr>
              <a:xfrm>
                <a:off x="7705943" y="3569224"/>
                <a:ext cx="935641" cy="400110"/>
              </a:xfrm>
              <a:prstGeom prst="rect">
                <a:avLst/>
              </a:prstGeom>
              <a:noFill/>
            </p:spPr>
            <p:txBody>
              <a:bodyPr wrap="none" rtlCol="0">
                <a:spAutoFit/>
              </a:bodyPr>
              <a:lstStyle/>
              <a:p>
                <a:r>
                  <a:rPr lang="en-US" sz="2000" dirty="0"/>
                  <a:t>Service</a:t>
                </a:r>
              </a:p>
            </p:txBody>
          </p:sp>
        </p:grpSp>
        <p:sp>
          <p:nvSpPr>
            <p:cNvPr id="12" name="TextBox 11">
              <a:extLst>
                <a:ext uri="{FF2B5EF4-FFF2-40B4-BE49-F238E27FC236}">
                  <a16:creationId xmlns:a16="http://schemas.microsoft.com/office/drawing/2014/main" id="{4CFE2233-A9F7-5545-BB7C-0C69CEE1814F}"/>
                </a:ext>
              </a:extLst>
            </p:cNvPr>
            <p:cNvSpPr txBox="1"/>
            <p:nvPr/>
          </p:nvSpPr>
          <p:spPr>
            <a:xfrm>
              <a:off x="6944231" y="5604272"/>
              <a:ext cx="396831" cy="220101"/>
            </a:xfrm>
            <a:prstGeom prst="rect">
              <a:avLst/>
            </a:prstGeom>
          </p:spPr>
          <p:txBody>
            <a:bodyPr wrap="square" lIns="0" tIns="0" rIns="0" bIns="0" rtlCol="0">
              <a:spAutoFit/>
            </a:bodyPr>
            <a:lstStyle/>
            <a:p>
              <a:pPr>
                <a:spcAft>
                  <a:spcPts val="600"/>
                </a:spcAft>
              </a:pPr>
              <a:r>
                <a:rPr lang="en-US" sz="1000" dirty="0"/>
                <a:t>POD</a:t>
              </a:r>
            </a:p>
          </p:txBody>
        </p:sp>
        <p:grpSp>
          <p:nvGrpSpPr>
            <p:cNvPr id="13" name="Group 12">
              <a:extLst>
                <a:ext uri="{FF2B5EF4-FFF2-40B4-BE49-F238E27FC236}">
                  <a16:creationId xmlns:a16="http://schemas.microsoft.com/office/drawing/2014/main" id="{2C9C1C70-C50C-8441-8E55-13D958343E95}"/>
                </a:ext>
              </a:extLst>
            </p:cNvPr>
            <p:cNvGrpSpPr/>
            <p:nvPr/>
          </p:nvGrpSpPr>
          <p:grpSpPr>
            <a:xfrm>
              <a:off x="5237767" y="3312925"/>
              <a:ext cx="6093935" cy="3147982"/>
              <a:chOff x="5237767" y="3012878"/>
              <a:chExt cx="6093935" cy="3147982"/>
            </a:xfrm>
          </p:grpSpPr>
          <p:sp>
            <p:nvSpPr>
              <p:cNvPr id="14" name="Rounded Rectangle 13">
                <a:extLst>
                  <a:ext uri="{FF2B5EF4-FFF2-40B4-BE49-F238E27FC236}">
                    <a16:creationId xmlns:a16="http://schemas.microsoft.com/office/drawing/2014/main" id="{4194160F-DFFA-1C49-9636-499B76A563CD}"/>
                  </a:ext>
                </a:extLst>
              </p:cNvPr>
              <p:cNvSpPr/>
              <p:nvPr/>
            </p:nvSpPr>
            <p:spPr>
              <a:xfrm>
                <a:off x="5237767" y="3416430"/>
                <a:ext cx="5785080" cy="2744430"/>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998A9936-7355-444F-9A55-1D73E788157D}"/>
                  </a:ext>
                </a:extLst>
              </p:cNvPr>
              <p:cNvSpPr txBox="1"/>
              <p:nvPr/>
            </p:nvSpPr>
            <p:spPr>
              <a:xfrm>
                <a:off x="5527577" y="3564018"/>
                <a:ext cx="3865859" cy="276999"/>
              </a:xfrm>
              <a:prstGeom prst="rect">
                <a:avLst/>
              </a:prstGeom>
              <a:noFill/>
            </p:spPr>
            <p:txBody>
              <a:bodyPr wrap="square" lIns="0" tIns="0" rIns="0" bIns="0" rtlCol="0">
                <a:spAutoFit/>
              </a:bodyPr>
              <a:lstStyle/>
              <a:p>
                <a:pPr>
                  <a:spcAft>
                    <a:spcPts val="600"/>
                  </a:spcAft>
                </a:pPr>
                <a:r>
                  <a:rPr lang="en-US" dirty="0"/>
                  <a:t>K8s Cluster</a:t>
                </a:r>
              </a:p>
            </p:txBody>
          </p:sp>
          <p:pic>
            <p:nvPicPr>
              <p:cNvPr id="16" name="Shape 843" descr="Shape 843">
                <a:extLst>
                  <a:ext uri="{FF2B5EF4-FFF2-40B4-BE49-F238E27FC236}">
                    <a16:creationId xmlns:a16="http://schemas.microsoft.com/office/drawing/2014/main" id="{E3308E30-25DA-6D48-A8D2-1C780CB62B1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08816" y="3012878"/>
                <a:ext cx="922886" cy="895454"/>
              </a:xfrm>
              <a:prstGeom prst="rect">
                <a:avLst/>
              </a:prstGeom>
              <a:ln w="12700">
                <a:miter lim="400000"/>
              </a:ln>
            </p:spPr>
          </p:pic>
        </p:grpSp>
        <p:grpSp>
          <p:nvGrpSpPr>
            <p:cNvPr id="20" name="Group 19">
              <a:extLst>
                <a:ext uri="{FF2B5EF4-FFF2-40B4-BE49-F238E27FC236}">
                  <a16:creationId xmlns:a16="http://schemas.microsoft.com/office/drawing/2014/main" id="{6127DB29-2159-E147-A397-4A7A5AF0EFF1}"/>
                </a:ext>
              </a:extLst>
            </p:cNvPr>
            <p:cNvGrpSpPr/>
            <p:nvPr/>
          </p:nvGrpSpPr>
          <p:grpSpPr>
            <a:xfrm>
              <a:off x="7460506" y="5200865"/>
              <a:ext cx="1446183" cy="774557"/>
              <a:chOff x="7431930" y="4786514"/>
              <a:chExt cx="1446183" cy="774557"/>
            </a:xfrm>
          </p:grpSpPr>
          <p:sp>
            <p:nvSpPr>
              <p:cNvPr id="21" name="Rounded Rectangle 20">
                <a:extLst>
                  <a:ext uri="{FF2B5EF4-FFF2-40B4-BE49-F238E27FC236}">
                    <a16:creationId xmlns:a16="http://schemas.microsoft.com/office/drawing/2014/main" id="{0428127B-DB28-FF42-B8B3-00EAED775AA9}"/>
                  </a:ext>
                </a:extLst>
              </p:cNvPr>
              <p:cNvSpPr/>
              <p:nvPr/>
            </p:nvSpPr>
            <p:spPr>
              <a:xfrm>
                <a:off x="7431930" y="4786514"/>
                <a:ext cx="1412549" cy="774557"/>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TextBox 23">
                <a:extLst>
                  <a:ext uri="{FF2B5EF4-FFF2-40B4-BE49-F238E27FC236}">
                    <a16:creationId xmlns:a16="http://schemas.microsoft.com/office/drawing/2014/main" id="{AD2B5587-F4CA-0545-9588-37BC7C238B6E}"/>
                  </a:ext>
                </a:extLst>
              </p:cNvPr>
              <p:cNvSpPr txBox="1"/>
              <p:nvPr/>
            </p:nvSpPr>
            <p:spPr>
              <a:xfrm>
                <a:off x="8481282" y="5182649"/>
                <a:ext cx="396831" cy="220101"/>
              </a:xfrm>
              <a:prstGeom prst="rect">
                <a:avLst/>
              </a:prstGeom>
            </p:spPr>
            <p:txBody>
              <a:bodyPr wrap="square" lIns="0" tIns="0" rIns="0" bIns="0" rtlCol="0">
                <a:spAutoFit/>
              </a:bodyPr>
              <a:lstStyle/>
              <a:p>
                <a:pPr>
                  <a:spcAft>
                    <a:spcPts val="600"/>
                  </a:spcAft>
                </a:pPr>
                <a:r>
                  <a:rPr lang="en-US" sz="1000" dirty="0"/>
                  <a:t>POD</a:t>
                </a:r>
              </a:p>
            </p:txBody>
          </p:sp>
        </p:grpSp>
        <p:grpSp>
          <p:nvGrpSpPr>
            <p:cNvPr id="25" name="Group 24">
              <a:extLst>
                <a:ext uri="{FF2B5EF4-FFF2-40B4-BE49-F238E27FC236}">
                  <a16:creationId xmlns:a16="http://schemas.microsoft.com/office/drawing/2014/main" id="{ECFC6257-1976-3845-AE4A-25A3EA67DE89}"/>
                </a:ext>
              </a:extLst>
            </p:cNvPr>
            <p:cNvGrpSpPr/>
            <p:nvPr/>
          </p:nvGrpSpPr>
          <p:grpSpPr>
            <a:xfrm>
              <a:off x="9069430" y="5194599"/>
              <a:ext cx="1537801" cy="774557"/>
              <a:chOff x="9055142" y="4780248"/>
              <a:chExt cx="1537801" cy="774557"/>
            </a:xfrm>
          </p:grpSpPr>
          <p:sp>
            <p:nvSpPr>
              <p:cNvPr id="26" name="Rounded Rectangle 25">
                <a:extLst>
                  <a:ext uri="{FF2B5EF4-FFF2-40B4-BE49-F238E27FC236}">
                    <a16:creationId xmlns:a16="http://schemas.microsoft.com/office/drawing/2014/main" id="{4334F667-DB31-3742-B18F-16030B1D31FB}"/>
                  </a:ext>
                </a:extLst>
              </p:cNvPr>
              <p:cNvSpPr/>
              <p:nvPr/>
            </p:nvSpPr>
            <p:spPr>
              <a:xfrm>
                <a:off x="9055142" y="4780248"/>
                <a:ext cx="1412549" cy="774557"/>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TextBox 28">
                <a:extLst>
                  <a:ext uri="{FF2B5EF4-FFF2-40B4-BE49-F238E27FC236}">
                    <a16:creationId xmlns:a16="http://schemas.microsoft.com/office/drawing/2014/main" id="{6F3EC99B-DC7F-1345-AD73-9311071BCC9A}"/>
                  </a:ext>
                </a:extLst>
              </p:cNvPr>
              <p:cNvSpPr txBox="1"/>
              <p:nvPr/>
            </p:nvSpPr>
            <p:spPr>
              <a:xfrm>
                <a:off x="10196112" y="5097314"/>
                <a:ext cx="396831" cy="220101"/>
              </a:xfrm>
              <a:prstGeom prst="rect">
                <a:avLst/>
              </a:prstGeom>
            </p:spPr>
            <p:txBody>
              <a:bodyPr wrap="square" lIns="0" tIns="0" rIns="0" bIns="0" rtlCol="0">
                <a:spAutoFit/>
              </a:bodyPr>
              <a:lstStyle/>
              <a:p>
                <a:pPr>
                  <a:spcAft>
                    <a:spcPts val="600"/>
                  </a:spcAft>
                </a:pPr>
                <a:r>
                  <a:rPr lang="en-US" sz="1000" dirty="0"/>
                  <a:t>POD</a:t>
                </a:r>
              </a:p>
            </p:txBody>
          </p:sp>
        </p:grpSp>
        <p:cxnSp>
          <p:nvCxnSpPr>
            <p:cNvPr id="31" name="Straight Arrow Connector 30">
              <a:extLst>
                <a:ext uri="{FF2B5EF4-FFF2-40B4-BE49-F238E27FC236}">
                  <a16:creationId xmlns:a16="http://schemas.microsoft.com/office/drawing/2014/main" id="{CDEC7F74-4C3B-7341-B64D-273AF14642C8}"/>
                </a:ext>
              </a:extLst>
            </p:cNvPr>
            <p:cNvCxnSpPr>
              <a:cxnSpLocks/>
              <a:stCxn id="10" idx="2"/>
            </p:cNvCxnSpPr>
            <p:nvPr/>
          </p:nvCxnSpPr>
          <p:spPr>
            <a:xfrm flipH="1">
              <a:off x="6621871" y="4473276"/>
              <a:ext cx="1562099" cy="73337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6E4B43-84DB-384B-8762-6E54481C85B8}"/>
                </a:ext>
              </a:extLst>
            </p:cNvPr>
            <p:cNvCxnSpPr>
              <a:cxnSpLocks/>
              <a:stCxn id="10" idx="2"/>
              <a:endCxn id="21" idx="0"/>
            </p:cNvCxnSpPr>
            <p:nvPr/>
          </p:nvCxnSpPr>
          <p:spPr>
            <a:xfrm flipH="1">
              <a:off x="8166781" y="4473276"/>
              <a:ext cx="17189" cy="72759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D276FE3-2C31-7241-BBDF-C394A3538865}"/>
                </a:ext>
              </a:extLst>
            </p:cNvPr>
            <p:cNvCxnSpPr>
              <a:cxnSpLocks/>
              <a:stCxn id="10" idx="2"/>
              <a:endCxn id="26" idx="0"/>
            </p:cNvCxnSpPr>
            <p:nvPr/>
          </p:nvCxnSpPr>
          <p:spPr>
            <a:xfrm>
              <a:off x="8183970" y="4473276"/>
              <a:ext cx="1591735" cy="72132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8A0E3D5-8F0B-FF40-8C45-18824497E2D2}"/>
                </a:ext>
              </a:extLst>
            </p:cNvPr>
            <p:cNvSpPr txBox="1"/>
            <p:nvPr/>
          </p:nvSpPr>
          <p:spPr>
            <a:xfrm>
              <a:off x="7584760" y="8161085"/>
              <a:ext cx="1328191" cy="507614"/>
            </a:xfrm>
            <a:prstGeom prst="rect">
              <a:avLst/>
            </a:prstGeom>
            <a:noFill/>
          </p:spPr>
          <p:txBody>
            <a:bodyPr wrap="square" rtlCol="0">
              <a:spAutoFit/>
            </a:bodyPr>
            <a:lstStyle/>
            <a:p>
              <a:pPr algn="ctr"/>
              <a:r>
                <a:rPr lang="en-US" sz="2400" b="1" dirty="0">
                  <a:solidFill>
                    <a:srgbClr val="0070C0"/>
                  </a:solidFill>
                </a:rPr>
                <a:t>Traffic</a:t>
              </a:r>
            </a:p>
          </p:txBody>
        </p:sp>
        <p:cxnSp>
          <p:nvCxnSpPr>
            <p:cNvPr id="35" name="Straight Arrow Connector 34">
              <a:extLst>
                <a:ext uri="{FF2B5EF4-FFF2-40B4-BE49-F238E27FC236}">
                  <a16:creationId xmlns:a16="http://schemas.microsoft.com/office/drawing/2014/main" id="{49F20A82-B99E-C144-8A65-12C04E1F911C}"/>
                </a:ext>
              </a:extLst>
            </p:cNvPr>
            <p:cNvCxnSpPr>
              <a:cxnSpLocks/>
              <a:stCxn id="34" idx="0"/>
              <a:endCxn id="45" idx="2"/>
            </p:cNvCxnSpPr>
            <p:nvPr/>
          </p:nvCxnSpPr>
          <p:spPr>
            <a:xfrm flipH="1" flipV="1">
              <a:off x="6723127" y="7717414"/>
              <a:ext cx="1525729" cy="44367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7295283-14DD-7445-9E10-3478FA890B07}"/>
              </a:ext>
            </a:extLst>
          </p:cNvPr>
          <p:cNvGrpSpPr/>
          <p:nvPr/>
        </p:nvGrpSpPr>
        <p:grpSpPr>
          <a:xfrm>
            <a:off x="9896374" y="5040102"/>
            <a:ext cx="1232736" cy="872057"/>
            <a:chOff x="7126857" y="5564058"/>
            <a:chExt cx="1232736" cy="872057"/>
          </a:xfrm>
        </p:grpSpPr>
        <p:sp>
          <p:nvSpPr>
            <p:cNvPr id="38" name="Rounded Rectangle 37">
              <a:extLst>
                <a:ext uri="{FF2B5EF4-FFF2-40B4-BE49-F238E27FC236}">
                  <a16:creationId xmlns:a16="http://schemas.microsoft.com/office/drawing/2014/main" id="{6C8B3C5C-F029-9946-8A0C-0E84E6B96204}"/>
                </a:ext>
              </a:extLst>
            </p:cNvPr>
            <p:cNvSpPr/>
            <p:nvPr/>
          </p:nvSpPr>
          <p:spPr>
            <a:xfrm>
              <a:off x="7126857" y="5564058"/>
              <a:ext cx="1232736" cy="739766"/>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9" name="TextBox 38">
              <a:extLst>
                <a:ext uri="{FF2B5EF4-FFF2-40B4-BE49-F238E27FC236}">
                  <a16:creationId xmlns:a16="http://schemas.microsoft.com/office/drawing/2014/main" id="{77E53AE3-407A-C842-AE36-2A210C2AE8BF}"/>
                </a:ext>
              </a:extLst>
            </p:cNvPr>
            <p:cNvSpPr txBox="1"/>
            <p:nvPr/>
          </p:nvSpPr>
          <p:spPr>
            <a:xfrm>
              <a:off x="7486584" y="5589822"/>
              <a:ext cx="513282" cy="369332"/>
            </a:xfrm>
            <a:prstGeom prst="rect">
              <a:avLst/>
            </a:prstGeom>
            <a:noFill/>
          </p:spPr>
          <p:txBody>
            <a:bodyPr wrap="none" rtlCol="0">
              <a:spAutoFit/>
            </a:bodyPr>
            <a:lstStyle/>
            <a:p>
              <a:r>
                <a:rPr lang="en-US" dirty="0"/>
                <a:t>VM</a:t>
              </a:r>
            </a:p>
          </p:txBody>
        </p:sp>
        <p:sp>
          <p:nvSpPr>
            <p:cNvPr id="40" name="Rectangle 39">
              <a:extLst>
                <a:ext uri="{FF2B5EF4-FFF2-40B4-BE49-F238E27FC236}">
                  <a16:creationId xmlns:a16="http://schemas.microsoft.com/office/drawing/2014/main" id="{8A1596B2-E0F0-6140-91B5-753AF434EC67}"/>
                </a:ext>
              </a:extLst>
            </p:cNvPr>
            <p:cNvSpPr/>
            <p:nvPr/>
          </p:nvSpPr>
          <p:spPr>
            <a:xfrm>
              <a:off x="7469961" y="6109768"/>
              <a:ext cx="625877" cy="326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Port</a:t>
              </a:r>
            </a:p>
            <a:p>
              <a:pPr algn="ctr"/>
              <a:r>
                <a:rPr lang="en-US" sz="1200" dirty="0"/>
                <a:t>30036</a:t>
              </a:r>
            </a:p>
          </p:txBody>
        </p:sp>
      </p:grpSp>
      <p:grpSp>
        <p:nvGrpSpPr>
          <p:cNvPr id="42" name="Group 41">
            <a:extLst>
              <a:ext uri="{FF2B5EF4-FFF2-40B4-BE49-F238E27FC236}">
                <a16:creationId xmlns:a16="http://schemas.microsoft.com/office/drawing/2014/main" id="{EE0F47A5-6FAD-984F-82F8-24D184CC3FD7}"/>
              </a:ext>
            </a:extLst>
          </p:cNvPr>
          <p:cNvGrpSpPr/>
          <p:nvPr/>
        </p:nvGrpSpPr>
        <p:grpSpPr>
          <a:xfrm>
            <a:off x="7123309" y="5038421"/>
            <a:ext cx="1232736" cy="872057"/>
            <a:chOff x="7126857" y="5564058"/>
            <a:chExt cx="1232736" cy="872057"/>
          </a:xfrm>
        </p:grpSpPr>
        <p:sp>
          <p:nvSpPr>
            <p:cNvPr id="43" name="Rounded Rectangle 42">
              <a:extLst>
                <a:ext uri="{FF2B5EF4-FFF2-40B4-BE49-F238E27FC236}">
                  <a16:creationId xmlns:a16="http://schemas.microsoft.com/office/drawing/2014/main" id="{D1728412-F96A-5A45-97F6-6384C391A27E}"/>
                </a:ext>
              </a:extLst>
            </p:cNvPr>
            <p:cNvSpPr/>
            <p:nvPr/>
          </p:nvSpPr>
          <p:spPr>
            <a:xfrm>
              <a:off x="7126857" y="5564058"/>
              <a:ext cx="1232736" cy="739766"/>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 name="TextBox 43">
              <a:extLst>
                <a:ext uri="{FF2B5EF4-FFF2-40B4-BE49-F238E27FC236}">
                  <a16:creationId xmlns:a16="http://schemas.microsoft.com/office/drawing/2014/main" id="{E8A58B4F-C140-294D-B1D2-E754652C7F33}"/>
                </a:ext>
              </a:extLst>
            </p:cNvPr>
            <p:cNvSpPr txBox="1"/>
            <p:nvPr/>
          </p:nvSpPr>
          <p:spPr>
            <a:xfrm>
              <a:off x="7486584" y="5589822"/>
              <a:ext cx="513282" cy="369332"/>
            </a:xfrm>
            <a:prstGeom prst="rect">
              <a:avLst/>
            </a:prstGeom>
            <a:noFill/>
          </p:spPr>
          <p:txBody>
            <a:bodyPr wrap="none" rtlCol="0">
              <a:spAutoFit/>
            </a:bodyPr>
            <a:lstStyle/>
            <a:p>
              <a:r>
                <a:rPr lang="en-US" dirty="0"/>
                <a:t>VM</a:t>
              </a:r>
            </a:p>
          </p:txBody>
        </p:sp>
        <p:sp>
          <p:nvSpPr>
            <p:cNvPr id="45" name="Rectangle 44">
              <a:extLst>
                <a:ext uri="{FF2B5EF4-FFF2-40B4-BE49-F238E27FC236}">
                  <a16:creationId xmlns:a16="http://schemas.microsoft.com/office/drawing/2014/main" id="{0FDD06C0-2008-3745-94AE-F0ED5A9B2C1F}"/>
                </a:ext>
              </a:extLst>
            </p:cNvPr>
            <p:cNvSpPr/>
            <p:nvPr/>
          </p:nvSpPr>
          <p:spPr>
            <a:xfrm>
              <a:off x="7469961" y="6109768"/>
              <a:ext cx="625877" cy="326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Port</a:t>
              </a:r>
            </a:p>
            <a:p>
              <a:pPr algn="ctr"/>
              <a:r>
                <a:rPr lang="en-US" sz="1200" dirty="0"/>
                <a:t>30036</a:t>
              </a:r>
            </a:p>
          </p:txBody>
        </p:sp>
      </p:grpSp>
      <p:grpSp>
        <p:nvGrpSpPr>
          <p:cNvPr id="46" name="Group 45">
            <a:extLst>
              <a:ext uri="{FF2B5EF4-FFF2-40B4-BE49-F238E27FC236}">
                <a16:creationId xmlns:a16="http://schemas.microsoft.com/office/drawing/2014/main" id="{5220F9B0-503B-CB44-A86F-2FEBE6D0A4D5}"/>
              </a:ext>
            </a:extLst>
          </p:cNvPr>
          <p:cNvGrpSpPr/>
          <p:nvPr/>
        </p:nvGrpSpPr>
        <p:grpSpPr>
          <a:xfrm>
            <a:off x="8511282" y="5047168"/>
            <a:ext cx="1232736" cy="872057"/>
            <a:chOff x="7126857" y="5564058"/>
            <a:chExt cx="1232736" cy="872057"/>
          </a:xfrm>
        </p:grpSpPr>
        <p:sp>
          <p:nvSpPr>
            <p:cNvPr id="47" name="Rounded Rectangle 46">
              <a:extLst>
                <a:ext uri="{FF2B5EF4-FFF2-40B4-BE49-F238E27FC236}">
                  <a16:creationId xmlns:a16="http://schemas.microsoft.com/office/drawing/2014/main" id="{AE75BA74-9FEA-0549-8253-6449F05EBEE5}"/>
                </a:ext>
              </a:extLst>
            </p:cNvPr>
            <p:cNvSpPr/>
            <p:nvPr/>
          </p:nvSpPr>
          <p:spPr>
            <a:xfrm>
              <a:off x="7126857" y="5564058"/>
              <a:ext cx="1232736" cy="739766"/>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 name="TextBox 47">
              <a:extLst>
                <a:ext uri="{FF2B5EF4-FFF2-40B4-BE49-F238E27FC236}">
                  <a16:creationId xmlns:a16="http://schemas.microsoft.com/office/drawing/2014/main" id="{A228CBD1-2623-1844-8ADC-5CB082B18E08}"/>
                </a:ext>
              </a:extLst>
            </p:cNvPr>
            <p:cNvSpPr txBox="1"/>
            <p:nvPr/>
          </p:nvSpPr>
          <p:spPr>
            <a:xfrm>
              <a:off x="7486584" y="5589822"/>
              <a:ext cx="513282" cy="369332"/>
            </a:xfrm>
            <a:prstGeom prst="rect">
              <a:avLst/>
            </a:prstGeom>
            <a:noFill/>
          </p:spPr>
          <p:txBody>
            <a:bodyPr wrap="none" rtlCol="0">
              <a:spAutoFit/>
            </a:bodyPr>
            <a:lstStyle/>
            <a:p>
              <a:r>
                <a:rPr lang="en-US" dirty="0"/>
                <a:t>VM</a:t>
              </a:r>
            </a:p>
          </p:txBody>
        </p:sp>
        <p:sp>
          <p:nvSpPr>
            <p:cNvPr id="49" name="Rectangle 48">
              <a:extLst>
                <a:ext uri="{FF2B5EF4-FFF2-40B4-BE49-F238E27FC236}">
                  <a16:creationId xmlns:a16="http://schemas.microsoft.com/office/drawing/2014/main" id="{54CFE907-BF0D-3A48-A2F2-8BA2E0066B06}"/>
                </a:ext>
              </a:extLst>
            </p:cNvPr>
            <p:cNvSpPr/>
            <p:nvPr/>
          </p:nvSpPr>
          <p:spPr>
            <a:xfrm>
              <a:off x="7469961" y="6109768"/>
              <a:ext cx="625877" cy="326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Port</a:t>
              </a:r>
            </a:p>
            <a:p>
              <a:pPr algn="ctr"/>
              <a:r>
                <a:rPr lang="en-US" sz="1200" dirty="0"/>
                <a:t>30036</a:t>
              </a:r>
            </a:p>
          </p:txBody>
        </p:sp>
      </p:grpSp>
      <p:cxnSp>
        <p:nvCxnSpPr>
          <p:cNvPr id="55" name="Straight Arrow Connector 54">
            <a:extLst>
              <a:ext uri="{FF2B5EF4-FFF2-40B4-BE49-F238E27FC236}">
                <a16:creationId xmlns:a16="http://schemas.microsoft.com/office/drawing/2014/main" id="{4A72BE00-E5A8-FF44-B1BD-EE813B8359F5}"/>
              </a:ext>
            </a:extLst>
          </p:cNvPr>
          <p:cNvCxnSpPr>
            <a:cxnSpLocks/>
            <a:stCxn id="34" idx="0"/>
            <a:endCxn id="49" idx="2"/>
          </p:cNvCxnSpPr>
          <p:nvPr/>
        </p:nvCxnSpPr>
        <p:spPr>
          <a:xfrm flipV="1">
            <a:off x="9166019" y="5919225"/>
            <a:ext cx="1306" cy="3947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17D8349-A77A-4F45-86B2-D3D94F639B40}"/>
              </a:ext>
            </a:extLst>
          </p:cNvPr>
          <p:cNvCxnSpPr>
            <a:cxnSpLocks/>
            <a:stCxn id="34" idx="0"/>
            <a:endCxn id="40" idx="2"/>
          </p:cNvCxnSpPr>
          <p:nvPr/>
        </p:nvCxnSpPr>
        <p:spPr>
          <a:xfrm flipV="1">
            <a:off x="9166019" y="5912159"/>
            <a:ext cx="1386398" cy="40183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urved Connector 65">
            <a:extLst>
              <a:ext uri="{FF2B5EF4-FFF2-40B4-BE49-F238E27FC236}">
                <a16:creationId xmlns:a16="http://schemas.microsoft.com/office/drawing/2014/main" id="{55B96849-B67F-B442-88FC-15F6024C558A}"/>
              </a:ext>
            </a:extLst>
          </p:cNvPr>
          <p:cNvCxnSpPr>
            <a:cxnSpLocks/>
            <a:stCxn id="43" idx="1"/>
            <a:endCxn id="10" idx="1"/>
          </p:cNvCxnSpPr>
          <p:nvPr/>
        </p:nvCxnSpPr>
        <p:spPr>
          <a:xfrm rot="10800000" flipH="1">
            <a:off x="7123309" y="2719078"/>
            <a:ext cx="1079116" cy="2689227"/>
          </a:xfrm>
          <a:prstGeom prst="curvedConnector3">
            <a:avLst>
              <a:gd name="adj1" fmla="val -21184"/>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4D35697E-7710-AB4A-A0B3-747106A13010}"/>
              </a:ext>
            </a:extLst>
          </p:cNvPr>
          <p:cNvCxnSpPr>
            <a:cxnSpLocks/>
            <a:stCxn id="38" idx="3"/>
            <a:endCxn id="10" idx="3"/>
          </p:cNvCxnSpPr>
          <p:nvPr/>
        </p:nvCxnSpPr>
        <p:spPr>
          <a:xfrm flipH="1" flipV="1">
            <a:off x="10011669" y="2719077"/>
            <a:ext cx="1117441" cy="2690908"/>
          </a:xfrm>
          <a:prstGeom prst="curvedConnector3">
            <a:avLst>
              <a:gd name="adj1" fmla="val -20457"/>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urved Connector 71">
            <a:extLst>
              <a:ext uri="{FF2B5EF4-FFF2-40B4-BE49-F238E27FC236}">
                <a16:creationId xmlns:a16="http://schemas.microsoft.com/office/drawing/2014/main" id="{F99C3561-A122-F44B-9C50-54D51F4F35BB}"/>
              </a:ext>
            </a:extLst>
          </p:cNvPr>
          <p:cNvCxnSpPr>
            <a:stCxn id="47" idx="0"/>
          </p:cNvCxnSpPr>
          <p:nvPr/>
        </p:nvCxnSpPr>
        <p:spPr>
          <a:xfrm rot="5400000" flipH="1" flipV="1">
            <a:off x="8514728" y="3618978"/>
            <a:ext cx="2041112" cy="815269"/>
          </a:xfrm>
          <a:prstGeom prst="curvedConnector3">
            <a:avLst>
              <a:gd name="adj1" fmla="val 20600"/>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61796B2C-9D38-AF4C-8315-C5B364BA2BE8}"/>
              </a:ext>
            </a:extLst>
          </p:cNvPr>
          <p:cNvPicPr>
            <a:picLocks noChangeAspect="1"/>
          </p:cNvPicPr>
          <p:nvPr/>
        </p:nvPicPr>
        <p:blipFill>
          <a:blip r:embed="rId5"/>
          <a:stretch>
            <a:fillRect/>
          </a:stretch>
        </p:blipFill>
        <p:spPr>
          <a:xfrm>
            <a:off x="7362979" y="3890819"/>
            <a:ext cx="455979" cy="455979"/>
          </a:xfrm>
          <a:prstGeom prst="rect">
            <a:avLst/>
          </a:prstGeom>
        </p:spPr>
      </p:pic>
      <p:sp>
        <p:nvSpPr>
          <p:cNvPr id="75" name="TextBox 74">
            <a:extLst>
              <a:ext uri="{FF2B5EF4-FFF2-40B4-BE49-F238E27FC236}">
                <a16:creationId xmlns:a16="http://schemas.microsoft.com/office/drawing/2014/main" id="{ED60E320-AD3F-F14B-B3A0-32DEB5444467}"/>
              </a:ext>
            </a:extLst>
          </p:cNvPr>
          <p:cNvSpPr txBox="1"/>
          <p:nvPr/>
        </p:nvSpPr>
        <p:spPr>
          <a:xfrm>
            <a:off x="7013297" y="3630312"/>
            <a:ext cx="1115113" cy="307777"/>
          </a:xfrm>
          <a:prstGeom prst="rect">
            <a:avLst/>
          </a:prstGeom>
          <a:noFill/>
        </p:spPr>
        <p:txBody>
          <a:bodyPr wrap="none" rtlCol="0">
            <a:spAutoFit/>
          </a:bodyPr>
          <a:lstStyle/>
          <a:p>
            <a:r>
              <a:rPr lang="en-US" sz="1400" dirty="0"/>
              <a:t>app=my-app</a:t>
            </a:r>
          </a:p>
        </p:txBody>
      </p:sp>
      <p:pic>
        <p:nvPicPr>
          <p:cNvPr id="76" name="Picture 75">
            <a:extLst>
              <a:ext uri="{FF2B5EF4-FFF2-40B4-BE49-F238E27FC236}">
                <a16:creationId xmlns:a16="http://schemas.microsoft.com/office/drawing/2014/main" id="{C7A9BD82-4B71-CD4C-9926-363F882A4992}"/>
              </a:ext>
            </a:extLst>
          </p:cNvPr>
          <p:cNvPicPr>
            <a:picLocks noChangeAspect="1"/>
          </p:cNvPicPr>
          <p:nvPr/>
        </p:nvPicPr>
        <p:blipFill>
          <a:blip r:embed="rId5"/>
          <a:stretch>
            <a:fillRect/>
          </a:stretch>
        </p:blipFill>
        <p:spPr>
          <a:xfrm>
            <a:off x="8801685" y="3886808"/>
            <a:ext cx="455979" cy="455979"/>
          </a:xfrm>
          <a:prstGeom prst="rect">
            <a:avLst/>
          </a:prstGeom>
        </p:spPr>
      </p:pic>
      <p:sp>
        <p:nvSpPr>
          <p:cNvPr id="77" name="TextBox 76">
            <a:extLst>
              <a:ext uri="{FF2B5EF4-FFF2-40B4-BE49-F238E27FC236}">
                <a16:creationId xmlns:a16="http://schemas.microsoft.com/office/drawing/2014/main" id="{1AE7CF26-8F76-DF4B-BFE9-3A261226035A}"/>
              </a:ext>
            </a:extLst>
          </p:cNvPr>
          <p:cNvSpPr txBox="1"/>
          <p:nvPr/>
        </p:nvSpPr>
        <p:spPr>
          <a:xfrm>
            <a:off x="8449315" y="3639501"/>
            <a:ext cx="1115113" cy="307777"/>
          </a:xfrm>
          <a:prstGeom prst="rect">
            <a:avLst/>
          </a:prstGeom>
          <a:noFill/>
        </p:spPr>
        <p:txBody>
          <a:bodyPr wrap="none" rtlCol="0">
            <a:spAutoFit/>
          </a:bodyPr>
          <a:lstStyle/>
          <a:p>
            <a:r>
              <a:rPr lang="en-US" sz="1400" dirty="0"/>
              <a:t>app=my-app</a:t>
            </a:r>
          </a:p>
        </p:txBody>
      </p:sp>
      <p:pic>
        <p:nvPicPr>
          <p:cNvPr id="78" name="Picture 77">
            <a:extLst>
              <a:ext uri="{FF2B5EF4-FFF2-40B4-BE49-F238E27FC236}">
                <a16:creationId xmlns:a16="http://schemas.microsoft.com/office/drawing/2014/main" id="{5307271A-1AF8-1742-86D8-DF01A5F00B3C}"/>
              </a:ext>
            </a:extLst>
          </p:cNvPr>
          <p:cNvPicPr>
            <a:picLocks noChangeAspect="1"/>
          </p:cNvPicPr>
          <p:nvPr/>
        </p:nvPicPr>
        <p:blipFill>
          <a:blip r:embed="rId5"/>
          <a:stretch>
            <a:fillRect/>
          </a:stretch>
        </p:blipFill>
        <p:spPr>
          <a:xfrm>
            <a:off x="10313404" y="3886808"/>
            <a:ext cx="455979" cy="455979"/>
          </a:xfrm>
          <a:prstGeom prst="rect">
            <a:avLst/>
          </a:prstGeom>
        </p:spPr>
      </p:pic>
      <p:sp>
        <p:nvSpPr>
          <p:cNvPr id="79" name="TextBox 78">
            <a:extLst>
              <a:ext uri="{FF2B5EF4-FFF2-40B4-BE49-F238E27FC236}">
                <a16:creationId xmlns:a16="http://schemas.microsoft.com/office/drawing/2014/main" id="{8E61479D-9525-9845-8888-C4563486A913}"/>
              </a:ext>
            </a:extLst>
          </p:cNvPr>
          <p:cNvSpPr txBox="1"/>
          <p:nvPr/>
        </p:nvSpPr>
        <p:spPr>
          <a:xfrm>
            <a:off x="9963722" y="3626301"/>
            <a:ext cx="1115113" cy="307777"/>
          </a:xfrm>
          <a:prstGeom prst="rect">
            <a:avLst/>
          </a:prstGeom>
          <a:noFill/>
        </p:spPr>
        <p:txBody>
          <a:bodyPr wrap="none" rtlCol="0">
            <a:spAutoFit/>
          </a:bodyPr>
          <a:lstStyle/>
          <a:p>
            <a:r>
              <a:rPr lang="en-US" sz="1400" dirty="0"/>
              <a:t>app=my-app</a:t>
            </a:r>
          </a:p>
        </p:txBody>
      </p:sp>
      <p:sp>
        <p:nvSpPr>
          <p:cNvPr id="80" name="TextBox 79">
            <a:extLst>
              <a:ext uri="{FF2B5EF4-FFF2-40B4-BE49-F238E27FC236}">
                <a16:creationId xmlns:a16="http://schemas.microsoft.com/office/drawing/2014/main" id="{EDD456AF-A881-044A-AC61-3B63026FCE69}"/>
              </a:ext>
            </a:extLst>
          </p:cNvPr>
          <p:cNvSpPr txBox="1"/>
          <p:nvPr/>
        </p:nvSpPr>
        <p:spPr>
          <a:xfrm>
            <a:off x="7238618" y="3342258"/>
            <a:ext cx="676707" cy="276999"/>
          </a:xfrm>
          <a:prstGeom prst="rect">
            <a:avLst/>
          </a:prstGeom>
          <a:noFill/>
        </p:spPr>
        <p:txBody>
          <a:bodyPr wrap="square" rtlCol="0">
            <a:spAutoFit/>
          </a:bodyPr>
          <a:lstStyle/>
          <a:p>
            <a:r>
              <a:rPr lang="en-US" sz="1200" dirty="0"/>
              <a:t>Port 80</a:t>
            </a:r>
          </a:p>
        </p:txBody>
      </p:sp>
      <p:sp>
        <p:nvSpPr>
          <p:cNvPr id="81" name="TextBox 80">
            <a:extLst>
              <a:ext uri="{FF2B5EF4-FFF2-40B4-BE49-F238E27FC236}">
                <a16:creationId xmlns:a16="http://schemas.microsoft.com/office/drawing/2014/main" id="{409783A7-F373-8548-921A-92D5D358815B}"/>
              </a:ext>
            </a:extLst>
          </p:cNvPr>
          <p:cNvSpPr txBox="1"/>
          <p:nvPr/>
        </p:nvSpPr>
        <p:spPr>
          <a:xfrm>
            <a:off x="8463039" y="3352830"/>
            <a:ext cx="676707" cy="276999"/>
          </a:xfrm>
          <a:prstGeom prst="rect">
            <a:avLst/>
          </a:prstGeom>
          <a:noFill/>
        </p:spPr>
        <p:txBody>
          <a:bodyPr wrap="square" rtlCol="0">
            <a:spAutoFit/>
          </a:bodyPr>
          <a:lstStyle/>
          <a:p>
            <a:r>
              <a:rPr lang="en-US" sz="1200" dirty="0"/>
              <a:t>Port 80</a:t>
            </a:r>
          </a:p>
        </p:txBody>
      </p:sp>
      <p:sp>
        <p:nvSpPr>
          <p:cNvPr id="82" name="TextBox 81">
            <a:extLst>
              <a:ext uri="{FF2B5EF4-FFF2-40B4-BE49-F238E27FC236}">
                <a16:creationId xmlns:a16="http://schemas.microsoft.com/office/drawing/2014/main" id="{AB445D32-1B88-3744-88FC-869C295F85D7}"/>
              </a:ext>
            </a:extLst>
          </p:cNvPr>
          <p:cNvSpPr txBox="1"/>
          <p:nvPr/>
        </p:nvSpPr>
        <p:spPr>
          <a:xfrm>
            <a:off x="10461136" y="3362502"/>
            <a:ext cx="676707" cy="276999"/>
          </a:xfrm>
          <a:prstGeom prst="rect">
            <a:avLst/>
          </a:prstGeom>
          <a:noFill/>
        </p:spPr>
        <p:txBody>
          <a:bodyPr wrap="square" rtlCol="0">
            <a:spAutoFit/>
          </a:bodyPr>
          <a:lstStyle/>
          <a:p>
            <a:r>
              <a:rPr lang="en-US" sz="1200" dirty="0"/>
              <a:t>Port 80</a:t>
            </a:r>
          </a:p>
        </p:txBody>
      </p:sp>
      <p:sp>
        <p:nvSpPr>
          <p:cNvPr id="52" name="TextBox 51">
            <a:extLst>
              <a:ext uri="{FF2B5EF4-FFF2-40B4-BE49-F238E27FC236}">
                <a16:creationId xmlns:a16="http://schemas.microsoft.com/office/drawing/2014/main" id="{C85E881B-A803-F449-A067-9E6EAF4D5DCB}"/>
              </a:ext>
            </a:extLst>
          </p:cNvPr>
          <p:cNvSpPr txBox="1"/>
          <p:nvPr/>
        </p:nvSpPr>
        <p:spPr>
          <a:xfrm>
            <a:off x="168342" y="6476296"/>
            <a:ext cx="2057627" cy="276999"/>
          </a:xfrm>
          <a:prstGeom prst="rect">
            <a:avLst/>
          </a:prstGeom>
          <a:noFill/>
        </p:spPr>
        <p:txBody>
          <a:bodyPr wrap="square" rtlCol="0">
            <a:spAutoFit/>
          </a:bodyPr>
          <a:lstStyle/>
          <a:p>
            <a:r>
              <a:rPr lang="en-US" sz="1200" i="1" dirty="0"/>
              <a:t>Ref: https://</a:t>
            </a:r>
            <a:r>
              <a:rPr lang="en-US" sz="1200" i="1" dirty="0" err="1"/>
              <a:t>medium.com</a:t>
            </a:r>
            <a:endParaRPr lang="en-US" sz="1200" i="1" dirty="0"/>
          </a:p>
        </p:txBody>
      </p:sp>
    </p:spTree>
    <p:extLst>
      <p:ext uri="{BB962C8B-B14F-4D97-AF65-F5344CB8AC3E}">
        <p14:creationId xmlns:p14="http://schemas.microsoft.com/office/powerpoint/2010/main" val="2822054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0648-CB53-4F83-B71F-008F4339E095}"/>
              </a:ext>
            </a:extLst>
          </p:cNvPr>
          <p:cNvSpPr>
            <a:spLocks noGrp="1"/>
          </p:cNvSpPr>
          <p:nvPr>
            <p:ph type="title"/>
          </p:nvPr>
        </p:nvSpPr>
        <p:spPr>
          <a:xfrm>
            <a:off x="168342" y="23258"/>
            <a:ext cx="10515600" cy="1392236"/>
          </a:xfrm>
        </p:spPr>
        <p:txBody>
          <a:bodyPr>
            <a:normAutofit/>
          </a:bodyPr>
          <a:lstStyle/>
          <a:p>
            <a:r>
              <a:rPr lang="en-GB" sz="3600" dirty="0"/>
              <a:t>K8s Service Types - </a:t>
            </a:r>
            <a:r>
              <a:rPr lang="en-GB" sz="3600" dirty="0" err="1"/>
              <a:t>LoadBalancer</a:t>
            </a:r>
            <a:endParaRPr lang="en-GB" sz="3600" dirty="0"/>
          </a:p>
        </p:txBody>
      </p:sp>
      <p:sp>
        <p:nvSpPr>
          <p:cNvPr id="3" name="TextBox 2">
            <a:extLst>
              <a:ext uri="{FF2B5EF4-FFF2-40B4-BE49-F238E27FC236}">
                <a16:creationId xmlns:a16="http://schemas.microsoft.com/office/drawing/2014/main" id="{2DCB976D-8368-4844-906D-25C213CD75BB}"/>
              </a:ext>
            </a:extLst>
          </p:cNvPr>
          <p:cNvSpPr txBox="1"/>
          <p:nvPr/>
        </p:nvSpPr>
        <p:spPr>
          <a:xfrm>
            <a:off x="168342" y="1586233"/>
            <a:ext cx="8396901" cy="967957"/>
          </a:xfrm>
          <a:prstGeom prst="rect">
            <a:avLst/>
          </a:prstGeom>
          <a:noFill/>
        </p:spPr>
        <p:txBody>
          <a:bodyPr wrap="square" rtlCol="0">
            <a:spAutoFit/>
          </a:bodyPr>
          <a:lstStyle/>
          <a:p>
            <a:pPr>
              <a:lnSpc>
                <a:spcPct val="150000"/>
              </a:lnSpc>
            </a:pPr>
            <a:r>
              <a:rPr lang="en-GB" sz="2000" dirty="0" err="1"/>
              <a:t>LoadBalancer</a:t>
            </a:r>
            <a:r>
              <a:rPr lang="en-GB" sz="2000" dirty="0"/>
              <a:t> is standard way to expose a service to the internet. </a:t>
            </a:r>
          </a:p>
          <a:p>
            <a:pPr>
              <a:lnSpc>
                <a:spcPct val="150000"/>
              </a:lnSpc>
            </a:pPr>
            <a:r>
              <a:rPr lang="en-GB" sz="2000" dirty="0"/>
              <a:t>It allocates single IP that will forward traffic to the service.</a:t>
            </a:r>
            <a:endParaRPr lang="en-US" sz="2000" dirty="0"/>
          </a:p>
        </p:txBody>
      </p:sp>
      <p:sp>
        <p:nvSpPr>
          <p:cNvPr id="5" name="Rounded Rectangle 4">
            <a:extLst>
              <a:ext uri="{FF2B5EF4-FFF2-40B4-BE49-F238E27FC236}">
                <a16:creationId xmlns:a16="http://schemas.microsoft.com/office/drawing/2014/main" id="{A416D5F2-E174-7E4D-ABEF-23C36E3B7A5B}"/>
              </a:ext>
            </a:extLst>
          </p:cNvPr>
          <p:cNvSpPr/>
          <p:nvPr/>
        </p:nvSpPr>
        <p:spPr>
          <a:xfrm>
            <a:off x="6441936" y="5196696"/>
            <a:ext cx="1412549" cy="774557"/>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nvGrpSpPr>
          <p:cNvPr id="8" name="Group 7">
            <a:extLst>
              <a:ext uri="{FF2B5EF4-FFF2-40B4-BE49-F238E27FC236}">
                <a16:creationId xmlns:a16="http://schemas.microsoft.com/office/drawing/2014/main" id="{65D4A827-13BE-0B4A-82D0-758582F10125}"/>
              </a:ext>
            </a:extLst>
          </p:cNvPr>
          <p:cNvGrpSpPr/>
          <p:nvPr/>
        </p:nvGrpSpPr>
        <p:grpSpPr>
          <a:xfrm>
            <a:off x="7760133" y="3853626"/>
            <a:ext cx="1990684" cy="646331"/>
            <a:chOff x="7202915" y="3439275"/>
            <a:chExt cx="1990684" cy="646331"/>
          </a:xfrm>
        </p:grpSpPr>
        <p:sp>
          <p:nvSpPr>
            <p:cNvPr id="9" name="Rounded Rectangle 8">
              <a:extLst>
                <a:ext uri="{FF2B5EF4-FFF2-40B4-BE49-F238E27FC236}">
                  <a16:creationId xmlns:a16="http://schemas.microsoft.com/office/drawing/2014/main" id="{41805290-15B6-BD4F-B57F-24DE25FFB617}"/>
                </a:ext>
              </a:extLst>
            </p:cNvPr>
            <p:cNvSpPr/>
            <p:nvPr/>
          </p:nvSpPr>
          <p:spPr>
            <a:xfrm>
              <a:off x="7202915" y="3465956"/>
              <a:ext cx="1990684" cy="592969"/>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TextBox 9">
              <a:extLst>
                <a:ext uri="{FF2B5EF4-FFF2-40B4-BE49-F238E27FC236}">
                  <a16:creationId xmlns:a16="http://schemas.microsoft.com/office/drawing/2014/main" id="{0AE062F3-8A33-1347-BB24-B6C067A991F5}"/>
                </a:ext>
              </a:extLst>
            </p:cNvPr>
            <p:cNvSpPr txBox="1"/>
            <p:nvPr/>
          </p:nvSpPr>
          <p:spPr>
            <a:xfrm>
              <a:off x="7571075" y="3439275"/>
              <a:ext cx="1200970" cy="646331"/>
            </a:xfrm>
            <a:prstGeom prst="rect">
              <a:avLst/>
            </a:prstGeom>
            <a:noFill/>
          </p:spPr>
          <p:txBody>
            <a:bodyPr wrap="none" rtlCol="0">
              <a:spAutoFit/>
            </a:bodyPr>
            <a:lstStyle/>
            <a:p>
              <a:pPr algn="ctr"/>
              <a:r>
                <a:rPr lang="en-US" sz="2000" dirty="0"/>
                <a:t>Service</a:t>
              </a:r>
            </a:p>
            <a:p>
              <a:pPr algn="ctr"/>
              <a:r>
                <a:rPr lang="en-US" sz="1600" dirty="0"/>
                <a:t>app=</a:t>
              </a:r>
              <a:r>
                <a:rPr lang="en-US" sz="1600" dirty="0" err="1"/>
                <a:t>MyApp</a:t>
              </a:r>
              <a:endParaRPr lang="en-US" sz="1600" dirty="0"/>
            </a:p>
          </p:txBody>
        </p:sp>
      </p:grpSp>
      <p:sp>
        <p:nvSpPr>
          <p:cNvPr id="11" name="TextBox 10">
            <a:extLst>
              <a:ext uri="{FF2B5EF4-FFF2-40B4-BE49-F238E27FC236}">
                <a16:creationId xmlns:a16="http://schemas.microsoft.com/office/drawing/2014/main" id="{E97E3EB9-78F3-964D-9B0C-0531736A5315}"/>
              </a:ext>
            </a:extLst>
          </p:cNvPr>
          <p:cNvSpPr txBox="1"/>
          <p:nvPr/>
        </p:nvSpPr>
        <p:spPr>
          <a:xfrm>
            <a:off x="7542573" y="5609861"/>
            <a:ext cx="396831" cy="220101"/>
          </a:xfrm>
          <a:prstGeom prst="rect">
            <a:avLst/>
          </a:prstGeom>
        </p:spPr>
        <p:txBody>
          <a:bodyPr wrap="square" lIns="0" tIns="0" rIns="0" bIns="0" rtlCol="0">
            <a:spAutoFit/>
          </a:bodyPr>
          <a:lstStyle/>
          <a:p>
            <a:pPr>
              <a:spcAft>
                <a:spcPts val="600"/>
              </a:spcAft>
            </a:pPr>
            <a:r>
              <a:rPr lang="en-US" sz="1000" dirty="0"/>
              <a:t>POD</a:t>
            </a:r>
          </a:p>
        </p:txBody>
      </p:sp>
      <p:grpSp>
        <p:nvGrpSpPr>
          <p:cNvPr id="12" name="Group 11">
            <a:extLst>
              <a:ext uri="{FF2B5EF4-FFF2-40B4-BE49-F238E27FC236}">
                <a16:creationId xmlns:a16="http://schemas.microsoft.com/office/drawing/2014/main" id="{72BA445A-71CD-D146-96A4-3BE81FCE2A08}"/>
              </a:ext>
            </a:extLst>
          </p:cNvPr>
          <p:cNvGrpSpPr/>
          <p:nvPr/>
        </p:nvGrpSpPr>
        <p:grpSpPr>
          <a:xfrm>
            <a:off x="6089566" y="3210407"/>
            <a:ext cx="5683870" cy="3444702"/>
            <a:chOff x="5518060" y="2910360"/>
            <a:chExt cx="5683870" cy="3444702"/>
          </a:xfrm>
        </p:grpSpPr>
        <p:sp>
          <p:nvSpPr>
            <p:cNvPr id="13" name="Rounded Rectangle 12">
              <a:extLst>
                <a:ext uri="{FF2B5EF4-FFF2-40B4-BE49-F238E27FC236}">
                  <a16:creationId xmlns:a16="http://schemas.microsoft.com/office/drawing/2014/main" id="{BEA022B7-CC84-4246-B710-3E43C7019674}"/>
                </a:ext>
              </a:extLst>
            </p:cNvPr>
            <p:cNvSpPr/>
            <p:nvPr/>
          </p:nvSpPr>
          <p:spPr>
            <a:xfrm>
              <a:off x="5518060" y="3191829"/>
              <a:ext cx="5302948" cy="3163233"/>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TextBox 13">
              <a:extLst>
                <a:ext uri="{FF2B5EF4-FFF2-40B4-BE49-F238E27FC236}">
                  <a16:creationId xmlns:a16="http://schemas.microsoft.com/office/drawing/2014/main" id="{206AFF00-B877-C547-9C1F-9B3A2E2E5E73}"/>
                </a:ext>
              </a:extLst>
            </p:cNvPr>
            <p:cNvSpPr txBox="1"/>
            <p:nvPr/>
          </p:nvSpPr>
          <p:spPr>
            <a:xfrm>
              <a:off x="5864776" y="5949473"/>
              <a:ext cx="3865859" cy="276999"/>
            </a:xfrm>
            <a:prstGeom prst="rect">
              <a:avLst/>
            </a:prstGeom>
            <a:noFill/>
          </p:spPr>
          <p:txBody>
            <a:bodyPr wrap="square" lIns="0" tIns="0" rIns="0" bIns="0" rtlCol="0">
              <a:spAutoFit/>
            </a:bodyPr>
            <a:lstStyle/>
            <a:p>
              <a:pPr>
                <a:spcAft>
                  <a:spcPts val="600"/>
                </a:spcAft>
              </a:pPr>
              <a:r>
                <a:rPr lang="en-US" dirty="0"/>
                <a:t>K8s Cluster</a:t>
              </a:r>
            </a:p>
          </p:txBody>
        </p:sp>
        <p:pic>
          <p:nvPicPr>
            <p:cNvPr id="15" name="Shape 843" descr="Shape 843">
              <a:extLst>
                <a:ext uri="{FF2B5EF4-FFF2-40B4-BE49-F238E27FC236}">
                  <a16:creationId xmlns:a16="http://schemas.microsoft.com/office/drawing/2014/main" id="{8783D635-E748-3E4B-8811-8C2245CBDC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9044" y="2910360"/>
              <a:ext cx="922886" cy="895454"/>
            </a:xfrm>
            <a:prstGeom prst="rect">
              <a:avLst/>
            </a:prstGeom>
            <a:ln w="12700">
              <a:miter lim="400000"/>
            </a:ln>
          </p:spPr>
        </p:pic>
      </p:grpSp>
      <p:grpSp>
        <p:nvGrpSpPr>
          <p:cNvPr id="16" name="Group 15">
            <a:extLst>
              <a:ext uri="{FF2B5EF4-FFF2-40B4-BE49-F238E27FC236}">
                <a16:creationId xmlns:a16="http://schemas.microsoft.com/office/drawing/2014/main" id="{538176D1-6262-8B4E-9D54-D230764B8ED1}"/>
              </a:ext>
            </a:extLst>
          </p:cNvPr>
          <p:cNvGrpSpPr/>
          <p:nvPr/>
        </p:nvGrpSpPr>
        <p:grpSpPr>
          <a:xfrm>
            <a:off x="7762148" y="2544233"/>
            <a:ext cx="1990684" cy="622103"/>
            <a:chOff x="7204930" y="2072730"/>
            <a:chExt cx="1990684" cy="622103"/>
          </a:xfrm>
        </p:grpSpPr>
        <p:sp>
          <p:nvSpPr>
            <p:cNvPr id="17" name="Rounded Rectangle 16">
              <a:extLst>
                <a:ext uri="{FF2B5EF4-FFF2-40B4-BE49-F238E27FC236}">
                  <a16:creationId xmlns:a16="http://schemas.microsoft.com/office/drawing/2014/main" id="{A2B3A12E-DF9F-7C43-B043-F963E391F5CB}"/>
                </a:ext>
              </a:extLst>
            </p:cNvPr>
            <p:cNvSpPr/>
            <p:nvPr/>
          </p:nvSpPr>
          <p:spPr>
            <a:xfrm>
              <a:off x="7204930" y="2072730"/>
              <a:ext cx="1990684" cy="592969"/>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 name="TextBox 17">
              <a:extLst>
                <a:ext uri="{FF2B5EF4-FFF2-40B4-BE49-F238E27FC236}">
                  <a16:creationId xmlns:a16="http://schemas.microsoft.com/office/drawing/2014/main" id="{E8DFB2D3-0075-8949-9F89-4DD4344BF04E}"/>
                </a:ext>
              </a:extLst>
            </p:cNvPr>
            <p:cNvSpPr txBox="1"/>
            <p:nvPr/>
          </p:nvSpPr>
          <p:spPr>
            <a:xfrm>
              <a:off x="7417207" y="2110058"/>
              <a:ext cx="1592103" cy="584775"/>
            </a:xfrm>
            <a:prstGeom prst="rect">
              <a:avLst/>
            </a:prstGeom>
            <a:noFill/>
          </p:spPr>
          <p:txBody>
            <a:bodyPr wrap="none" rtlCol="0">
              <a:spAutoFit/>
            </a:bodyPr>
            <a:lstStyle/>
            <a:p>
              <a:r>
                <a:rPr lang="en-US" sz="2000" dirty="0" err="1"/>
                <a:t>LoadBalancer</a:t>
              </a:r>
              <a:endParaRPr lang="en-US" sz="2000" dirty="0"/>
            </a:p>
            <a:p>
              <a:pPr algn="ctr"/>
              <a:r>
                <a:rPr lang="en-US" sz="1200" dirty="0"/>
                <a:t>(external IP)</a:t>
              </a:r>
            </a:p>
          </p:txBody>
        </p:sp>
      </p:grpSp>
      <p:grpSp>
        <p:nvGrpSpPr>
          <p:cNvPr id="19" name="Group 18">
            <a:extLst>
              <a:ext uri="{FF2B5EF4-FFF2-40B4-BE49-F238E27FC236}">
                <a16:creationId xmlns:a16="http://schemas.microsoft.com/office/drawing/2014/main" id="{637C7AE3-41FA-5D4C-BA79-46667668CADE}"/>
              </a:ext>
            </a:extLst>
          </p:cNvPr>
          <p:cNvGrpSpPr/>
          <p:nvPr/>
        </p:nvGrpSpPr>
        <p:grpSpPr>
          <a:xfrm>
            <a:off x="8032012" y="5200865"/>
            <a:ext cx="1521245" cy="774557"/>
            <a:chOff x="7431930" y="4786514"/>
            <a:chExt cx="1521245" cy="774557"/>
          </a:xfrm>
        </p:grpSpPr>
        <p:sp>
          <p:nvSpPr>
            <p:cNvPr id="20" name="Rounded Rectangle 19">
              <a:extLst>
                <a:ext uri="{FF2B5EF4-FFF2-40B4-BE49-F238E27FC236}">
                  <a16:creationId xmlns:a16="http://schemas.microsoft.com/office/drawing/2014/main" id="{45EE2530-4DFD-C544-A4BE-B3E2522B56BD}"/>
                </a:ext>
              </a:extLst>
            </p:cNvPr>
            <p:cNvSpPr/>
            <p:nvPr/>
          </p:nvSpPr>
          <p:spPr>
            <a:xfrm>
              <a:off x="7431930" y="4786514"/>
              <a:ext cx="1412549" cy="774557"/>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TextBox 22">
              <a:extLst>
                <a:ext uri="{FF2B5EF4-FFF2-40B4-BE49-F238E27FC236}">
                  <a16:creationId xmlns:a16="http://schemas.microsoft.com/office/drawing/2014/main" id="{1DC46373-1BC1-834B-8B4C-546F285A2A87}"/>
                </a:ext>
              </a:extLst>
            </p:cNvPr>
            <p:cNvSpPr txBox="1"/>
            <p:nvPr/>
          </p:nvSpPr>
          <p:spPr>
            <a:xfrm>
              <a:off x="8556344" y="5198949"/>
              <a:ext cx="396831" cy="220101"/>
            </a:xfrm>
            <a:prstGeom prst="rect">
              <a:avLst/>
            </a:prstGeom>
          </p:spPr>
          <p:txBody>
            <a:bodyPr wrap="square" lIns="0" tIns="0" rIns="0" bIns="0" rtlCol="0">
              <a:spAutoFit/>
            </a:bodyPr>
            <a:lstStyle/>
            <a:p>
              <a:pPr>
                <a:spcAft>
                  <a:spcPts val="600"/>
                </a:spcAft>
              </a:pPr>
              <a:r>
                <a:rPr lang="en-US" sz="1000" dirty="0"/>
                <a:t>POD</a:t>
              </a:r>
            </a:p>
          </p:txBody>
        </p:sp>
      </p:grpSp>
      <p:grpSp>
        <p:nvGrpSpPr>
          <p:cNvPr id="24" name="Group 23">
            <a:extLst>
              <a:ext uri="{FF2B5EF4-FFF2-40B4-BE49-F238E27FC236}">
                <a16:creationId xmlns:a16="http://schemas.microsoft.com/office/drawing/2014/main" id="{1EEBD43A-7F8E-DF4D-A0BB-75E4B4B79A30}"/>
              </a:ext>
            </a:extLst>
          </p:cNvPr>
          <p:cNvGrpSpPr/>
          <p:nvPr/>
        </p:nvGrpSpPr>
        <p:grpSpPr>
          <a:xfrm>
            <a:off x="9640936" y="5194599"/>
            <a:ext cx="1501459" cy="774557"/>
            <a:chOff x="9055142" y="4780248"/>
            <a:chExt cx="1501459" cy="774557"/>
          </a:xfrm>
        </p:grpSpPr>
        <p:sp>
          <p:nvSpPr>
            <p:cNvPr id="25" name="Rounded Rectangle 24">
              <a:extLst>
                <a:ext uri="{FF2B5EF4-FFF2-40B4-BE49-F238E27FC236}">
                  <a16:creationId xmlns:a16="http://schemas.microsoft.com/office/drawing/2014/main" id="{191C983C-E5EA-B345-AD14-B4C9DFCA3507}"/>
                </a:ext>
              </a:extLst>
            </p:cNvPr>
            <p:cNvSpPr/>
            <p:nvPr/>
          </p:nvSpPr>
          <p:spPr>
            <a:xfrm>
              <a:off x="9055142" y="4780248"/>
              <a:ext cx="1412549" cy="774557"/>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TextBox 27">
              <a:extLst>
                <a:ext uri="{FF2B5EF4-FFF2-40B4-BE49-F238E27FC236}">
                  <a16:creationId xmlns:a16="http://schemas.microsoft.com/office/drawing/2014/main" id="{B6CA6C32-7C09-1A49-B327-94129961C227}"/>
                </a:ext>
              </a:extLst>
            </p:cNvPr>
            <p:cNvSpPr txBox="1"/>
            <p:nvPr/>
          </p:nvSpPr>
          <p:spPr>
            <a:xfrm>
              <a:off x="10159770" y="5195509"/>
              <a:ext cx="396831" cy="220101"/>
            </a:xfrm>
            <a:prstGeom prst="rect">
              <a:avLst/>
            </a:prstGeom>
          </p:spPr>
          <p:txBody>
            <a:bodyPr wrap="square" lIns="0" tIns="0" rIns="0" bIns="0" rtlCol="0">
              <a:spAutoFit/>
            </a:bodyPr>
            <a:lstStyle/>
            <a:p>
              <a:pPr>
                <a:spcAft>
                  <a:spcPts val="600"/>
                </a:spcAft>
              </a:pPr>
              <a:r>
                <a:rPr lang="en-US" sz="1000" dirty="0"/>
                <a:t>POD</a:t>
              </a:r>
            </a:p>
          </p:txBody>
        </p:sp>
      </p:grpSp>
      <p:cxnSp>
        <p:nvCxnSpPr>
          <p:cNvPr id="29" name="Straight Arrow Connector 28">
            <a:extLst>
              <a:ext uri="{FF2B5EF4-FFF2-40B4-BE49-F238E27FC236}">
                <a16:creationId xmlns:a16="http://schemas.microsoft.com/office/drawing/2014/main" id="{502F49FE-C02D-F14A-8CAB-27C58FCC9B51}"/>
              </a:ext>
            </a:extLst>
          </p:cNvPr>
          <p:cNvCxnSpPr>
            <a:stCxn id="17" idx="2"/>
            <a:endCxn id="9" idx="0"/>
          </p:cNvCxnSpPr>
          <p:nvPr/>
        </p:nvCxnSpPr>
        <p:spPr>
          <a:xfrm flipH="1">
            <a:off x="8755475" y="3137202"/>
            <a:ext cx="2015" cy="7431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034059-8F27-8B44-8E4A-C7A7F8A64A39}"/>
              </a:ext>
            </a:extLst>
          </p:cNvPr>
          <p:cNvCxnSpPr>
            <a:cxnSpLocks/>
            <a:stCxn id="9" idx="2"/>
          </p:cNvCxnSpPr>
          <p:nvPr/>
        </p:nvCxnSpPr>
        <p:spPr>
          <a:xfrm flipH="1">
            <a:off x="7193375" y="4473276"/>
            <a:ext cx="1562100" cy="73337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BBA489-62E7-F642-9269-4A5D0AD57410}"/>
              </a:ext>
            </a:extLst>
          </p:cNvPr>
          <p:cNvCxnSpPr>
            <a:cxnSpLocks/>
            <a:stCxn id="9" idx="2"/>
            <a:endCxn id="20" idx="0"/>
          </p:cNvCxnSpPr>
          <p:nvPr/>
        </p:nvCxnSpPr>
        <p:spPr>
          <a:xfrm flipH="1">
            <a:off x="8738287" y="4473276"/>
            <a:ext cx="17188" cy="7275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8DF5A2-D57D-0247-B91C-2B143E1C291B}"/>
              </a:ext>
            </a:extLst>
          </p:cNvPr>
          <p:cNvCxnSpPr>
            <a:cxnSpLocks/>
            <a:stCxn id="9" idx="2"/>
            <a:endCxn id="25" idx="0"/>
          </p:cNvCxnSpPr>
          <p:nvPr/>
        </p:nvCxnSpPr>
        <p:spPr>
          <a:xfrm>
            <a:off x="8755475" y="4473276"/>
            <a:ext cx="1591736" cy="72132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889ECA3-C75D-1140-8C3D-F9532A039316}"/>
              </a:ext>
            </a:extLst>
          </p:cNvPr>
          <p:cNvSpPr txBox="1"/>
          <p:nvPr/>
        </p:nvSpPr>
        <p:spPr>
          <a:xfrm>
            <a:off x="8217744" y="1449949"/>
            <a:ext cx="1425144" cy="830997"/>
          </a:xfrm>
          <a:prstGeom prst="rect">
            <a:avLst/>
          </a:prstGeom>
          <a:noFill/>
        </p:spPr>
        <p:txBody>
          <a:bodyPr wrap="square" rtlCol="0">
            <a:spAutoFit/>
          </a:bodyPr>
          <a:lstStyle/>
          <a:p>
            <a:r>
              <a:rPr lang="en-US" sz="2400" b="1" dirty="0">
                <a:solidFill>
                  <a:srgbClr val="0070C0"/>
                </a:solidFill>
              </a:rPr>
              <a:t>Traffic</a:t>
            </a:r>
          </a:p>
          <a:p>
            <a:r>
              <a:rPr lang="en-US" sz="2400" b="1" dirty="0">
                <a:solidFill>
                  <a:srgbClr val="0070C0"/>
                </a:solidFill>
              </a:rPr>
              <a:t>http 80</a:t>
            </a:r>
          </a:p>
        </p:txBody>
      </p:sp>
      <p:cxnSp>
        <p:nvCxnSpPr>
          <p:cNvPr id="34" name="Straight Arrow Connector 33">
            <a:extLst>
              <a:ext uri="{FF2B5EF4-FFF2-40B4-BE49-F238E27FC236}">
                <a16:creationId xmlns:a16="http://schemas.microsoft.com/office/drawing/2014/main" id="{62CBE404-5C89-A74C-BB5A-8F8BE327F815}"/>
              </a:ext>
            </a:extLst>
          </p:cNvPr>
          <p:cNvCxnSpPr>
            <a:cxnSpLocks/>
          </p:cNvCxnSpPr>
          <p:nvPr/>
        </p:nvCxnSpPr>
        <p:spPr>
          <a:xfrm>
            <a:off x="8750122" y="2264122"/>
            <a:ext cx="1" cy="22733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8ADED88-32FA-6B41-A363-D7857AC895E3}"/>
              </a:ext>
            </a:extLst>
          </p:cNvPr>
          <p:cNvPicPr>
            <a:picLocks noChangeAspect="1"/>
          </p:cNvPicPr>
          <p:nvPr/>
        </p:nvPicPr>
        <p:blipFill>
          <a:blip r:embed="rId4"/>
          <a:stretch>
            <a:fillRect/>
          </a:stretch>
        </p:blipFill>
        <p:spPr>
          <a:xfrm>
            <a:off x="1357252" y="2673431"/>
            <a:ext cx="3059969" cy="4094635"/>
          </a:xfrm>
          <a:prstGeom prst="rect">
            <a:avLst/>
          </a:prstGeom>
        </p:spPr>
      </p:pic>
      <p:pic>
        <p:nvPicPr>
          <p:cNvPr id="36" name="Picture 35">
            <a:extLst>
              <a:ext uri="{FF2B5EF4-FFF2-40B4-BE49-F238E27FC236}">
                <a16:creationId xmlns:a16="http://schemas.microsoft.com/office/drawing/2014/main" id="{5C1A8FB6-8A60-BD47-AA99-29C64CFE3DDF}"/>
              </a:ext>
            </a:extLst>
          </p:cNvPr>
          <p:cNvPicPr>
            <a:picLocks noChangeAspect="1"/>
          </p:cNvPicPr>
          <p:nvPr/>
        </p:nvPicPr>
        <p:blipFill>
          <a:blip r:embed="rId5"/>
          <a:stretch>
            <a:fillRect/>
          </a:stretch>
        </p:blipFill>
        <p:spPr>
          <a:xfrm>
            <a:off x="6890219" y="5532186"/>
            <a:ext cx="455979" cy="455979"/>
          </a:xfrm>
          <a:prstGeom prst="rect">
            <a:avLst/>
          </a:prstGeom>
        </p:spPr>
      </p:pic>
      <p:sp>
        <p:nvSpPr>
          <p:cNvPr id="40" name="TextBox 39">
            <a:extLst>
              <a:ext uri="{FF2B5EF4-FFF2-40B4-BE49-F238E27FC236}">
                <a16:creationId xmlns:a16="http://schemas.microsoft.com/office/drawing/2014/main" id="{5161272F-3685-DF43-8687-13B12FC53805}"/>
              </a:ext>
            </a:extLst>
          </p:cNvPr>
          <p:cNvSpPr txBox="1"/>
          <p:nvPr/>
        </p:nvSpPr>
        <p:spPr>
          <a:xfrm>
            <a:off x="6540537" y="5257391"/>
            <a:ext cx="1079142" cy="307777"/>
          </a:xfrm>
          <a:prstGeom prst="rect">
            <a:avLst/>
          </a:prstGeom>
          <a:noFill/>
        </p:spPr>
        <p:txBody>
          <a:bodyPr wrap="none" rtlCol="0">
            <a:spAutoFit/>
          </a:bodyPr>
          <a:lstStyle/>
          <a:p>
            <a:r>
              <a:rPr lang="en-US" sz="1400" dirty="0"/>
              <a:t>app=</a:t>
            </a:r>
            <a:r>
              <a:rPr lang="en-US" sz="1400" dirty="0" err="1"/>
              <a:t>MyApp</a:t>
            </a:r>
            <a:endParaRPr lang="en-US" sz="1400" dirty="0"/>
          </a:p>
        </p:txBody>
      </p:sp>
      <p:pic>
        <p:nvPicPr>
          <p:cNvPr id="41" name="Picture 40">
            <a:extLst>
              <a:ext uri="{FF2B5EF4-FFF2-40B4-BE49-F238E27FC236}">
                <a16:creationId xmlns:a16="http://schemas.microsoft.com/office/drawing/2014/main" id="{1F094142-0DF2-E14A-AF51-2DA336CD371F}"/>
              </a:ext>
            </a:extLst>
          </p:cNvPr>
          <p:cNvPicPr>
            <a:picLocks noChangeAspect="1"/>
          </p:cNvPicPr>
          <p:nvPr/>
        </p:nvPicPr>
        <p:blipFill>
          <a:blip r:embed="rId5"/>
          <a:stretch>
            <a:fillRect/>
          </a:stretch>
        </p:blipFill>
        <p:spPr>
          <a:xfrm>
            <a:off x="8513524" y="5528338"/>
            <a:ext cx="455979" cy="455979"/>
          </a:xfrm>
          <a:prstGeom prst="rect">
            <a:avLst/>
          </a:prstGeom>
        </p:spPr>
      </p:pic>
      <p:sp>
        <p:nvSpPr>
          <p:cNvPr id="42" name="TextBox 41">
            <a:extLst>
              <a:ext uri="{FF2B5EF4-FFF2-40B4-BE49-F238E27FC236}">
                <a16:creationId xmlns:a16="http://schemas.microsoft.com/office/drawing/2014/main" id="{50C3F67B-363B-7F45-BEFC-FED2461B7381}"/>
              </a:ext>
            </a:extLst>
          </p:cNvPr>
          <p:cNvSpPr txBox="1"/>
          <p:nvPr/>
        </p:nvSpPr>
        <p:spPr>
          <a:xfrm>
            <a:off x="8163842" y="5253543"/>
            <a:ext cx="1079142" cy="307777"/>
          </a:xfrm>
          <a:prstGeom prst="rect">
            <a:avLst/>
          </a:prstGeom>
          <a:noFill/>
        </p:spPr>
        <p:txBody>
          <a:bodyPr wrap="none" rtlCol="0">
            <a:spAutoFit/>
          </a:bodyPr>
          <a:lstStyle/>
          <a:p>
            <a:r>
              <a:rPr lang="en-US" sz="1400" dirty="0"/>
              <a:t>app=</a:t>
            </a:r>
            <a:r>
              <a:rPr lang="en-US" sz="1400" dirty="0" err="1"/>
              <a:t>MyApp</a:t>
            </a:r>
            <a:endParaRPr lang="en-US" sz="1400" dirty="0"/>
          </a:p>
        </p:txBody>
      </p:sp>
      <p:pic>
        <p:nvPicPr>
          <p:cNvPr id="43" name="Picture 42">
            <a:extLst>
              <a:ext uri="{FF2B5EF4-FFF2-40B4-BE49-F238E27FC236}">
                <a16:creationId xmlns:a16="http://schemas.microsoft.com/office/drawing/2014/main" id="{123DD1C1-0C02-AF40-879B-600430FE67DC}"/>
              </a:ext>
            </a:extLst>
          </p:cNvPr>
          <p:cNvPicPr>
            <a:picLocks noChangeAspect="1"/>
          </p:cNvPicPr>
          <p:nvPr/>
        </p:nvPicPr>
        <p:blipFill>
          <a:blip r:embed="rId5"/>
          <a:stretch>
            <a:fillRect/>
          </a:stretch>
        </p:blipFill>
        <p:spPr>
          <a:xfrm>
            <a:off x="10112252" y="5536196"/>
            <a:ext cx="455979" cy="455979"/>
          </a:xfrm>
          <a:prstGeom prst="rect">
            <a:avLst/>
          </a:prstGeom>
        </p:spPr>
      </p:pic>
      <p:sp>
        <p:nvSpPr>
          <p:cNvPr id="44" name="TextBox 43">
            <a:extLst>
              <a:ext uri="{FF2B5EF4-FFF2-40B4-BE49-F238E27FC236}">
                <a16:creationId xmlns:a16="http://schemas.microsoft.com/office/drawing/2014/main" id="{5DCD589B-2EF3-ED46-8311-559CD992B263}"/>
              </a:ext>
            </a:extLst>
          </p:cNvPr>
          <p:cNvSpPr txBox="1"/>
          <p:nvPr/>
        </p:nvSpPr>
        <p:spPr>
          <a:xfrm>
            <a:off x="9762570" y="5261401"/>
            <a:ext cx="1079142" cy="307777"/>
          </a:xfrm>
          <a:prstGeom prst="rect">
            <a:avLst/>
          </a:prstGeom>
          <a:noFill/>
        </p:spPr>
        <p:txBody>
          <a:bodyPr wrap="none" rtlCol="0">
            <a:spAutoFit/>
          </a:bodyPr>
          <a:lstStyle/>
          <a:p>
            <a:r>
              <a:rPr lang="en-US" sz="1400" dirty="0"/>
              <a:t>app=</a:t>
            </a:r>
            <a:r>
              <a:rPr lang="en-US" sz="1400" dirty="0" err="1"/>
              <a:t>MyApp</a:t>
            </a:r>
            <a:endParaRPr lang="en-US" sz="1400" dirty="0"/>
          </a:p>
        </p:txBody>
      </p:sp>
      <p:sp>
        <p:nvSpPr>
          <p:cNvPr id="45" name="TextBox 44">
            <a:extLst>
              <a:ext uri="{FF2B5EF4-FFF2-40B4-BE49-F238E27FC236}">
                <a16:creationId xmlns:a16="http://schemas.microsoft.com/office/drawing/2014/main" id="{FC6083CB-0CF1-A440-A61D-D51A4975C5B4}"/>
              </a:ext>
            </a:extLst>
          </p:cNvPr>
          <p:cNvSpPr txBox="1"/>
          <p:nvPr/>
        </p:nvSpPr>
        <p:spPr>
          <a:xfrm>
            <a:off x="6619587" y="4917037"/>
            <a:ext cx="676707" cy="276999"/>
          </a:xfrm>
          <a:prstGeom prst="rect">
            <a:avLst/>
          </a:prstGeom>
          <a:noFill/>
        </p:spPr>
        <p:txBody>
          <a:bodyPr wrap="square" rtlCol="0">
            <a:spAutoFit/>
          </a:bodyPr>
          <a:lstStyle/>
          <a:p>
            <a:r>
              <a:rPr lang="en-US" sz="1200" dirty="0"/>
              <a:t>Port 80</a:t>
            </a:r>
          </a:p>
        </p:txBody>
      </p:sp>
      <p:sp>
        <p:nvSpPr>
          <p:cNvPr id="46" name="TextBox 45">
            <a:extLst>
              <a:ext uri="{FF2B5EF4-FFF2-40B4-BE49-F238E27FC236}">
                <a16:creationId xmlns:a16="http://schemas.microsoft.com/office/drawing/2014/main" id="{1936D032-8652-3E43-8A38-C28A728126E0}"/>
              </a:ext>
            </a:extLst>
          </p:cNvPr>
          <p:cNvSpPr txBox="1"/>
          <p:nvPr/>
        </p:nvSpPr>
        <p:spPr>
          <a:xfrm>
            <a:off x="8057027" y="4926756"/>
            <a:ext cx="676707" cy="276999"/>
          </a:xfrm>
          <a:prstGeom prst="rect">
            <a:avLst/>
          </a:prstGeom>
          <a:noFill/>
        </p:spPr>
        <p:txBody>
          <a:bodyPr wrap="square" rtlCol="0">
            <a:spAutoFit/>
          </a:bodyPr>
          <a:lstStyle/>
          <a:p>
            <a:r>
              <a:rPr lang="en-US" sz="1200" dirty="0"/>
              <a:t>Port 80</a:t>
            </a:r>
          </a:p>
        </p:txBody>
      </p:sp>
      <p:sp>
        <p:nvSpPr>
          <p:cNvPr id="47" name="TextBox 46">
            <a:extLst>
              <a:ext uri="{FF2B5EF4-FFF2-40B4-BE49-F238E27FC236}">
                <a16:creationId xmlns:a16="http://schemas.microsoft.com/office/drawing/2014/main" id="{FAEAA5CE-4CCA-284A-AE21-89D0E606AB5A}"/>
              </a:ext>
            </a:extLst>
          </p:cNvPr>
          <p:cNvSpPr txBox="1"/>
          <p:nvPr/>
        </p:nvSpPr>
        <p:spPr>
          <a:xfrm>
            <a:off x="10345588" y="4943361"/>
            <a:ext cx="676707" cy="276999"/>
          </a:xfrm>
          <a:prstGeom prst="rect">
            <a:avLst/>
          </a:prstGeom>
          <a:noFill/>
        </p:spPr>
        <p:txBody>
          <a:bodyPr wrap="square" rtlCol="0">
            <a:spAutoFit/>
          </a:bodyPr>
          <a:lstStyle/>
          <a:p>
            <a:r>
              <a:rPr lang="en-US" sz="1200" dirty="0"/>
              <a:t>Port 80</a:t>
            </a:r>
          </a:p>
        </p:txBody>
      </p:sp>
      <p:cxnSp>
        <p:nvCxnSpPr>
          <p:cNvPr id="49" name="Straight Connector 48">
            <a:extLst>
              <a:ext uri="{FF2B5EF4-FFF2-40B4-BE49-F238E27FC236}">
                <a16:creationId xmlns:a16="http://schemas.microsoft.com/office/drawing/2014/main" id="{147C35D8-92C0-2047-B7F8-E88C5A7AA1CE}"/>
              </a:ext>
            </a:extLst>
          </p:cNvPr>
          <p:cNvCxnSpPr/>
          <p:nvPr/>
        </p:nvCxnSpPr>
        <p:spPr>
          <a:xfrm>
            <a:off x="8343900" y="3210407"/>
            <a:ext cx="0" cy="6432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8EC2D1-0BC6-1442-BCF0-859C696CDC96}"/>
              </a:ext>
            </a:extLst>
          </p:cNvPr>
          <p:cNvCxnSpPr/>
          <p:nvPr/>
        </p:nvCxnSpPr>
        <p:spPr>
          <a:xfrm>
            <a:off x="9210679" y="3219927"/>
            <a:ext cx="0" cy="6432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268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0648-CB53-4F83-B71F-008F4339E095}"/>
              </a:ext>
            </a:extLst>
          </p:cNvPr>
          <p:cNvSpPr>
            <a:spLocks noGrp="1"/>
          </p:cNvSpPr>
          <p:nvPr>
            <p:ph type="title"/>
          </p:nvPr>
        </p:nvSpPr>
        <p:spPr>
          <a:xfrm>
            <a:off x="168342" y="23258"/>
            <a:ext cx="10515600" cy="1392236"/>
          </a:xfrm>
        </p:spPr>
        <p:txBody>
          <a:bodyPr>
            <a:normAutofit/>
          </a:bodyPr>
          <a:lstStyle/>
          <a:p>
            <a:r>
              <a:rPr lang="en-GB" sz="3600" dirty="0"/>
              <a:t>K8s Service Types - </a:t>
            </a:r>
            <a:r>
              <a:rPr lang="en-GB" sz="3600" dirty="0" err="1"/>
              <a:t>ExternalName</a:t>
            </a:r>
            <a:endParaRPr lang="en-GB" sz="3600" dirty="0"/>
          </a:p>
        </p:txBody>
      </p:sp>
      <p:sp>
        <p:nvSpPr>
          <p:cNvPr id="3" name="TextBox 2">
            <a:extLst>
              <a:ext uri="{FF2B5EF4-FFF2-40B4-BE49-F238E27FC236}">
                <a16:creationId xmlns:a16="http://schemas.microsoft.com/office/drawing/2014/main" id="{2DCB976D-8368-4844-906D-25C213CD75BB}"/>
              </a:ext>
            </a:extLst>
          </p:cNvPr>
          <p:cNvSpPr txBox="1"/>
          <p:nvPr/>
        </p:nvSpPr>
        <p:spPr>
          <a:xfrm>
            <a:off x="318976" y="1850065"/>
            <a:ext cx="11668237" cy="2251065"/>
          </a:xfrm>
          <a:prstGeom prst="rect">
            <a:avLst/>
          </a:prstGeom>
          <a:noFill/>
        </p:spPr>
        <p:txBody>
          <a:bodyPr wrap="square" rtlCol="0">
            <a:spAutoFit/>
          </a:bodyPr>
          <a:lstStyle/>
          <a:p>
            <a:pPr>
              <a:lnSpc>
                <a:spcPct val="150000"/>
              </a:lnSpc>
            </a:pPr>
            <a:r>
              <a:rPr lang="en-GB" sz="2400" dirty="0" err="1"/>
              <a:t>ExternalName</a:t>
            </a:r>
            <a:r>
              <a:rPr lang="en-GB" sz="2400" dirty="0"/>
              <a:t> maps the service to the contents of the </a:t>
            </a:r>
            <a:r>
              <a:rPr lang="en-GB" sz="2400" dirty="0" err="1"/>
              <a:t>externalName</a:t>
            </a:r>
            <a:r>
              <a:rPr lang="en-GB" sz="2400" dirty="0"/>
              <a:t> field </a:t>
            </a:r>
          </a:p>
          <a:p>
            <a:pPr>
              <a:lnSpc>
                <a:spcPct val="150000"/>
              </a:lnSpc>
            </a:pPr>
            <a:r>
              <a:rPr lang="en-GB" sz="2400" dirty="0"/>
              <a:t>i.e. </a:t>
            </a:r>
            <a:r>
              <a:rPr lang="en-GB" sz="2400" dirty="0" err="1"/>
              <a:t>my.database.example.com</a:t>
            </a:r>
            <a:endParaRPr lang="en-GB" sz="2400" dirty="0"/>
          </a:p>
          <a:p>
            <a:pPr>
              <a:lnSpc>
                <a:spcPct val="150000"/>
              </a:lnSpc>
            </a:pPr>
            <a:endParaRPr lang="en-GB" sz="2400" dirty="0"/>
          </a:p>
          <a:p>
            <a:pPr>
              <a:lnSpc>
                <a:spcPct val="150000"/>
              </a:lnSpc>
            </a:pPr>
            <a:endParaRPr lang="en-US" sz="2400" dirty="0"/>
          </a:p>
        </p:txBody>
      </p:sp>
      <p:pic>
        <p:nvPicPr>
          <p:cNvPr id="5" name="Picture 4">
            <a:extLst>
              <a:ext uri="{FF2B5EF4-FFF2-40B4-BE49-F238E27FC236}">
                <a16:creationId xmlns:a16="http://schemas.microsoft.com/office/drawing/2014/main" id="{D52EA570-74B5-3B49-AA8D-E14D6228213F}"/>
              </a:ext>
            </a:extLst>
          </p:cNvPr>
          <p:cNvPicPr>
            <a:picLocks noChangeAspect="1"/>
          </p:cNvPicPr>
          <p:nvPr/>
        </p:nvPicPr>
        <p:blipFill>
          <a:blip r:embed="rId3"/>
          <a:stretch>
            <a:fillRect/>
          </a:stretch>
        </p:blipFill>
        <p:spPr>
          <a:xfrm>
            <a:off x="3057525" y="3429000"/>
            <a:ext cx="5641919" cy="2602880"/>
          </a:xfrm>
          <a:prstGeom prst="rect">
            <a:avLst/>
          </a:prstGeom>
        </p:spPr>
      </p:pic>
    </p:spTree>
    <p:extLst>
      <p:ext uri="{BB962C8B-B14F-4D97-AF65-F5344CB8AC3E}">
        <p14:creationId xmlns:p14="http://schemas.microsoft.com/office/powerpoint/2010/main" val="1542498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0648-CB53-4F83-B71F-008F4339E095}"/>
              </a:ext>
            </a:extLst>
          </p:cNvPr>
          <p:cNvSpPr>
            <a:spLocks noGrp="1"/>
          </p:cNvSpPr>
          <p:nvPr>
            <p:ph type="title"/>
          </p:nvPr>
        </p:nvSpPr>
        <p:spPr>
          <a:xfrm>
            <a:off x="168342" y="23258"/>
            <a:ext cx="10515600" cy="1392236"/>
          </a:xfrm>
        </p:spPr>
        <p:txBody>
          <a:bodyPr>
            <a:normAutofit/>
          </a:bodyPr>
          <a:lstStyle/>
          <a:p>
            <a:r>
              <a:rPr lang="en-GB" sz="3600" dirty="0"/>
              <a:t>K8s Service Discovery</a:t>
            </a:r>
          </a:p>
        </p:txBody>
      </p:sp>
      <p:sp>
        <p:nvSpPr>
          <p:cNvPr id="3" name="TextBox 2">
            <a:extLst>
              <a:ext uri="{FF2B5EF4-FFF2-40B4-BE49-F238E27FC236}">
                <a16:creationId xmlns:a16="http://schemas.microsoft.com/office/drawing/2014/main" id="{2DCB976D-8368-4844-906D-25C213CD75BB}"/>
              </a:ext>
            </a:extLst>
          </p:cNvPr>
          <p:cNvSpPr txBox="1"/>
          <p:nvPr/>
        </p:nvSpPr>
        <p:spPr>
          <a:xfrm>
            <a:off x="333264" y="1721478"/>
            <a:ext cx="10515600" cy="4524315"/>
          </a:xfrm>
          <a:prstGeom prst="rect">
            <a:avLst/>
          </a:prstGeom>
          <a:noFill/>
        </p:spPr>
        <p:txBody>
          <a:bodyPr wrap="square" rtlCol="0">
            <a:spAutoFit/>
          </a:bodyPr>
          <a:lstStyle/>
          <a:p>
            <a:r>
              <a:rPr lang="en-GB" sz="2400" dirty="0"/>
              <a:t>Kubernetes supports 2 primary modes of finding a Service:</a:t>
            </a:r>
          </a:p>
          <a:p>
            <a:endParaRPr lang="en-GB" sz="2400" dirty="0"/>
          </a:p>
          <a:p>
            <a:pPr>
              <a:lnSpc>
                <a:spcPct val="150000"/>
              </a:lnSpc>
            </a:pPr>
            <a:r>
              <a:rPr lang="en-GB" sz="2400" dirty="0"/>
              <a:t>DNS</a:t>
            </a:r>
          </a:p>
          <a:p>
            <a:pPr marL="800100" lvl="1" indent="-342900">
              <a:lnSpc>
                <a:spcPct val="150000"/>
              </a:lnSpc>
              <a:buFont typeface="Arial" panose="020B0604020202020204" pitchFamily="34" charset="0"/>
              <a:buChar char="•"/>
            </a:pPr>
            <a:r>
              <a:rPr lang="en-GB" dirty="0"/>
              <a:t>The DNS server watches the Kubernetes API for new Services and creates a set of DNS records for each. If DNS has been enabled throughout the cluster then all Pods should be able to do name resolution of Services automatically</a:t>
            </a:r>
          </a:p>
          <a:p>
            <a:pPr marL="800100" lvl="1" indent="-342900">
              <a:lnSpc>
                <a:spcPct val="150000"/>
              </a:lnSpc>
              <a:buFont typeface="Arial" panose="020B0604020202020204" pitchFamily="34" charset="0"/>
              <a:buChar char="•"/>
            </a:pPr>
            <a:endParaRPr lang="en-GB" sz="2400" dirty="0"/>
          </a:p>
          <a:p>
            <a:pPr>
              <a:lnSpc>
                <a:spcPct val="150000"/>
              </a:lnSpc>
            </a:pPr>
            <a:r>
              <a:rPr lang="en-GB" sz="2400" dirty="0"/>
              <a:t>Environmental Variables </a:t>
            </a:r>
          </a:p>
          <a:p>
            <a:pPr marL="800100" lvl="1" indent="-342900">
              <a:lnSpc>
                <a:spcPct val="150000"/>
              </a:lnSpc>
              <a:buFont typeface="Arial" panose="020B0604020202020204" pitchFamily="34" charset="0"/>
              <a:buChar char="•"/>
            </a:pPr>
            <a:r>
              <a:rPr lang="en-GB" dirty="0"/>
              <a:t>When a Pod is run on a Node, the </a:t>
            </a:r>
            <a:r>
              <a:rPr lang="en-GB" dirty="0" err="1"/>
              <a:t>kubelet</a:t>
            </a:r>
            <a:r>
              <a:rPr lang="en-GB" dirty="0"/>
              <a:t> adds a set of environment variables for each active Service</a:t>
            </a:r>
          </a:p>
          <a:p>
            <a:endParaRPr lang="en-US" sz="2400" dirty="0"/>
          </a:p>
        </p:txBody>
      </p:sp>
    </p:spTree>
    <p:extLst>
      <p:ext uri="{BB962C8B-B14F-4D97-AF65-F5344CB8AC3E}">
        <p14:creationId xmlns:p14="http://schemas.microsoft.com/office/powerpoint/2010/main" val="1769688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94665D-7289-394F-914F-23DC64F8FDA9}"/>
              </a:ext>
            </a:extLst>
          </p:cNvPr>
          <p:cNvPicPr>
            <a:picLocks noChangeAspect="1"/>
          </p:cNvPicPr>
          <p:nvPr/>
        </p:nvPicPr>
        <p:blipFill>
          <a:blip r:embed="rId3"/>
          <a:stretch>
            <a:fillRect/>
          </a:stretch>
        </p:blipFill>
        <p:spPr>
          <a:xfrm>
            <a:off x="0" y="0"/>
            <a:ext cx="12192000" cy="7610874"/>
          </a:xfrm>
          <a:prstGeom prst="rect">
            <a:avLst/>
          </a:prstGeom>
        </p:spPr>
      </p:pic>
      <p:sp>
        <p:nvSpPr>
          <p:cNvPr id="4" name="Shape 3121">
            <a:extLst>
              <a:ext uri="{FF2B5EF4-FFF2-40B4-BE49-F238E27FC236}">
                <a16:creationId xmlns:a16="http://schemas.microsoft.com/office/drawing/2014/main" id="{73E811B2-E00D-4D47-BB6A-000F236CDFAA}"/>
              </a:ext>
            </a:extLst>
          </p:cNvPr>
          <p:cNvSpPr txBox="1"/>
          <p:nvPr/>
        </p:nvSpPr>
        <p:spPr>
          <a:xfrm>
            <a:off x="-3175" y="2919941"/>
            <a:ext cx="12192000" cy="1669908"/>
          </a:xfrm>
          <a:prstGeom prst="rect">
            <a:avLst/>
          </a:prstGeom>
          <a:solidFill>
            <a:schemeClr val="bg1">
              <a:alpha val="64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121868" tIns="121868" rIns="121868" bIns="121868" anchor="ctr" anchorCtr="0">
            <a:noAutofit/>
          </a:bodyPr>
          <a:lstStyle/>
          <a:p>
            <a:pPr algn="ctr"/>
            <a:r>
              <a:rPr lang="en-US" sz="8000" b="1" dirty="0">
                <a:solidFill>
                  <a:srgbClr val="002060"/>
                </a:solidFill>
                <a:latin typeface="Arial" panose="020B0604020202020204" pitchFamily="34" charset="0"/>
                <a:cs typeface="Arial" panose="020B0604020202020204" pitchFamily="34" charset="0"/>
              </a:rPr>
              <a:t>Ingress</a:t>
            </a:r>
            <a:endParaRPr sz="8000" b="1" dirty="0">
              <a:solidFill>
                <a:srgbClr val="002060"/>
              </a:solidFill>
              <a:latin typeface="Arial" panose="020B0604020202020204" pitchFamily="34" charset="0"/>
              <a:cs typeface="Arial" panose="020B0604020202020204" pitchFamily="34" charset="0"/>
            </a:endParaRPr>
          </a:p>
        </p:txBody>
      </p:sp>
      <p:pic>
        <p:nvPicPr>
          <p:cNvPr id="5" name="Shape 843" descr="Shape 843">
            <a:extLst>
              <a:ext uri="{FF2B5EF4-FFF2-40B4-BE49-F238E27FC236}">
                <a16:creationId xmlns:a16="http://schemas.microsoft.com/office/drawing/2014/main" id="{E30BCCCB-7F00-894D-8AEB-9FAE38C2F5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12968" y="3329134"/>
            <a:ext cx="922886" cy="895454"/>
          </a:xfrm>
          <a:prstGeom prst="rect">
            <a:avLst/>
          </a:prstGeom>
          <a:ln w="12700">
            <a:miter lim="400000"/>
          </a:ln>
        </p:spPr>
      </p:pic>
    </p:spTree>
    <p:extLst>
      <p:ext uri="{BB962C8B-B14F-4D97-AF65-F5344CB8AC3E}">
        <p14:creationId xmlns:p14="http://schemas.microsoft.com/office/powerpoint/2010/main" val="1560562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0648-CB53-4F83-B71F-008F4339E095}"/>
              </a:ext>
            </a:extLst>
          </p:cNvPr>
          <p:cNvSpPr>
            <a:spLocks noGrp="1"/>
          </p:cNvSpPr>
          <p:nvPr>
            <p:ph type="title"/>
          </p:nvPr>
        </p:nvSpPr>
        <p:spPr>
          <a:xfrm>
            <a:off x="168342" y="23258"/>
            <a:ext cx="10515600" cy="1392236"/>
          </a:xfrm>
        </p:spPr>
        <p:txBody>
          <a:bodyPr>
            <a:normAutofit/>
          </a:bodyPr>
          <a:lstStyle/>
          <a:p>
            <a:r>
              <a:rPr lang="en-GB" sz="3600" dirty="0"/>
              <a:t>Ingress – NOT a service type </a:t>
            </a:r>
          </a:p>
        </p:txBody>
      </p:sp>
      <p:grpSp>
        <p:nvGrpSpPr>
          <p:cNvPr id="9" name="Group 8">
            <a:extLst>
              <a:ext uri="{FF2B5EF4-FFF2-40B4-BE49-F238E27FC236}">
                <a16:creationId xmlns:a16="http://schemas.microsoft.com/office/drawing/2014/main" id="{E09053FE-B614-BA43-A2EB-FC37AC3BE618}"/>
              </a:ext>
            </a:extLst>
          </p:cNvPr>
          <p:cNvGrpSpPr/>
          <p:nvPr/>
        </p:nvGrpSpPr>
        <p:grpSpPr>
          <a:xfrm>
            <a:off x="1184768" y="2371252"/>
            <a:ext cx="9663797" cy="4283857"/>
            <a:chOff x="5518061" y="2071205"/>
            <a:chExt cx="5262803" cy="4283857"/>
          </a:xfrm>
        </p:grpSpPr>
        <p:sp>
          <p:nvSpPr>
            <p:cNvPr id="10" name="Rounded Rectangle 9">
              <a:extLst>
                <a:ext uri="{FF2B5EF4-FFF2-40B4-BE49-F238E27FC236}">
                  <a16:creationId xmlns:a16="http://schemas.microsoft.com/office/drawing/2014/main" id="{D9DF1FBA-09BC-844B-89F2-0F9EC804C0FA}"/>
                </a:ext>
              </a:extLst>
            </p:cNvPr>
            <p:cNvSpPr/>
            <p:nvPr/>
          </p:nvSpPr>
          <p:spPr>
            <a:xfrm>
              <a:off x="5518061" y="2191410"/>
              <a:ext cx="5190405" cy="4163652"/>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 name="TextBox 10">
              <a:extLst>
                <a:ext uri="{FF2B5EF4-FFF2-40B4-BE49-F238E27FC236}">
                  <a16:creationId xmlns:a16="http://schemas.microsoft.com/office/drawing/2014/main" id="{2152DC31-110E-744E-9AD8-E6C606977B79}"/>
                </a:ext>
              </a:extLst>
            </p:cNvPr>
            <p:cNvSpPr txBox="1"/>
            <p:nvPr/>
          </p:nvSpPr>
          <p:spPr>
            <a:xfrm>
              <a:off x="9723616" y="2201931"/>
              <a:ext cx="674445" cy="276999"/>
            </a:xfrm>
            <a:prstGeom prst="rect">
              <a:avLst/>
            </a:prstGeom>
            <a:noFill/>
          </p:spPr>
          <p:txBody>
            <a:bodyPr wrap="square" lIns="0" tIns="0" rIns="0" bIns="0" rtlCol="0">
              <a:spAutoFit/>
            </a:bodyPr>
            <a:lstStyle/>
            <a:p>
              <a:pPr>
                <a:spcAft>
                  <a:spcPts val="600"/>
                </a:spcAft>
              </a:pPr>
              <a:r>
                <a:rPr lang="en-US" dirty="0"/>
                <a:t>K8s Cluster</a:t>
              </a:r>
            </a:p>
          </p:txBody>
        </p:sp>
        <p:pic>
          <p:nvPicPr>
            <p:cNvPr id="12" name="Shape 843" descr="Shape 843">
              <a:extLst>
                <a:ext uri="{FF2B5EF4-FFF2-40B4-BE49-F238E27FC236}">
                  <a16:creationId xmlns:a16="http://schemas.microsoft.com/office/drawing/2014/main" id="{5A99D638-D625-6149-B42F-DED04FC9F3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6539" y="2071205"/>
              <a:ext cx="354325" cy="669900"/>
            </a:xfrm>
            <a:prstGeom prst="rect">
              <a:avLst/>
            </a:prstGeom>
            <a:ln w="12700">
              <a:miter lim="400000"/>
            </a:ln>
          </p:spPr>
        </p:pic>
      </p:grpSp>
      <p:grpSp>
        <p:nvGrpSpPr>
          <p:cNvPr id="13" name="Group 12">
            <a:extLst>
              <a:ext uri="{FF2B5EF4-FFF2-40B4-BE49-F238E27FC236}">
                <a16:creationId xmlns:a16="http://schemas.microsoft.com/office/drawing/2014/main" id="{09F32579-D743-254D-AF8E-03F2FC1CA9B9}"/>
              </a:ext>
            </a:extLst>
          </p:cNvPr>
          <p:cNvGrpSpPr/>
          <p:nvPr/>
        </p:nvGrpSpPr>
        <p:grpSpPr>
          <a:xfrm>
            <a:off x="3159842" y="2741865"/>
            <a:ext cx="5833506" cy="1073383"/>
            <a:chOff x="4488724" y="2209662"/>
            <a:chExt cx="4706890" cy="1073383"/>
          </a:xfrm>
        </p:grpSpPr>
        <p:sp>
          <p:nvSpPr>
            <p:cNvPr id="14" name="Rounded Rectangle 13">
              <a:extLst>
                <a:ext uri="{FF2B5EF4-FFF2-40B4-BE49-F238E27FC236}">
                  <a16:creationId xmlns:a16="http://schemas.microsoft.com/office/drawing/2014/main" id="{2961EC7B-4CD7-CA4D-938F-DE06410CF146}"/>
                </a:ext>
              </a:extLst>
            </p:cNvPr>
            <p:cNvSpPr/>
            <p:nvPr/>
          </p:nvSpPr>
          <p:spPr>
            <a:xfrm>
              <a:off x="4488724" y="2209662"/>
              <a:ext cx="4706890" cy="1073383"/>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875F867-F227-FD4B-8FAE-CFC0D6CB42FD}"/>
                </a:ext>
              </a:extLst>
            </p:cNvPr>
            <p:cNvSpPr txBox="1"/>
            <p:nvPr/>
          </p:nvSpPr>
          <p:spPr>
            <a:xfrm>
              <a:off x="6497672" y="2209663"/>
              <a:ext cx="920252" cy="400110"/>
            </a:xfrm>
            <a:prstGeom prst="rect">
              <a:avLst/>
            </a:prstGeom>
            <a:noFill/>
          </p:spPr>
          <p:txBody>
            <a:bodyPr wrap="none" rtlCol="0">
              <a:spAutoFit/>
            </a:bodyPr>
            <a:lstStyle/>
            <a:p>
              <a:r>
                <a:rPr lang="en-US" sz="2000" dirty="0"/>
                <a:t>Ingress</a:t>
              </a:r>
            </a:p>
          </p:txBody>
        </p:sp>
      </p:grpSp>
      <p:cxnSp>
        <p:nvCxnSpPr>
          <p:cNvPr id="22" name="Straight Arrow Connector 21">
            <a:extLst>
              <a:ext uri="{FF2B5EF4-FFF2-40B4-BE49-F238E27FC236}">
                <a16:creationId xmlns:a16="http://schemas.microsoft.com/office/drawing/2014/main" id="{F1510498-BED1-3442-AAA7-4CE65C2448E6}"/>
              </a:ext>
            </a:extLst>
          </p:cNvPr>
          <p:cNvCxnSpPr>
            <a:cxnSpLocks/>
            <a:stCxn id="72" idx="2"/>
            <a:endCxn id="6" idx="0"/>
          </p:cNvCxnSpPr>
          <p:nvPr/>
        </p:nvCxnSpPr>
        <p:spPr>
          <a:xfrm>
            <a:off x="7838498" y="3593992"/>
            <a:ext cx="382402" cy="99042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FDCD6F3-5D97-A34E-9100-D1FBA094DA9E}"/>
              </a:ext>
            </a:extLst>
          </p:cNvPr>
          <p:cNvSpPr txBox="1"/>
          <p:nvPr/>
        </p:nvSpPr>
        <p:spPr>
          <a:xfrm>
            <a:off x="4595764" y="1393454"/>
            <a:ext cx="2961434" cy="707886"/>
          </a:xfrm>
          <a:prstGeom prst="rect">
            <a:avLst/>
          </a:prstGeom>
          <a:noFill/>
        </p:spPr>
        <p:txBody>
          <a:bodyPr wrap="square" rtlCol="0">
            <a:spAutoFit/>
          </a:bodyPr>
          <a:lstStyle/>
          <a:p>
            <a:pPr algn="ctr"/>
            <a:r>
              <a:rPr lang="en-US" sz="2000" b="1" dirty="0">
                <a:solidFill>
                  <a:srgbClr val="0070C0"/>
                </a:solidFill>
              </a:rPr>
              <a:t>http or https traffic</a:t>
            </a:r>
          </a:p>
          <a:p>
            <a:pPr algn="ctr"/>
            <a:r>
              <a:rPr lang="en-US" sz="2000" b="1" dirty="0">
                <a:solidFill>
                  <a:srgbClr val="0070C0"/>
                </a:solidFill>
              </a:rPr>
              <a:t>http://</a:t>
            </a:r>
            <a:r>
              <a:rPr lang="en-US" sz="2000" b="1" dirty="0" err="1">
                <a:solidFill>
                  <a:srgbClr val="0070C0"/>
                </a:solidFill>
              </a:rPr>
              <a:t>breakfast.com</a:t>
            </a:r>
            <a:endParaRPr lang="en-US" sz="2000" b="1" dirty="0">
              <a:solidFill>
                <a:srgbClr val="0070C0"/>
              </a:solidFill>
            </a:endParaRPr>
          </a:p>
        </p:txBody>
      </p:sp>
      <p:cxnSp>
        <p:nvCxnSpPr>
          <p:cNvPr id="27" name="Straight Arrow Connector 26">
            <a:extLst>
              <a:ext uri="{FF2B5EF4-FFF2-40B4-BE49-F238E27FC236}">
                <a16:creationId xmlns:a16="http://schemas.microsoft.com/office/drawing/2014/main" id="{50221BF0-5029-4741-AD7C-7692186EA00B}"/>
              </a:ext>
            </a:extLst>
          </p:cNvPr>
          <p:cNvCxnSpPr>
            <a:cxnSpLocks/>
            <a:stCxn id="26" idx="2"/>
            <a:endCxn id="14" idx="0"/>
          </p:cNvCxnSpPr>
          <p:nvPr/>
        </p:nvCxnSpPr>
        <p:spPr>
          <a:xfrm>
            <a:off x="6076481" y="2101340"/>
            <a:ext cx="114" cy="64052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B12DB115-1B33-3740-B49E-6B781B82D138}"/>
              </a:ext>
            </a:extLst>
          </p:cNvPr>
          <p:cNvGrpSpPr/>
          <p:nvPr/>
        </p:nvGrpSpPr>
        <p:grpSpPr>
          <a:xfrm>
            <a:off x="6196529" y="4584420"/>
            <a:ext cx="4206981" cy="1795242"/>
            <a:chOff x="6441936" y="4266079"/>
            <a:chExt cx="4807923" cy="2111868"/>
          </a:xfrm>
        </p:grpSpPr>
        <p:sp>
          <p:nvSpPr>
            <p:cNvPr id="4" name="Rounded Rectangle 3">
              <a:extLst>
                <a:ext uri="{FF2B5EF4-FFF2-40B4-BE49-F238E27FC236}">
                  <a16:creationId xmlns:a16="http://schemas.microsoft.com/office/drawing/2014/main" id="{C5D4BC8B-16B1-A347-9CAF-50D0D82A86AE}"/>
                </a:ext>
              </a:extLst>
            </p:cNvPr>
            <p:cNvSpPr/>
            <p:nvPr/>
          </p:nvSpPr>
          <p:spPr>
            <a:xfrm>
              <a:off x="6441936" y="5582468"/>
              <a:ext cx="1412549" cy="774557"/>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dirty="0">
                <a:solidFill>
                  <a:schemeClr val="bg1"/>
                </a:solidFill>
              </a:endParaRPr>
            </a:p>
          </p:txBody>
        </p:sp>
        <p:grpSp>
          <p:nvGrpSpPr>
            <p:cNvPr id="5" name="Group 4">
              <a:extLst>
                <a:ext uri="{FF2B5EF4-FFF2-40B4-BE49-F238E27FC236}">
                  <a16:creationId xmlns:a16="http://schemas.microsoft.com/office/drawing/2014/main" id="{6110D6BA-BB2D-9B4D-9B71-474C5F9F46A8}"/>
                </a:ext>
              </a:extLst>
            </p:cNvPr>
            <p:cNvGrpSpPr/>
            <p:nvPr/>
          </p:nvGrpSpPr>
          <p:grpSpPr>
            <a:xfrm>
              <a:off x="7760133" y="4266079"/>
              <a:ext cx="1990684" cy="592969"/>
              <a:chOff x="7202915" y="3465956"/>
              <a:chExt cx="1990684" cy="592969"/>
            </a:xfrm>
          </p:grpSpPr>
          <p:sp>
            <p:nvSpPr>
              <p:cNvPr id="6" name="Rounded Rectangle 5">
                <a:extLst>
                  <a:ext uri="{FF2B5EF4-FFF2-40B4-BE49-F238E27FC236}">
                    <a16:creationId xmlns:a16="http://schemas.microsoft.com/office/drawing/2014/main" id="{40B56FD7-1D29-6340-97FE-B7C302FF0121}"/>
                  </a:ext>
                </a:extLst>
              </p:cNvPr>
              <p:cNvSpPr/>
              <p:nvPr/>
            </p:nvSpPr>
            <p:spPr>
              <a:xfrm>
                <a:off x="7202915" y="3465956"/>
                <a:ext cx="1990684" cy="592969"/>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a:solidFill>
                    <a:schemeClr val="bg1"/>
                  </a:solidFill>
                </a:endParaRPr>
              </a:p>
            </p:txBody>
          </p:sp>
          <p:sp>
            <p:nvSpPr>
              <p:cNvPr id="7" name="TextBox 6">
                <a:extLst>
                  <a:ext uri="{FF2B5EF4-FFF2-40B4-BE49-F238E27FC236}">
                    <a16:creationId xmlns:a16="http://schemas.microsoft.com/office/drawing/2014/main" id="{354944CD-EF7D-1D4D-AF92-6E2CE78BA3C5}"/>
                  </a:ext>
                </a:extLst>
              </p:cNvPr>
              <p:cNvSpPr txBox="1"/>
              <p:nvPr/>
            </p:nvSpPr>
            <p:spPr>
              <a:xfrm>
                <a:off x="7726316" y="3506507"/>
                <a:ext cx="890491" cy="543089"/>
              </a:xfrm>
              <a:prstGeom prst="rect">
                <a:avLst/>
              </a:prstGeom>
              <a:noFill/>
            </p:spPr>
            <p:txBody>
              <a:bodyPr wrap="none" rtlCol="0">
                <a:spAutoFit/>
              </a:bodyPr>
              <a:lstStyle/>
              <a:p>
                <a:pPr algn="ctr"/>
                <a:r>
                  <a:rPr lang="en-US" sz="1200" dirty="0"/>
                  <a:t>Service</a:t>
                </a:r>
              </a:p>
              <a:p>
                <a:pPr algn="ctr"/>
                <a:r>
                  <a:rPr lang="en-US" sz="1200" dirty="0"/>
                  <a:t>app=eggs</a:t>
                </a:r>
              </a:p>
            </p:txBody>
          </p:sp>
        </p:grpSp>
        <p:sp>
          <p:nvSpPr>
            <p:cNvPr id="8" name="TextBox 7">
              <a:extLst>
                <a:ext uri="{FF2B5EF4-FFF2-40B4-BE49-F238E27FC236}">
                  <a16:creationId xmlns:a16="http://schemas.microsoft.com/office/drawing/2014/main" id="{150260B5-AE41-954D-A75F-DF70A15FF229}"/>
                </a:ext>
              </a:extLst>
            </p:cNvPr>
            <p:cNvSpPr txBox="1"/>
            <p:nvPr/>
          </p:nvSpPr>
          <p:spPr>
            <a:xfrm>
              <a:off x="7502887" y="5968400"/>
              <a:ext cx="396832" cy="185141"/>
            </a:xfrm>
            <a:prstGeom prst="rect">
              <a:avLst/>
            </a:prstGeom>
          </p:spPr>
          <p:txBody>
            <a:bodyPr wrap="square" lIns="0" tIns="0" rIns="0" bIns="0" rtlCol="0">
              <a:spAutoFit/>
            </a:bodyPr>
            <a:lstStyle/>
            <a:p>
              <a:pPr>
                <a:spcAft>
                  <a:spcPts val="600"/>
                </a:spcAft>
              </a:pPr>
              <a:r>
                <a:rPr lang="en-US" sz="1100" dirty="0"/>
                <a:t>POD</a:t>
              </a:r>
            </a:p>
          </p:txBody>
        </p:sp>
        <p:grpSp>
          <p:nvGrpSpPr>
            <p:cNvPr id="16" name="Group 15">
              <a:extLst>
                <a:ext uri="{FF2B5EF4-FFF2-40B4-BE49-F238E27FC236}">
                  <a16:creationId xmlns:a16="http://schemas.microsoft.com/office/drawing/2014/main" id="{CD482DFD-516C-8646-B19D-C66E2CC13DCF}"/>
                </a:ext>
              </a:extLst>
            </p:cNvPr>
            <p:cNvGrpSpPr/>
            <p:nvPr/>
          </p:nvGrpSpPr>
          <p:grpSpPr>
            <a:xfrm>
              <a:off x="8032012" y="5586637"/>
              <a:ext cx="1455103" cy="774557"/>
              <a:chOff x="7431930" y="4786514"/>
              <a:chExt cx="1455103" cy="774557"/>
            </a:xfrm>
          </p:grpSpPr>
          <p:sp>
            <p:nvSpPr>
              <p:cNvPr id="17" name="Rounded Rectangle 16">
                <a:extLst>
                  <a:ext uri="{FF2B5EF4-FFF2-40B4-BE49-F238E27FC236}">
                    <a16:creationId xmlns:a16="http://schemas.microsoft.com/office/drawing/2014/main" id="{12BE6926-10A3-024F-A048-D8B678D73545}"/>
                  </a:ext>
                </a:extLst>
              </p:cNvPr>
              <p:cNvSpPr/>
              <p:nvPr/>
            </p:nvSpPr>
            <p:spPr>
              <a:xfrm>
                <a:off x="7431930" y="4786514"/>
                <a:ext cx="1412549" cy="774557"/>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a:solidFill>
                    <a:schemeClr val="bg1"/>
                  </a:solidFill>
                </a:endParaRPr>
              </a:p>
            </p:txBody>
          </p:sp>
          <p:sp>
            <p:nvSpPr>
              <p:cNvPr id="18" name="TextBox 17">
                <a:extLst>
                  <a:ext uri="{FF2B5EF4-FFF2-40B4-BE49-F238E27FC236}">
                    <a16:creationId xmlns:a16="http://schemas.microsoft.com/office/drawing/2014/main" id="{02BBC729-9A2E-3949-9B19-472DB1CD996D}"/>
                  </a:ext>
                </a:extLst>
              </p:cNvPr>
              <p:cNvSpPr txBox="1"/>
              <p:nvPr/>
            </p:nvSpPr>
            <p:spPr>
              <a:xfrm>
                <a:off x="8490201" y="5158100"/>
                <a:ext cx="396832" cy="185141"/>
              </a:xfrm>
              <a:prstGeom prst="rect">
                <a:avLst/>
              </a:prstGeom>
            </p:spPr>
            <p:txBody>
              <a:bodyPr wrap="square" lIns="0" tIns="0" rIns="0" bIns="0" rtlCol="0">
                <a:spAutoFit/>
              </a:bodyPr>
              <a:lstStyle/>
              <a:p>
                <a:pPr>
                  <a:spcAft>
                    <a:spcPts val="600"/>
                  </a:spcAft>
                </a:pPr>
                <a:r>
                  <a:rPr lang="en-US" sz="1100" dirty="0"/>
                  <a:t>POD</a:t>
                </a:r>
              </a:p>
            </p:txBody>
          </p:sp>
        </p:grpSp>
        <p:grpSp>
          <p:nvGrpSpPr>
            <p:cNvPr id="19" name="Group 18">
              <a:extLst>
                <a:ext uri="{FF2B5EF4-FFF2-40B4-BE49-F238E27FC236}">
                  <a16:creationId xmlns:a16="http://schemas.microsoft.com/office/drawing/2014/main" id="{44052A01-C4BC-4342-A2D2-C6F0CBCA5209}"/>
                </a:ext>
              </a:extLst>
            </p:cNvPr>
            <p:cNvGrpSpPr/>
            <p:nvPr/>
          </p:nvGrpSpPr>
          <p:grpSpPr>
            <a:xfrm>
              <a:off x="9640936" y="5580371"/>
              <a:ext cx="1448547" cy="774557"/>
              <a:chOff x="9055142" y="4780248"/>
              <a:chExt cx="1448547" cy="774557"/>
            </a:xfrm>
          </p:grpSpPr>
          <p:sp>
            <p:nvSpPr>
              <p:cNvPr id="20" name="Rounded Rectangle 19">
                <a:extLst>
                  <a:ext uri="{FF2B5EF4-FFF2-40B4-BE49-F238E27FC236}">
                    <a16:creationId xmlns:a16="http://schemas.microsoft.com/office/drawing/2014/main" id="{DEABB420-D6EB-1041-B4D2-80EF78FF7D07}"/>
                  </a:ext>
                </a:extLst>
              </p:cNvPr>
              <p:cNvSpPr/>
              <p:nvPr/>
            </p:nvSpPr>
            <p:spPr>
              <a:xfrm>
                <a:off x="9055142" y="4780248"/>
                <a:ext cx="1412549" cy="774557"/>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a:solidFill>
                    <a:schemeClr val="bg1"/>
                  </a:solidFill>
                </a:endParaRPr>
              </a:p>
            </p:txBody>
          </p:sp>
          <p:sp>
            <p:nvSpPr>
              <p:cNvPr id="21" name="TextBox 20">
                <a:extLst>
                  <a:ext uri="{FF2B5EF4-FFF2-40B4-BE49-F238E27FC236}">
                    <a16:creationId xmlns:a16="http://schemas.microsoft.com/office/drawing/2014/main" id="{B8A30905-41FE-EE47-86BD-BE8C59A04378}"/>
                  </a:ext>
                </a:extLst>
              </p:cNvPr>
              <p:cNvSpPr txBox="1"/>
              <p:nvPr/>
            </p:nvSpPr>
            <p:spPr>
              <a:xfrm>
                <a:off x="10106858" y="5154659"/>
                <a:ext cx="396831" cy="185141"/>
              </a:xfrm>
              <a:prstGeom prst="rect">
                <a:avLst/>
              </a:prstGeom>
            </p:spPr>
            <p:txBody>
              <a:bodyPr wrap="square" lIns="0" tIns="0" rIns="0" bIns="0" rtlCol="0">
                <a:spAutoFit/>
              </a:bodyPr>
              <a:lstStyle/>
              <a:p>
                <a:pPr>
                  <a:spcAft>
                    <a:spcPts val="600"/>
                  </a:spcAft>
                </a:pPr>
                <a:r>
                  <a:rPr lang="en-US" sz="1100" dirty="0"/>
                  <a:t>POD</a:t>
                </a:r>
              </a:p>
            </p:txBody>
          </p:sp>
        </p:grpSp>
        <p:cxnSp>
          <p:nvCxnSpPr>
            <p:cNvPr id="23" name="Straight Arrow Connector 22">
              <a:extLst>
                <a:ext uri="{FF2B5EF4-FFF2-40B4-BE49-F238E27FC236}">
                  <a16:creationId xmlns:a16="http://schemas.microsoft.com/office/drawing/2014/main" id="{98EED525-76E0-0441-9701-6A44A9452FD6}"/>
                </a:ext>
              </a:extLst>
            </p:cNvPr>
            <p:cNvCxnSpPr>
              <a:cxnSpLocks/>
              <a:stCxn id="6" idx="2"/>
            </p:cNvCxnSpPr>
            <p:nvPr/>
          </p:nvCxnSpPr>
          <p:spPr>
            <a:xfrm flipH="1">
              <a:off x="7193375" y="4859048"/>
              <a:ext cx="1562100" cy="73337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21A21E4-BFEA-2B4A-9639-E5A9F7FF7AF9}"/>
                </a:ext>
              </a:extLst>
            </p:cNvPr>
            <p:cNvCxnSpPr>
              <a:cxnSpLocks/>
              <a:stCxn id="6" idx="2"/>
              <a:endCxn id="17" idx="0"/>
            </p:cNvCxnSpPr>
            <p:nvPr/>
          </p:nvCxnSpPr>
          <p:spPr>
            <a:xfrm flipH="1">
              <a:off x="8738287" y="4859048"/>
              <a:ext cx="17188" cy="7275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A4978E-3C8E-4847-94DF-037E0F14BDE5}"/>
                </a:ext>
              </a:extLst>
            </p:cNvPr>
            <p:cNvCxnSpPr>
              <a:cxnSpLocks/>
              <a:stCxn id="6" idx="2"/>
              <a:endCxn id="20" idx="0"/>
            </p:cNvCxnSpPr>
            <p:nvPr/>
          </p:nvCxnSpPr>
          <p:spPr>
            <a:xfrm>
              <a:off x="8755475" y="4859048"/>
              <a:ext cx="1591736" cy="72132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09E38C9-658E-3F4E-8E3A-7D650C51B6C2}"/>
                </a:ext>
              </a:extLst>
            </p:cNvPr>
            <p:cNvPicPr>
              <a:picLocks noChangeAspect="1"/>
            </p:cNvPicPr>
            <p:nvPr/>
          </p:nvPicPr>
          <p:blipFill>
            <a:blip r:embed="rId4"/>
            <a:stretch>
              <a:fillRect/>
            </a:stretch>
          </p:blipFill>
          <p:spPr>
            <a:xfrm>
              <a:off x="6890219" y="5917958"/>
              <a:ext cx="455979" cy="455979"/>
            </a:xfrm>
            <a:prstGeom prst="rect">
              <a:avLst/>
            </a:prstGeom>
          </p:spPr>
        </p:pic>
        <p:sp>
          <p:nvSpPr>
            <p:cNvPr id="29" name="TextBox 28">
              <a:extLst>
                <a:ext uri="{FF2B5EF4-FFF2-40B4-BE49-F238E27FC236}">
                  <a16:creationId xmlns:a16="http://schemas.microsoft.com/office/drawing/2014/main" id="{6D62C3AA-6144-1240-9622-7A871C38CCD8}"/>
                </a:ext>
              </a:extLst>
            </p:cNvPr>
            <p:cNvSpPr txBox="1"/>
            <p:nvPr/>
          </p:nvSpPr>
          <p:spPr>
            <a:xfrm>
              <a:off x="6540537" y="5609547"/>
              <a:ext cx="830254" cy="307750"/>
            </a:xfrm>
            <a:prstGeom prst="rect">
              <a:avLst/>
            </a:prstGeom>
            <a:noFill/>
          </p:spPr>
          <p:txBody>
            <a:bodyPr wrap="none" rtlCol="0">
              <a:spAutoFit/>
            </a:bodyPr>
            <a:lstStyle/>
            <a:p>
              <a:r>
                <a:rPr lang="en-US" sz="1100" dirty="0"/>
                <a:t>app=eggs</a:t>
              </a:r>
            </a:p>
          </p:txBody>
        </p:sp>
        <p:pic>
          <p:nvPicPr>
            <p:cNvPr id="30" name="Picture 29">
              <a:extLst>
                <a:ext uri="{FF2B5EF4-FFF2-40B4-BE49-F238E27FC236}">
                  <a16:creationId xmlns:a16="http://schemas.microsoft.com/office/drawing/2014/main" id="{9F404163-51CC-BD43-A22F-C4AC10B61D29}"/>
                </a:ext>
              </a:extLst>
            </p:cNvPr>
            <p:cNvPicPr>
              <a:picLocks noChangeAspect="1"/>
            </p:cNvPicPr>
            <p:nvPr/>
          </p:nvPicPr>
          <p:blipFill>
            <a:blip r:embed="rId4"/>
            <a:stretch>
              <a:fillRect/>
            </a:stretch>
          </p:blipFill>
          <p:spPr>
            <a:xfrm>
              <a:off x="8513524" y="5914110"/>
              <a:ext cx="455979" cy="455979"/>
            </a:xfrm>
            <a:prstGeom prst="rect">
              <a:avLst/>
            </a:prstGeom>
          </p:spPr>
        </p:pic>
        <p:sp>
          <p:nvSpPr>
            <p:cNvPr id="31" name="TextBox 30">
              <a:extLst>
                <a:ext uri="{FF2B5EF4-FFF2-40B4-BE49-F238E27FC236}">
                  <a16:creationId xmlns:a16="http://schemas.microsoft.com/office/drawing/2014/main" id="{97398346-84AD-2846-84FD-977730D6D392}"/>
                </a:ext>
              </a:extLst>
            </p:cNvPr>
            <p:cNvSpPr txBox="1"/>
            <p:nvPr/>
          </p:nvSpPr>
          <p:spPr>
            <a:xfrm>
              <a:off x="8163842" y="5622507"/>
              <a:ext cx="830254" cy="307750"/>
            </a:xfrm>
            <a:prstGeom prst="rect">
              <a:avLst/>
            </a:prstGeom>
            <a:noFill/>
          </p:spPr>
          <p:txBody>
            <a:bodyPr wrap="none" rtlCol="0">
              <a:spAutoFit/>
            </a:bodyPr>
            <a:lstStyle/>
            <a:p>
              <a:r>
                <a:rPr lang="en-US" sz="1100" dirty="0"/>
                <a:t>app=eggs</a:t>
              </a:r>
            </a:p>
          </p:txBody>
        </p:sp>
        <p:pic>
          <p:nvPicPr>
            <p:cNvPr id="32" name="Picture 31">
              <a:extLst>
                <a:ext uri="{FF2B5EF4-FFF2-40B4-BE49-F238E27FC236}">
                  <a16:creationId xmlns:a16="http://schemas.microsoft.com/office/drawing/2014/main" id="{CB30B947-FAF2-ED42-9339-4E11868954D4}"/>
                </a:ext>
              </a:extLst>
            </p:cNvPr>
            <p:cNvPicPr>
              <a:picLocks noChangeAspect="1"/>
            </p:cNvPicPr>
            <p:nvPr/>
          </p:nvPicPr>
          <p:blipFill>
            <a:blip r:embed="rId4"/>
            <a:stretch>
              <a:fillRect/>
            </a:stretch>
          </p:blipFill>
          <p:spPr>
            <a:xfrm>
              <a:off x="10112252" y="5921968"/>
              <a:ext cx="455979" cy="455979"/>
            </a:xfrm>
            <a:prstGeom prst="rect">
              <a:avLst/>
            </a:prstGeom>
          </p:spPr>
        </p:pic>
        <p:sp>
          <p:nvSpPr>
            <p:cNvPr id="33" name="TextBox 32">
              <a:extLst>
                <a:ext uri="{FF2B5EF4-FFF2-40B4-BE49-F238E27FC236}">
                  <a16:creationId xmlns:a16="http://schemas.microsoft.com/office/drawing/2014/main" id="{E8BF4DA7-40B9-8C4F-980F-6121CF9F3B94}"/>
                </a:ext>
              </a:extLst>
            </p:cNvPr>
            <p:cNvSpPr txBox="1"/>
            <p:nvPr/>
          </p:nvSpPr>
          <p:spPr>
            <a:xfrm>
              <a:off x="9762570" y="5630365"/>
              <a:ext cx="830254" cy="307750"/>
            </a:xfrm>
            <a:prstGeom prst="rect">
              <a:avLst/>
            </a:prstGeom>
            <a:noFill/>
          </p:spPr>
          <p:txBody>
            <a:bodyPr wrap="none" rtlCol="0">
              <a:spAutoFit/>
            </a:bodyPr>
            <a:lstStyle/>
            <a:p>
              <a:r>
                <a:rPr lang="en-US" sz="1100" dirty="0"/>
                <a:t>app=eggs</a:t>
              </a:r>
            </a:p>
          </p:txBody>
        </p:sp>
        <p:sp>
          <p:nvSpPr>
            <p:cNvPr id="34" name="TextBox 33">
              <a:extLst>
                <a:ext uri="{FF2B5EF4-FFF2-40B4-BE49-F238E27FC236}">
                  <a16:creationId xmlns:a16="http://schemas.microsoft.com/office/drawing/2014/main" id="{A638C4AE-0535-CF41-9DDC-5A16473C2D55}"/>
                </a:ext>
              </a:extLst>
            </p:cNvPr>
            <p:cNvSpPr txBox="1"/>
            <p:nvPr/>
          </p:nvSpPr>
          <p:spPr>
            <a:xfrm>
              <a:off x="6619587" y="5302809"/>
              <a:ext cx="762357" cy="307750"/>
            </a:xfrm>
            <a:prstGeom prst="rect">
              <a:avLst/>
            </a:prstGeom>
            <a:noFill/>
          </p:spPr>
          <p:txBody>
            <a:bodyPr wrap="square" rtlCol="0">
              <a:spAutoFit/>
            </a:bodyPr>
            <a:lstStyle/>
            <a:p>
              <a:r>
                <a:rPr lang="en-US" sz="1100" dirty="0"/>
                <a:t>Port 80</a:t>
              </a:r>
            </a:p>
          </p:txBody>
        </p:sp>
        <p:sp>
          <p:nvSpPr>
            <p:cNvPr id="35" name="TextBox 34">
              <a:extLst>
                <a:ext uri="{FF2B5EF4-FFF2-40B4-BE49-F238E27FC236}">
                  <a16:creationId xmlns:a16="http://schemas.microsoft.com/office/drawing/2014/main" id="{63CDE0CB-512F-8845-8FAE-7FCA4C566B2C}"/>
                </a:ext>
              </a:extLst>
            </p:cNvPr>
            <p:cNvSpPr txBox="1"/>
            <p:nvPr/>
          </p:nvSpPr>
          <p:spPr>
            <a:xfrm>
              <a:off x="8057027" y="5312528"/>
              <a:ext cx="762357" cy="307750"/>
            </a:xfrm>
            <a:prstGeom prst="rect">
              <a:avLst/>
            </a:prstGeom>
            <a:noFill/>
          </p:spPr>
          <p:txBody>
            <a:bodyPr wrap="square" rtlCol="0">
              <a:spAutoFit/>
            </a:bodyPr>
            <a:lstStyle/>
            <a:p>
              <a:r>
                <a:rPr lang="en-US" sz="1100" dirty="0"/>
                <a:t>Port 80</a:t>
              </a:r>
            </a:p>
          </p:txBody>
        </p:sp>
        <p:sp>
          <p:nvSpPr>
            <p:cNvPr id="36" name="TextBox 35">
              <a:extLst>
                <a:ext uri="{FF2B5EF4-FFF2-40B4-BE49-F238E27FC236}">
                  <a16:creationId xmlns:a16="http://schemas.microsoft.com/office/drawing/2014/main" id="{4161D607-BC11-3646-8481-3226BB74B7EA}"/>
                </a:ext>
              </a:extLst>
            </p:cNvPr>
            <p:cNvSpPr txBox="1"/>
            <p:nvPr/>
          </p:nvSpPr>
          <p:spPr>
            <a:xfrm>
              <a:off x="10345588" y="5329133"/>
              <a:ext cx="904271" cy="307750"/>
            </a:xfrm>
            <a:prstGeom prst="rect">
              <a:avLst/>
            </a:prstGeom>
            <a:noFill/>
          </p:spPr>
          <p:txBody>
            <a:bodyPr wrap="square" rtlCol="0">
              <a:spAutoFit/>
            </a:bodyPr>
            <a:lstStyle/>
            <a:p>
              <a:r>
                <a:rPr lang="en-US" sz="1100" dirty="0"/>
                <a:t>Port 80</a:t>
              </a:r>
            </a:p>
          </p:txBody>
        </p:sp>
      </p:grpSp>
      <p:grpSp>
        <p:nvGrpSpPr>
          <p:cNvPr id="43" name="Group 42">
            <a:extLst>
              <a:ext uri="{FF2B5EF4-FFF2-40B4-BE49-F238E27FC236}">
                <a16:creationId xmlns:a16="http://schemas.microsoft.com/office/drawing/2014/main" id="{9F5E12DE-E353-C44D-8FF6-50C8ED72590B}"/>
              </a:ext>
            </a:extLst>
          </p:cNvPr>
          <p:cNvGrpSpPr/>
          <p:nvPr/>
        </p:nvGrpSpPr>
        <p:grpSpPr>
          <a:xfrm>
            <a:off x="1768510" y="4592777"/>
            <a:ext cx="4206981" cy="1795242"/>
            <a:chOff x="6441936" y="4266079"/>
            <a:chExt cx="4807923" cy="2111868"/>
          </a:xfrm>
        </p:grpSpPr>
        <p:sp>
          <p:nvSpPr>
            <p:cNvPr id="44" name="Rounded Rectangle 43">
              <a:extLst>
                <a:ext uri="{FF2B5EF4-FFF2-40B4-BE49-F238E27FC236}">
                  <a16:creationId xmlns:a16="http://schemas.microsoft.com/office/drawing/2014/main" id="{9B647B5B-FD45-0B4E-B034-22F96989BC1B}"/>
                </a:ext>
              </a:extLst>
            </p:cNvPr>
            <p:cNvSpPr/>
            <p:nvPr/>
          </p:nvSpPr>
          <p:spPr>
            <a:xfrm>
              <a:off x="6441936" y="5582468"/>
              <a:ext cx="1412549" cy="774557"/>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dirty="0">
                <a:solidFill>
                  <a:schemeClr val="bg1"/>
                </a:solidFill>
              </a:endParaRPr>
            </a:p>
          </p:txBody>
        </p:sp>
        <p:grpSp>
          <p:nvGrpSpPr>
            <p:cNvPr id="45" name="Group 44">
              <a:extLst>
                <a:ext uri="{FF2B5EF4-FFF2-40B4-BE49-F238E27FC236}">
                  <a16:creationId xmlns:a16="http://schemas.microsoft.com/office/drawing/2014/main" id="{02CC662C-651D-F446-8F1C-F29CA6620D3B}"/>
                </a:ext>
              </a:extLst>
            </p:cNvPr>
            <p:cNvGrpSpPr/>
            <p:nvPr/>
          </p:nvGrpSpPr>
          <p:grpSpPr>
            <a:xfrm>
              <a:off x="7760133" y="4266079"/>
              <a:ext cx="1990684" cy="592969"/>
              <a:chOff x="7202915" y="3465956"/>
              <a:chExt cx="1990684" cy="592969"/>
            </a:xfrm>
          </p:grpSpPr>
          <p:sp>
            <p:nvSpPr>
              <p:cNvPr id="65" name="Rounded Rectangle 64">
                <a:extLst>
                  <a:ext uri="{FF2B5EF4-FFF2-40B4-BE49-F238E27FC236}">
                    <a16:creationId xmlns:a16="http://schemas.microsoft.com/office/drawing/2014/main" id="{BB5E5775-97C5-E54D-B5AB-599D4F5089A2}"/>
                  </a:ext>
                </a:extLst>
              </p:cNvPr>
              <p:cNvSpPr/>
              <p:nvPr/>
            </p:nvSpPr>
            <p:spPr>
              <a:xfrm>
                <a:off x="7202915" y="3465956"/>
                <a:ext cx="1990684" cy="592969"/>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a:solidFill>
                    <a:schemeClr val="bg1"/>
                  </a:solidFill>
                </a:endParaRPr>
              </a:p>
            </p:txBody>
          </p:sp>
          <p:sp>
            <p:nvSpPr>
              <p:cNvPr id="66" name="TextBox 65">
                <a:extLst>
                  <a:ext uri="{FF2B5EF4-FFF2-40B4-BE49-F238E27FC236}">
                    <a16:creationId xmlns:a16="http://schemas.microsoft.com/office/drawing/2014/main" id="{C0CAAAB8-9B4D-BC4F-9DC8-3CED812ED8BF}"/>
                  </a:ext>
                </a:extLst>
              </p:cNvPr>
              <p:cNvSpPr txBox="1"/>
              <p:nvPr/>
            </p:nvSpPr>
            <p:spPr>
              <a:xfrm>
                <a:off x="7671064" y="3506507"/>
                <a:ext cx="1000996" cy="543089"/>
              </a:xfrm>
              <a:prstGeom prst="rect">
                <a:avLst/>
              </a:prstGeom>
              <a:noFill/>
            </p:spPr>
            <p:txBody>
              <a:bodyPr wrap="none" rtlCol="0">
                <a:spAutoFit/>
              </a:bodyPr>
              <a:lstStyle/>
              <a:p>
                <a:pPr algn="ctr"/>
                <a:r>
                  <a:rPr lang="en-US" sz="1200" dirty="0"/>
                  <a:t>Service</a:t>
                </a:r>
              </a:p>
              <a:p>
                <a:pPr algn="ctr"/>
                <a:r>
                  <a:rPr lang="en-US" sz="1200" dirty="0"/>
                  <a:t>app=bacon</a:t>
                </a:r>
              </a:p>
            </p:txBody>
          </p:sp>
        </p:grpSp>
        <p:sp>
          <p:nvSpPr>
            <p:cNvPr id="46" name="TextBox 45">
              <a:extLst>
                <a:ext uri="{FF2B5EF4-FFF2-40B4-BE49-F238E27FC236}">
                  <a16:creationId xmlns:a16="http://schemas.microsoft.com/office/drawing/2014/main" id="{58BB670D-7342-6E4D-83E0-B2BF12A08DBE}"/>
                </a:ext>
              </a:extLst>
            </p:cNvPr>
            <p:cNvSpPr txBox="1"/>
            <p:nvPr/>
          </p:nvSpPr>
          <p:spPr>
            <a:xfrm>
              <a:off x="7476430" y="5968400"/>
              <a:ext cx="396832" cy="185141"/>
            </a:xfrm>
            <a:prstGeom prst="rect">
              <a:avLst/>
            </a:prstGeom>
          </p:spPr>
          <p:txBody>
            <a:bodyPr wrap="square" lIns="0" tIns="0" rIns="0" bIns="0" rtlCol="0">
              <a:spAutoFit/>
            </a:bodyPr>
            <a:lstStyle/>
            <a:p>
              <a:pPr>
                <a:spcAft>
                  <a:spcPts val="600"/>
                </a:spcAft>
              </a:pPr>
              <a:r>
                <a:rPr lang="en-US" sz="1100" dirty="0"/>
                <a:t>POD</a:t>
              </a:r>
            </a:p>
          </p:txBody>
        </p:sp>
        <p:grpSp>
          <p:nvGrpSpPr>
            <p:cNvPr id="47" name="Group 46">
              <a:extLst>
                <a:ext uri="{FF2B5EF4-FFF2-40B4-BE49-F238E27FC236}">
                  <a16:creationId xmlns:a16="http://schemas.microsoft.com/office/drawing/2014/main" id="{AD20C21A-7924-0243-AFDD-04D37E879B77}"/>
                </a:ext>
              </a:extLst>
            </p:cNvPr>
            <p:cNvGrpSpPr/>
            <p:nvPr/>
          </p:nvGrpSpPr>
          <p:grpSpPr>
            <a:xfrm>
              <a:off x="8032012" y="5586637"/>
              <a:ext cx="1455103" cy="774557"/>
              <a:chOff x="7431930" y="4786514"/>
              <a:chExt cx="1455103" cy="774557"/>
            </a:xfrm>
          </p:grpSpPr>
          <p:sp>
            <p:nvSpPr>
              <p:cNvPr id="63" name="Rounded Rectangle 62">
                <a:extLst>
                  <a:ext uri="{FF2B5EF4-FFF2-40B4-BE49-F238E27FC236}">
                    <a16:creationId xmlns:a16="http://schemas.microsoft.com/office/drawing/2014/main" id="{81AB03A3-0A2D-854D-AEBA-1E4B64971909}"/>
                  </a:ext>
                </a:extLst>
              </p:cNvPr>
              <p:cNvSpPr/>
              <p:nvPr/>
            </p:nvSpPr>
            <p:spPr>
              <a:xfrm>
                <a:off x="7431930" y="4786514"/>
                <a:ext cx="1412549" cy="774557"/>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a:solidFill>
                    <a:schemeClr val="bg1"/>
                  </a:solidFill>
                </a:endParaRPr>
              </a:p>
            </p:txBody>
          </p:sp>
          <p:sp>
            <p:nvSpPr>
              <p:cNvPr id="64" name="TextBox 63">
                <a:extLst>
                  <a:ext uri="{FF2B5EF4-FFF2-40B4-BE49-F238E27FC236}">
                    <a16:creationId xmlns:a16="http://schemas.microsoft.com/office/drawing/2014/main" id="{DAC145C6-7523-CE49-8589-5FCA215663D9}"/>
                  </a:ext>
                </a:extLst>
              </p:cNvPr>
              <p:cNvSpPr txBox="1"/>
              <p:nvPr/>
            </p:nvSpPr>
            <p:spPr>
              <a:xfrm>
                <a:off x="8490201" y="5171716"/>
                <a:ext cx="396832" cy="185141"/>
              </a:xfrm>
              <a:prstGeom prst="rect">
                <a:avLst/>
              </a:prstGeom>
            </p:spPr>
            <p:txBody>
              <a:bodyPr wrap="square" lIns="0" tIns="0" rIns="0" bIns="0" rtlCol="0">
                <a:spAutoFit/>
              </a:bodyPr>
              <a:lstStyle/>
              <a:p>
                <a:pPr>
                  <a:spcAft>
                    <a:spcPts val="600"/>
                  </a:spcAft>
                </a:pPr>
                <a:r>
                  <a:rPr lang="en-US" sz="1100" dirty="0"/>
                  <a:t>POD</a:t>
                </a:r>
              </a:p>
            </p:txBody>
          </p:sp>
        </p:grpSp>
        <p:grpSp>
          <p:nvGrpSpPr>
            <p:cNvPr id="48" name="Group 47">
              <a:extLst>
                <a:ext uri="{FF2B5EF4-FFF2-40B4-BE49-F238E27FC236}">
                  <a16:creationId xmlns:a16="http://schemas.microsoft.com/office/drawing/2014/main" id="{163C9281-2AF0-5743-B8BD-145452C424DB}"/>
                </a:ext>
              </a:extLst>
            </p:cNvPr>
            <p:cNvGrpSpPr/>
            <p:nvPr/>
          </p:nvGrpSpPr>
          <p:grpSpPr>
            <a:xfrm>
              <a:off x="9640936" y="5580371"/>
              <a:ext cx="1448547" cy="774557"/>
              <a:chOff x="9055142" y="4780248"/>
              <a:chExt cx="1448547" cy="774557"/>
            </a:xfrm>
          </p:grpSpPr>
          <p:sp>
            <p:nvSpPr>
              <p:cNvPr id="61" name="Rounded Rectangle 60">
                <a:extLst>
                  <a:ext uri="{FF2B5EF4-FFF2-40B4-BE49-F238E27FC236}">
                    <a16:creationId xmlns:a16="http://schemas.microsoft.com/office/drawing/2014/main" id="{AD0ABC21-25A5-794C-BE56-382974A0A7B2}"/>
                  </a:ext>
                </a:extLst>
              </p:cNvPr>
              <p:cNvSpPr/>
              <p:nvPr/>
            </p:nvSpPr>
            <p:spPr>
              <a:xfrm>
                <a:off x="9055142" y="4780248"/>
                <a:ext cx="1412549" cy="774557"/>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a:solidFill>
                    <a:schemeClr val="bg1"/>
                  </a:solidFill>
                </a:endParaRPr>
              </a:p>
            </p:txBody>
          </p:sp>
          <p:sp>
            <p:nvSpPr>
              <p:cNvPr id="62" name="TextBox 61">
                <a:extLst>
                  <a:ext uri="{FF2B5EF4-FFF2-40B4-BE49-F238E27FC236}">
                    <a16:creationId xmlns:a16="http://schemas.microsoft.com/office/drawing/2014/main" id="{3E53998A-7658-8B4D-AC95-0F96369BBBD6}"/>
                  </a:ext>
                </a:extLst>
              </p:cNvPr>
              <p:cNvSpPr txBox="1"/>
              <p:nvPr/>
            </p:nvSpPr>
            <p:spPr>
              <a:xfrm>
                <a:off x="10106858" y="5168276"/>
                <a:ext cx="396831" cy="185141"/>
              </a:xfrm>
              <a:prstGeom prst="rect">
                <a:avLst/>
              </a:prstGeom>
            </p:spPr>
            <p:txBody>
              <a:bodyPr wrap="square" lIns="0" tIns="0" rIns="0" bIns="0" rtlCol="0">
                <a:spAutoFit/>
              </a:bodyPr>
              <a:lstStyle/>
              <a:p>
                <a:pPr>
                  <a:spcAft>
                    <a:spcPts val="600"/>
                  </a:spcAft>
                </a:pPr>
                <a:r>
                  <a:rPr lang="en-US" sz="1100" dirty="0"/>
                  <a:t>POD</a:t>
                </a:r>
              </a:p>
            </p:txBody>
          </p:sp>
        </p:grpSp>
        <p:cxnSp>
          <p:nvCxnSpPr>
            <p:cNvPr id="49" name="Straight Arrow Connector 48">
              <a:extLst>
                <a:ext uri="{FF2B5EF4-FFF2-40B4-BE49-F238E27FC236}">
                  <a16:creationId xmlns:a16="http://schemas.microsoft.com/office/drawing/2014/main" id="{AE43461E-A563-5F4D-870E-1C72BBE0AF58}"/>
                </a:ext>
              </a:extLst>
            </p:cNvPr>
            <p:cNvCxnSpPr>
              <a:cxnSpLocks/>
              <a:stCxn id="65" idx="2"/>
            </p:cNvCxnSpPr>
            <p:nvPr/>
          </p:nvCxnSpPr>
          <p:spPr>
            <a:xfrm flipH="1">
              <a:off x="7193375" y="4859048"/>
              <a:ext cx="1562100" cy="73337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4690DA0-4366-DA45-A218-D5959B4ECFA1}"/>
                </a:ext>
              </a:extLst>
            </p:cNvPr>
            <p:cNvCxnSpPr>
              <a:cxnSpLocks/>
              <a:stCxn id="65" idx="2"/>
              <a:endCxn id="63" idx="0"/>
            </p:cNvCxnSpPr>
            <p:nvPr/>
          </p:nvCxnSpPr>
          <p:spPr>
            <a:xfrm flipH="1">
              <a:off x="8738287" y="4859048"/>
              <a:ext cx="17188" cy="7275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ADC7E44-C12F-C040-BBC1-A2E0584A0444}"/>
                </a:ext>
              </a:extLst>
            </p:cNvPr>
            <p:cNvCxnSpPr>
              <a:cxnSpLocks/>
              <a:stCxn id="65" idx="2"/>
              <a:endCxn id="61" idx="0"/>
            </p:cNvCxnSpPr>
            <p:nvPr/>
          </p:nvCxnSpPr>
          <p:spPr>
            <a:xfrm>
              <a:off x="8755475" y="4859048"/>
              <a:ext cx="1591736" cy="72132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A3D520C0-C166-3A45-81B1-22D88AF5A053}"/>
                </a:ext>
              </a:extLst>
            </p:cNvPr>
            <p:cNvPicPr>
              <a:picLocks noChangeAspect="1"/>
            </p:cNvPicPr>
            <p:nvPr/>
          </p:nvPicPr>
          <p:blipFill>
            <a:blip r:embed="rId4"/>
            <a:stretch>
              <a:fillRect/>
            </a:stretch>
          </p:blipFill>
          <p:spPr>
            <a:xfrm>
              <a:off x="6890219" y="5917958"/>
              <a:ext cx="455979" cy="455979"/>
            </a:xfrm>
            <a:prstGeom prst="rect">
              <a:avLst/>
            </a:prstGeom>
          </p:spPr>
        </p:pic>
        <p:sp>
          <p:nvSpPr>
            <p:cNvPr id="53" name="TextBox 52">
              <a:extLst>
                <a:ext uri="{FF2B5EF4-FFF2-40B4-BE49-F238E27FC236}">
                  <a16:creationId xmlns:a16="http://schemas.microsoft.com/office/drawing/2014/main" id="{26DC4D0D-493B-4C48-92CA-C08E0B3FF36A}"/>
                </a:ext>
              </a:extLst>
            </p:cNvPr>
            <p:cNvSpPr txBox="1"/>
            <p:nvPr/>
          </p:nvSpPr>
          <p:spPr>
            <a:xfrm>
              <a:off x="6540537" y="5609547"/>
              <a:ext cx="934678" cy="307750"/>
            </a:xfrm>
            <a:prstGeom prst="rect">
              <a:avLst/>
            </a:prstGeom>
            <a:noFill/>
          </p:spPr>
          <p:txBody>
            <a:bodyPr wrap="none" rtlCol="0">
              <a:spAutoFit/>
            </a:bodyPr>
            <a:lstStyle/>
            <a:p>
              <a:r>
                <a:rPr lang="en-US" sz="1100" dirty="0"/>
                <a:t>app=bacon</a:t>
              </a:r>
            </a:p>
          </p:txBody>
        </p:sp>
        <p:pic>
          <p:nvPicPr>
            <p:cNvPr id="54" name="Picture 53">
              <a:extLst>
                <a:ext uri="{FF2B5EF4-FFF2-40B4-BE49-F238E27FC236}">
                  <a16:creationId xmlns:a16="http://schemas.microsoft.com/office/drawing/2014/main" id="{14F2AD8D-87B3-0F4E-8A35-3E45568EEA75}"/>
                </a:ext>
              </a:extLst>
            </p:cNvPr>
            <p:cNvPicPr>
              <a:picLocks noChangeAspect="1"/>
            </p:cNvPicPr>
            <p:nvPr/>
          </p:nvPicPr>
          <p:blipFill>
            <a:blip r:embed="rId4"/>
            <a:stretch>
              <a:fillRect/>
            </a:stretch>
          </p:blipFill>
          <p:spPr>
            <a:xfrm>
              <a:off x="8513524" y="5914110"/>
              <a:ext cx="455979" cy="455979"/>
            </a:xfrm>
            <a:prstGeom prst="rect">
              <a:avLst/>
            </a:prstGeom>
          </p:spPr>
        </p:pic>
        <p:sp>
          <p:nvSpPr>
            <p:cNvPr id="55" name="TextBox 54">
              <a:extLst>
                <a:ext uri="{FF2B5EF4-FFF2-40B4-BE49-F238E27FC236}">
                  <a16:creationId xmlns:a16="http://schemas.microsoft.com/office/drawing/2014/main" id="{BFD4B2CE-608F-9343-A3AF-5058F7FB187B}"/>
                </a:ext>
              </a:extLst>
            </p:cNvPr>
            <p:cNvSpPr txBox="1"/>
            <p:nvPr/>
          </p:nvSpPr>
          <p:spPr>
            <a:xfrm>
              <a:off x="8163842" y="5622507"/>
              <a:ext cx="934678" cy="307750"/>
            </a:xfrm>
            <a:prstGeom prst="rect">
              <a:avLst/>
            </a:prstGeom>
            <a:noFill/>
          </p:spPr>
          <p:txBody>
            <a:bodyPr wrap="none" rtlCol="0">
              <a:spAutoFit/>
            </a:bodyPr>
            <a:lstStyle/>
            <a:p>
              <a:r>
                <a:rPr lang="en-US" sz="1100" dirty="0"/>
                <a:t>app=bacon</a:t>
              </a:r>
            </a:p>
          </p:txBody>
        </p:sp>
        <p:pic>
          <p:nvPicPr>
            <p:cNvPr id="56" name="Picture 55">
              <a:extLst>
                <a:ext uri="{FF2B5EF4-FFF2-40B4-BE49-F238E27FC236}">
                  <a16:creationId xmlns:a16="http://schemas.microsoft.com/office/drawing/2014/main" id="{FF5460EF-04F8-2C4B-BC17-C0559BBD768A}"/>
                </a:ext>
              </a:extLst>
            </p:cNvPr>
            <p:cNvPicPr>
              <a:picLocks noChangeAspect="1"/>
            </p:cNvPicPr>
            <p:nvPr/>
          </p:nvPicPr>
          <p:blipFill>
            <a:blip r:embed="rId4"/>
            <a:stretch>
              <a:fillRect/>
            </a:stretch>
          </p:blipFill>
          <p:spPr>
            <a:xfrm>
              <a:off x="10112252" y="5921968"/>
              <a:ext cx="455979" cy="455979"/>
            </a:xfrm>
            <a:prstGeom prst="rect">
              <a:avLst/>
            </a:prstGeom>
          </p:spPr>
        </p:pic>
        <p:sp>
          <p:nvSpPr>
            <p:cNvPr id="57" name="TextBox 56">
              <a:extLst>
                <a:ext uri="{FF2B5EF4-FFF2-40B4-BE49-F238E27FC236}">
                  <a16:creationId xmlns:a16="http://schemas.microsoft.com/office/drawing/2014/main" id="{583F9A2E-E4AE-B642-9EBA-8B976B1603B1}"/>
                </a:ext>
              </a:extLst>
            </p:cNvPr>
            <p:cNvSpPr txBox="1"/>
            <p:nvPr/>
          </p:nvSpPr>
          <p:spPr>
            <a:xfrm>
              <a:off x="9762570" y="5630365"/>
              <a:ext cx="934678" cy="307750"/>
            </a:xfrm>
            <a:prstGeom prst="rect">
              <a:avLst/>
            </a:prstGeom>
            <a:noFill/>
          </p:spPr>
          <p:txBody>
            <a:bodyPr wrap="none" rtlCol="0">
              <a:spAutoFit/>
            </a:bodyPr>
            <a:lstStyle/>
            <a:p>
              <a:r>
                <a:rPr lang="en-US" sz="1100" dirty="0"/>
                <a:t>app=bacon</a:t>
              </a:r>
            </a:p>
          </p:txBody>
        </p:sp>
        <p:sp>
          <p:nvSpPr>
            <p:cNvPr id="58" name="TextBox 57">
              <a:extLst>
                <a:ext uri="{FF2B5EF4-FFF2-40B4-BE49-F238E27FC236}">
                  <a16:creationId xmlns:a16="http://schemas.microsoft.com/office/drawing/2014/main" id="{F0FBBF14-3E38-B943-BDE7-6592466A7B0F}"/>
                </a:ext>
              </a:extLst>
            </p:cNvPr>
            <p:cNvSpPr txBox="1"/>
            <p:nvPr/>
          </p:nvSpPr>
          <p:spPr>
            <a:xfrm>
              <a:off x="6619587" y="5302809"/>
              <a:ext cx="762357" cy="307750"/>
            </a:xfrm>
            <a:prstGeom prst="rect">
              <a:avLst/>
            </a:prstGeom>
            <a:noFill/>
          </p:spPr>
          <p:txBody>
            <a:bodyPr wrap="square" rtlCol="0">
              <a:spAutoFit/>
            </a:bodyPr>
            <a:lstStyle/>
            <a:p>
              <a:r>
                <a:rPr lang="en-US" sz="1100" dirty="0"/>
                <a:t>Port 80</a:t>
              </a:r>
            </a:p>
          </p:txBody>
        </p:sp>
        <p:sp>
          <p:nvSpPr>
            <p:cNvPr id="59" name="TextBox 58">
              <a:extLst>
                <a:ext uri="{FF2B5EF4-FFF2-40B4-BE49-F238E27FC236}">
                  <a16:creationId xmlns:a16="http://schemas.microsoft.com/office/drawing/2014/main" id="{3CB199A3-BC99-4D45-8148-D6D3734819C0}"/>
                </a:ext>
              </a:extLst>
            </p:cNvPr>
            <p:cNvSpPr txBox="1"/>
            <p:nvPr/>
          </p:nvSpPr>
          <p:spPr>
            <a:xfrm>
              <a:off x="8057027" y="5312528"/>
              <a:ext cx="762357" cy="307750"/>
            </a:xfrm>
            <a:prstGeom prst="rect">
              <a:avLst/>
            </a:prstGeom>
            <a:noFill/>
          </p:spPr>
          <p:txBody>
            <a:bodyPr wrap="square" rtlCol="0">
              <a:spAutoFit/>
            </a:bodyPr>
            <a:lstStyle/>
            <a:p>
              <a:r>
                <a:rPr lang="en-US" sz="1100" dirty="0"/>
                <a:t>Port 80</a:t>
              </a:r>
            </a:p>
          </p:txBody>
        </p:sp>
        <p:sp>
          <p:nvSpPr>
            <p:cNvPr id="60" name="TextBox 59">
              <a:extLst>
                <a:ext uri="{FF2B5EF4-FFF2-40B4-BE49-F238E27FC236}">
                  <a16:creationId xmlns:a16="http://schemas.microsoft.com/office/drawing/2014/main" id="{B8D10DAE-4D7C-D544-8CF6-BD759F49031D}"/>
                </a:ext>
              </a:extLst>
            </p:cNvPr>
            <p:cNvSpPr txBox="1"/>
            <p:nvPr/>
          </p:nvSpPr>
          <p:spPr>
            <a:xfrm>
              <a:off x="10345588" y="5329133"/>
              <a:ext cx="904271" cy="307750"/>
            </a:xfrm>
            <a:prstGeom prst="rect">
              <a:avLst/>
            </a:prstGeom>
            <a:noFill/>
          </p:spPr>
          <p:txBody>
            <a:bodyPr wrap="square" rtlCol="0">
              <a:spAutoFit/>
            </a:bodyPr>
            <a:lstStyle/>
            <a:p>
              <a:r>
                <a:rPr lang="en-US" sz="1100" dirty="0"/>
                <a:t>Port 80</a:t>
              </a:r>
            </a:p>
          </p:txBody>
        </p:sp>
      </p:grpSp>
      <p:cxnSp>
        <p:nvCxnSpPr>
          <p:cNvPr id="67" name="Straight Arrow Connector 66">
            <a:extLst>
              <a:ext uri="{FF2B5EF4-FFF2-40B4-BE49-F238E27FC236}">
                <a16:creationId xmlns:a16="http://schemas.microsoft.com/office/drawing/2014/main" id="{DE9FA1D3-7DF2-8F48-B98A-61776D902447}"/>
              </a:ext>
            </a:extLst>
          </p:cNvPr>
          <p:cNvCxnSpPr>
            <a:cxnSpLocks/>
            <a:endCxn id="65" idx="0"/>
          </p:cNvCxnSpPr>
          <p:nvPr/>
        </p:nvCxnSpPr>
        <p:spPr>
          <a:xfrm flipH="1">
            <a:off x="3792881" y="3612370"/>
            <a:ext cx="524454" cy="98040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24CD3FF-36C7-0E47-A09B-11439DAA2ED6}"/>
              </a:ext>
            </a:extLst>
          </p:cNvPr>
          <p:cNvSpPr txBox="1"/>
          <p:nvPr/>
        </p:nvSpPr>
        <p:spPr>
          <a:xfrm>
            <a:off x="3297716" y="3255700"/>
            <a:ext cx="2677775" cy="338554"/>
          </a:xfrm>
          <a:prstGeom prst="rect">
            <a:avLst/>
          </a:prstGeom>
          <a:noFill/>
        </p:spPr>
        <p:txBody>
          <a:bodyPr wrap="square" rtlCol="0">
            <a:spAutoFit/>
          </a:bodyPr>
          <a:lstStyle/>
          <a:p>
            <a:r>
              <a:rPr lang="en-US" sz="1600" dirty="0"/>
              <a:t>http://</a:t>
            </a:r>
            <a:r>
              <a:rPr lang="en-US" sz="1600" dirty="0" err="1"/>
              <a:t>breakfast.com</a:t>
            </a:r>
            <a:r>
              <a:rPr lang="en-US" sz="1600" dirty="0"/>
              <a:t>/bacon</a:t>
            </a:r>
          </a:p>
        </p:txBody>
      </p:sp>
      <p:sp>
        <p:nvSpPr>
          <p:cNvPr id="72" name="TextBox 71">
            <a:extLst>
              <a:ext uri="{FF2B5EF4-FFF2-40B4-BE49-F238E27FC236}">
                <a16:creationId xmlns:a16="http://schemas.microsoft.com/office/drawing/2014/main" id="{E08EAC89-E456-0145-A371-186718C7AA76}"/>
              </a:ext>
            </a:extLst>
          </p:cNvPr>
          <p:cNvSpPr txBox="1"/>
          <p:nvPr/>
        </p:nvSpPr>
        <p:spPr>
          <a:xfrm>
            <a:off x="6585161" y="3255438"/>
            <a:ext cx="2506673" cy="338554"/>
          </a:xfrm>
          <a:prstGeom prst="rect">
            <a:avLst/>
          </a:prstGeom>
          <a:noFill/>
        </p:spPr>
        <p:txBody>
          <a:bodyPr wrap="square" rtlCol="0">
            <a:spAutoFit/>
          </a:bodyPr>
          <a:lstStyle/>
          <a:p>
            <a:r>
              <a:rPr lang="en-US" sz="1600" dirty="0"/>
              <a:t>http://</a:t>
            </a:r>
            <a:r>
              <a:rPr lang="en-US" sz="1600" dirty="0" err="1"/>
              <a:t>breakfast.com</a:t>
            </a:r>
            <a:r>
              <a:rPr lang="en-US" sz="1600" dirty="0"/>
              <a:t>/eggs</a:t>
            </a:r>
          </a:p>
        </p:txBody>
      </p:sp>
    </p:spTree>
    <p:extLst>
      <p:ext uri="{BB962C8B-B14F-4D97-AF65-F5344CB8AC3E}">
        <p14:creationId xmlns:p14="http://schemas.microsoft.com/office/powerpoint/2010/main" val="1026578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97"/>
        <p:cNvGrpSpPr/>
        <p:nvPr/>
      </p:nvGrpSpPr>
      <p:grpSpPr>
        <a:xfrm>
          <a:off x="0" y="0"/>
          <a:ext cx="0" cy="0"/>
          <a:chOff x="0" y="0"/>
          <a:chExt cx="0" cy="0"/>
        </a:xfrm>
      </p:grpSpPr>
      <p:pic>
        <p:nvPicPr>
          <p:cNvPr id="3098" name="Shape 309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1862" y="-169163"/>
            <a:ext cx="12443125" cy="9332337"/>
          </a:xfrm>
          <a:prstGeom prst="rect">
            <a:avLst/>
          </a:prstGeom>
          <a:noFill/>
          <a:ln>
            <a:noFill/>
          </a:ln>
        </p:spPr>
      </p:pic>
      <p:sp>
        <p:nvSpPr>
          <p:cNvPr id="4" name="Shape 3121">
            <a:extLst>
              <a:ext uri="{FF2B5EF4-FFF2-40B4-BE49-F238E27FC236}">
                <a16:creationId xmlns:a16="http://schemas.microsoft.com/office/drawing/2014/main" id="{0C98F7B3-265B-E240-8354-8A06A0D56A76}"/>
              </a:ext>
            </a:extLst>
          </p:cNvPr>
          <p:cNvSpPr txBox="1"/>
          <p:nvPr/>
        </p:nvSpPr>
        <p:spPr>
          <a:xfrm>
            <a:off x="-61862" y="2919941"/>
            <a:ext cx="12443125" cy="1669908"/>
          </a:xfrm>
          <a:prstGeom prst="rect">
            <a:avLst/>
          </a:prstGeom>
          <a:solidFill>
            <a:schemeClr val="bg1">
              <a:alpha val="64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121868" tIns="121868" rIns="121868" bIns="121868" anchor="ctr" anchorCtr="0">
            <a:noAutofit/>
          </a:bodyPr>
          <a:lstStyle/>
          <a:p>
            <a:pPr algn="ctr"/>
            <a:r>
              <a:rPr lang="en-US" sz="8000" b="1" dirty="0">
                <a:solidFill>
                  <a:srgbClr val="002060"/>
                </a:solidFill>
                <a:latin typeface="Arial" panose="020B0604020202020204" pitchFamily="34" charset="0"/>
                <a:cs typeface="Arial" panose="020B0604020202020204" pitchFamily="34" charset="0"/>
              </a:rPr>
              <a:t>Volume</a:t>
            </a:r>
            <a:endParaRPr sz="8000" b="1" dirty="0">
              <a:solidFill>
                <a:srgbClr val="002060"/>
              </a:solidFill>
              <a:latin typeface="Arial" panose="020B0604020202020204" pitchFamily="34" charset="0"/>
              <a:cs typeface="Arial" panose="020B0604020202020204" pitchFamily="34" charset="0"/>
            </a:endParaRPr>
          </a:p>
        </p:txBody>
      </p:sp>
      <p:pic>
        <p:nvPicPr>
          <p:cNvPr id="5" name="Shape 843" descr="Shape 843">
            <a:extLst>
              <a:ext uri="{FF2B5EF4-FFF2-40B4-BE49-F238E27FC236}">
                <a16:creationId xmlns:a16="http://schemas.microsoft.com/office/drawing/2014/main" id="{60680A36-AAB7-3B4F-A68C-758848A55E4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2429" y="3307168"/>
            <a:ext cx="922886" cy="895454"/>
          </a:xfrm>
          <a:prstGeom prst="rect">
            <a:avLst/>
          </a:prstGeom>
          <a:ln w="12700">
            <a:miter lim="400000"/>
          </a:ln>
        </p:spPr>
      </p:pic>
      <p:pic>
        <p:nvPicPr>
          <p:cNvPr id="6" name="Picture 5">
            <a:extLst>
              <a:ext uri="{FF2B5EF4-FFF2-40B4-BE49-F238E27FC236}">
                <a16:creationId xmlns:a16="http://schemas.microsoft.com/office/drawing/2014/main" id="{77AA7886-21B1-484B-8C0F-7E077E3953C5}"/>
              </a:ext>
            </a:extLst>
          </p:cNvPr>
          <p:cNvPicPr>
            <a:picLocks noChangeAspect="1"/>
          </p:cNvPicPr>
          <p:nvPr/>
        </p:nvPicPr>
        <p:blipFill>
          <a:blip r:embed="rId5"/>
          <a:stretch>
            <a:fillRect/>
          </a:stretch>
        </p:blipFill>
        <p:spPr>
          <a:xfrm rot="866288">
            <a:off x="764350" y="7005691"/>
            <a:ext cx="703302" cy="722458"/>
          </a:xfrm>
          <a:prstGeom prst="rect">
            <a:avLst/>
          </a:prstGeom>
        </p:spPr>
      </p:pic>
    </p:spTree>
    <p:extLst>
      <p:ext uri="{BB962C8B-B14F-4D97-AF65-F5344CB8AC3E}">
        <p14:creationId xmlns:p14="http://schemas.microsoft.com/office/powerpoint/2010/main" val="310859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0648-CB53-4F83-B71F-008F4339E095}"/>
              </a:ext>
            </a:extLst>
          </p:cNvPr>
          <p:cNvSpPr>
            <a:spLocks noGrp="1"/>
          </p:cNvSpPr>
          <p:nvPr>
            <p:ph type="title"/>
          </p:nvPr>
        </p:nvSpPr>
        <p:spPr>
          <a:xfrm>
            <a:off x="168342" y="23258"/>
            <a:ext cx="10515600" cy="1392236"/>
          </a:xfrm>
        </p:spPr>
        <p:txBody>
          <a:bodyPr>
            <a:normAutofit/>
          </a:bodyPr>
          <a:lstStyle/>
          <a:p>
            <a:r>
              <a:rPr lang="en-GB" sz="3600" dirty="0"/>
              <a:t>Persistent Volumes</a:t>
            </a:r>
          </a:p>
        </p:txBody>
      </p:sp>
      <p:sp>
        <p:nvSpPr>
          <p:cNvPr id="3" name="TextBox 2">
            <a:extLst>
              <a:ext uri="{FF2B5EF4-FFF2-40B4-BE49-F238E27FC236}">
                <a16:creationId xmlns:a16="http://schemas.microsoft.com/office/drawing/2014/main" id="{2DCB976D-8368-4844-906D-25C213CD75BB}"/>
              </a:ext>
            </a:extLst>
          </p:cNvPr>
          <p:cNvSpPr txBox="1"/>
          <p:nvPr/>
        </p:nvSpPr>
        <p:spPr>
          <a:xfrm>
            <a:off x="333264" y="1721478"/>
            <a:ext cx="8296386" cy="4153701"/>
          </a:xfrm>
          <a:prstGeom prst="rect">
            <a:avLst/>
          </a:prstGeom>
          <a:noFill/>
        </p:spPr>
        <p:txBody>
          <a:bodyPr wrap="square" rtlCol="0">
            <a:spAutoFit/>
          </a:bodyPr>
          <a:lstStyle/>
          <a:p>
            <a:r>
              <a:rPr lang="en-GB" sz="2399" dirty="0">
                <a:solidFill>
                  <a:schemeClr val="dk1"/>
                </a:solidFill>
              </a:rPr>
              <a:t>Volume is [effectively] a </a:t>
            </a:r>
            <a:r>
              <a:rPr lang="en-GB" sz="2399" b="1" dirty="0">
                <a:solidFill>
                  <a:schemeClr val="dk1"/>
                </a:solidFill>
              </a:rPr>
              <a:t>Directory</a:t>
            </a:r>
            <a:r>
              <a:rPr lang="en-GB" sz="2399" dirty="0">
                <a:solidFill>
                  <a:schemeClr val="dk1"/>
                </a:solidFill>
              </a:rPr>
              <a:t>, possibly with data in it, available to </a:t>
            </a:r>
            <a:r>
              <a:rPr lang="en-GB" sz="2399" b="1" dirty="0">
                <a:solidFill>
                  <a:schemeClr val="dk1"/>
                </a:solidFill>
              </a:rPr>
              <a:t>all containers</a:t>
            </a:r>
            <a:r>
              <a:rPr lang="en-GB" sz="2399" dirty="0">
                <a:solidFill>
                  <a:schemeClr val="dk1"/>
                </a:solidFill>
              </a:rPr>
              <a:t> in a </a:t>
            </a:r>
            <a:r>
              <a:rPr lang="en-GB" sz="2399" dirty="0">
                <a:solidFill>
                  <a:schemeClr val="accent1"/>
                </a:solidFill>
              </a:rPr>
              <a:t>Pod</a:t>
            </a:r>
            <a:r>
              <a:rPr lang="en-GB" sz="2399" dirty="0">
                <a:solidFill>
                  <a:schemeClr val="dk1"/>
                </a:solidFill>
              </a:rPr>
              <a:t>.</a:t>
            </a:r>
          </a:p>
          <a:p>
            <a:endParaRPr lang="en-GB" sz="2399" dirty="0">
              <a:solidFill>
                <a:schemeClr val="accent1"/>
              </a:solidFill>
            </a:endParaRPr>
          </a:p>
          <a:p>
            <a:r>
              <a:rPr lang="en-GB" sz="2399" dirty="0">
                <a:solidFill>
                  <a:schemeClr val="dk1"/>
                </a:solidFill>
              </a:rPr>
              <a:t>Usually </a:t>
            </a:r>
            <a:r>
              <a:rPr lang="en-GB" sz="2399" b="1" dirty="0">
                <a:solidFill>
                  <a:schemeClr val="dk1"/>
                </a:solidFill>
              </a:rPr>
              <a:t>Shares lifecycle</a:t>
            </a:r>
            <a:r>
              <a:rPr lang="en-GB" sz="2399" dirty="0">
                <a:solidFill>
                  <a:schemeClr val="dk1"/>
                </a:solidFill>
              </a:rPr>
              <a:t> of a </a:t>
            </a:r>
            <a:r>
              <a:rPr lang="en-GB" sz="2399" dirty="0">
                <a:solidFill>
                  <a:schemeClr val="accent1"/>
                </a:solidFill>
              </a:rPr>
              <a:t>Pod</a:t>
            </a:r>
            <a:r>
              <a:rPr lang="en-GB" sz="2399" dirty="0">
                <a:solidFill>
                  <a:schemeClr val="dk1"/>
                </a:solidFill>
              </a:rPr>
              <a:t> (Created when </a:t>
            </a:r>
            <a:r>
              <a:rPr lang="en-GB" sz="2399" dirty="0">
                <a:solidFill>
                  <a:schemeClr val="accent1"/>
                </a:solidFill>
              </a:rPr>
              <a:t>Pod</a:t>
            </a:r>
            <a:r>
              <a:rPr lang="en-GB" sz="2399" dirty="0">
                <a:solidFill>
                  <a:schemeClr val="dk1"/>
                </a:solidFill>
              </a:rPr>
              <a:t> is created, destroyed when </a:t>
            </a:r>
            <a:r>
              <a:rPr lang="en-GB" sz="2399" dirty="0">
                <a:solidFill>
                  <a:srgbClr val="FF9900"/>
                </a:solidFill>
              </a:rPr>
              <a:t>Pod</a:t>
            </a:r>
            <a:r>
              <a:rPr lang="en-GB" sz="2399" dirty="0">
                <a:solidFill>
                  <a:schemeClr val="dk1"/>
                </a:solidFill>
              </a:rPr>
              <a:t> is destroyed). </a:t>
            </a:r>
          </a:p>
          <a:p>
            <a:endParaRPr lang="en-GB" sz="2399" dirty="0">
              <a:solidFill>
                <a:schemeClr val="dk1"/>
              </a:solidFill>
            </a:endParaRPr>
          </a:p>
          <a:p>
            <a:r>
              <a:rPr lang="en-GB" sz="2399" dirty="0">
                <a:solidFill>
                  <a:srgbClr val="FF9900"/>
                </a:solidFill>
              </a:rPr>
              <a:t>Persistent Volumes</a:t>
            </a:r>
            <a:r>
              <a:rPr lang="en-GB" sz="2399" dirty="0">
                <a:solidFill>
                  <a:schemeClr val="dk1"/>
                </a:solidFill>
              </a:rPr>
              <a:t> outlive </a:t>
            </a:r>
            <a:r>
              <a:rPr lang="en-GB" sz="2399" dirty="0">
                <a:solidFill>
                  <a:schemeClr val="accent1"/>
                </a:solidFill>
              </a:rPr>
              <a:t>Pods</a:t>
            </a:r>
            <a:r>
              <a:rPr lang="en-GB" sz="2399" dirty="0">
                <a:solidFill>
                  <a:schemeClr val="dk1"/>
                </a:solidFill>
              </a:rPr>
              <a:t>.</a:t>
            </a:r>
          </a:p>
          <a:p>
            <a:endParaRPr lang="en-GB" sz="2399" dirty="0">
              <a:solidFill>
                <a:schemeClr val="dk1"/>
              </a:solidFill>
            </a:endParaRPr>
          </a:p>
          <a:p>
            <a:r>
              <a:rPr lang="en-GB" sz="2399" dirty="0">
                <a:solidFill>
                  <a:schemeClr val="dk1"/>
                </a:solidFill>
              </a:rPr>
              <a:t>Can be mounted from local disk, or from a network storage device such as a vSphere Datastore, iSCSI, NFS, etc.</a:t>
            </a:r>
          </a:p>
          <a:p>
            <a:endParaRPr lang="en-US" sz="2400" dirty="0"/>
          </a:p>
        </p:txBody>
      </p:sp>
      <p:grpSp>
        <p:nvGrpSpPr>
          <p:cNvPr id="4" name="Shape 3104">
            <a:extLst>
              <a:ext uri="{FF2B5EF4-FFF2-40B4-BE49-F238E27FC236}">
                <a16:creationId xmlns:a16="http://schemas.microsoft.com/office/drawing/2014/main" id="{86651615-5F40-8F49-91EF-F50F85046B89}"/>
              </a:ext>
            </a:extLst>
          </p:cNvPr>
          <p:cNvGrpSpPr/>
          <p:nvPr/>
        </p:nvGrpSpPr>
        <p:grpSpPr>
          <a:xfrm>
            <a:off x="8469344" y="2594634"/>
            <a:ext cx="2032272" cy="3280545"/>
            <a:chOff x="1937724" y="1950500"/>
            <a:chExt cx="1524601" cy="2461050"/>
          </a:xfrm>
        </p:grpSpPr>
        <p:sp>
          <p:nvSpPr>
            <p:cNvPr id="5" name="Shape 3105">
              <a:extLst>
                <a:ext uri="{FF2B5EF4-FFF2-40B4-BE49-F238E27FC236}">
                  <a16:creationId xmlns:a16="http://schemas.microsoft.com/office/drawing/2014/main" id="{ED7297F6-0C66-4741-B509-860A96D796D4}"/>
                </a:ext>
              </a:extLst>
            </p:cNvPr>
            <p:cNvSpPr/>
            <p:nvPr/>
          </p:nvSpPr>
          <p:spPr>
            <a:xfrm>
              <a:off x="1937725" y="1950500"/>
              <a:ext cx="1524600" cy="2158200"/>
            </a:xfrm>
            <a:prstGeom prst="roundRect">
              <a:avLst>
                <a:gd name="adj" fmla="val 5923"/>
              </a:avLst>
            </a:prstGeom>
            <a:solidFill>
              <a:srgbClr val="0066AB">
                <a:alpha val="49800"/>
              </a:srgbClr>
            </a:solidFill>
            <a:ln w="19050" cap="flat" cmpd="sng">
              <a:solidFill>
                <a:srgbClr val="009FDF">
                  <a:alpha val="49800"/>
                </a:srgbClr>
              </a:solidFill>
              <a:prstDash val="solid"/>
              <a:round/>
              <a:headEnd type="none" w="sm" len="sm"/>
              <a:tailEnd type="none" w="sm" len="sm"/>
            </a:ln>
          </p:spPr>
          <p:txBody>
            <a:bodyPr spcFirstLastPara="1" wrap="square" lIns="60917" tIns="60917" rIns="60917" bIns="60917" anchor="ctr" anchorCtr="0">
              <a:noAutofit/>
            </a:bodyPr>
            <a:lstStyle/>
            <a:p>
              <a:pPr algn="ctr">
                <a:buClr>
                  <a:srgbClr val="000000"/>
                </a:buClr>
                <a:buSzPts val="1400"/>
              </a:pPr>
              <a:endParaRPr sz="1866">
                <a:solidFill>
                  <a:srgbClr val="000000"/>
                </a:solidFill>
                <a:latin typeface="Arial"/>
                <a:ea typeface="Arial"/>
                <a:cs typeface="Arial"/>
                <a:sym typeface="Arial"/>
              </a:endParaRPr>
            </a:p>
          </p:txBody>
        </p:sp>
        <p:grpSp>
          <p:nvGrpSpPr>
            <p:cNvPr id="6" name="Shape 3106">
              <a:extLst>
                <a:ext uri="{FF2B5EF4-FFF2-40B4-BE49-F238E27FC236}">
                  <a16:creationId xmlns:a16="http://schemas.microsoft.com/office/drawing/2014/main" id="{CF3F34C1-C4FD-804F-9A69-BDD8D2859926}"/>
                </a:ext>
              </a:extLst>
            </p:cNvPr>
            <p:cNvGrpSpPr/>
            <p:nvPr/>
          </p:nvGrpSpPr>
          <p:grpSpPr>
            <a:xfrm>
              <a:off x="2056216" y="3059937"/>
              <a:ext cx="1287600" cy="697200"/>
              <a:chOff x="0" y="0"/>
              <a:chExt cx="1287600" cy="697200"/>
            </a:xfrm>
          </p:grpSpPr>
          <p:sp>
            <p:nvSpPr>
              <p:cNvPr id="11" name="Shape 3107">
                <a:extLst>
                  <a:ext uri="{FF2B5EF4-FFF2-40B4-BE49-F238E27FC236}">
                    <a16:creationId xmlns:a16="http://schemas.microsoft.com/office/drawing/2014/main" id="{62502616-2FFE-F447-AC14-0A50BECA3917}"/>
                  </a:ext>
                </a:extLst>
              </p:cNvPr>
              <p:cNvSpPr/>
              <p:nvPr/>
            </p:nvSpPr>
            <p:spPr>
              <a:xfrm>
                <a:off x="197929" y="0"/>
                <a:ext cx="930600" cy="697200"/>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60917" tIns="60917" rIns="60917" bIns="60917" anchor="ctr" anchorCtr="0">
                <a:noAutofit/>
              </a:bodyPr>
              <a:lstStyle/>
              <a:p>
                <a:pPr algn="ctr">
                  <a:buClr>
                    <a:srgbClr val="000000"/>
                  </a:buClr>
                  <a:buSzPts val="1000"/>
                </a:pPr>
                <a:endParaRPr sz="1333">
                  <a:solidFill>
                    <a:srgbClr val="000000"/>
                  </a:solidFill>
                  <a:latin typeface="Arial"/>
                  <a:ea typeface="Arial"/>
                  <a:cs typeface="Arial"/>
                  <a:sym typeface="Arial"/>
                </a:endParaRPr>
              </a:p>
            </p:txBody>
          </p:sp>
          <p:sp>
            <p:nvSpPr>
              <p:cNvPr id="12" name="Shape 3108">
                <a:extLst>
                  <a:ext uri="{FF2B5EF4-FFF2-40B4-BE49-F238E27FC236}">
                    <a16:creationId xmlns:a16="http://schemas.microsoft.com/office/drawing/2014/main" id="{10447276-74D9-EF4C-B7B7-367FAF564B4D}"/>
                  </a:ext>
                </a:extLst>
              </p:cNvPr>
              <p:cNvSpPr txBox="1"/>
              <p:nvPr/>
            </p:nvSpPr>
            <p:spPr>
              <a:xfrm>
                <a:off x="0" y="167833"/>
                <a:ext cx="1287600" cy="335400"/>
              </a:xfrm>
              <a:prstGeom prst="rect">
                <a:avLst/>
              </a:prstGeom>
              <a:noFill/>
              <a:ln>
                <a:noFill/>
              </a:ln>
            </p:spPr>
            <p:txBody>
              <a:bodyPr spcFirstLastPara="1" wrap="square" lIns="121835" tIns="121835" rIns="121835" bIns="121835" anchor="ctr" anchorCtr="0">
                <a:noAutofit/>
              </a:bodyPr>
              <a:lstStyle/>
              <a:p>
                <a:pPr algn="ctr">
                  <a:buClr>
                    <a:srgbClr val="1A1A1A"/>
                  </a:buClr>
                  <a:buSzPts val="1000"/>
                </a:pPr>
                <a:r>
                  <a:rPr lang="en-US" sz="1333">
                    <a:solidFill>
                      <a:srgbClr val="1A1A1A"/>
                    </a:solidFill>
                    <a:latin typeface="Proxima Nova"/>
                    <a:ea typeface="Proxima Nova"/>
                    <a:cs typeface="Proxima Nova"/>
                    <a:sym typeface="Proxima Nova"/>
                  </a:rPr>
                  <a:t>Container</a:t>
                </a:r>
                <a:endParaRPr sz="2399"/>
              </a:p>
            </p:txBody>
          </p:sp>
        </p:grpSp>
        <p:grpSp>
          <p:nvGrpSpPr>
            <p:cNvPr id="7" name="Shape 3109">
              <a:extLst>
                <a:ext uri="{FF2B5EF4-FFF2-40B4-BE49-F238E27FC236}">
                  <a16:creationId xmlns:a16="http://schemas.microsoft.com/office/drawing/2014/main" id="{33D54EDB-345D-A845-B6C1-75939439D6A4}"/>
                </a:ext>
              </a:extLst>
            </p:cNvPr>
            <p:cNvGrpSpPr/>
            <p:nvPr/>
          </p:nvGrpSpPr>
          <p:grpSpPr>
            <a:xfrm>
              <a:off x="2056216" y="2299612"/>
              <a:ext cx="1287600" cy="697200"/>
              <a:chOff x="0" y="0"/>
              <a:chExt cx="1287600" cy="697200"/>
            </a:xfrm>
          </p:grpSpPr>
          <p:sp>
            <p:nvSpPr>
              <p:cNvPr id="9" name="Shape 3110">
                <a:extLst>
                  <a:ext uri="{FF2B5EF4-FFF2-40B4-BE49-F238E27FC236}">
                    <a16:creationId xmlns:a16="http://schemas.microsoft.com/office/drawing/2014/main" id="{A8CF4B71-2197-BA4C-A967-10CD4EFF76E3}"/>
                  </a:ext>
                </a:extLst>
              </p:cNvPr>
              <p:cNvSpPr/>
              <p:nvPr/>
            </p:nvSpPr>
            <p:spPr>
              <a:xfrm>
                <a:off x="197929" y="0"/>
                <a:ext cx="930600" cy="697200"/>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60917" tIns="60917" rIns="60917" bIns="60917" anchor="ctr" anchorCtr="0">
                <a:noAutofit/>
              </a:bodyPr>
              <a:lstStyle/>
              <a:p>
                <a:pPr algn="ctr">
                  <a:buClr>
                    <a:srgbClr val="000000"/>
                  </a:buClr>
                  <a:buSzPts val="1000"/>
                </a:pPr>
                <a:endParaRPr sz="1333">
                  <a:solidFill>
                    <a:srgbClr val="000000"/>
                  </a:solidFill>
                  <a:latin typeface="Arial"/>
                  <a:ea typeface="Arial"/>
                  <a:cs typeface="Arial"/>
                  <a:sym typeface="Arial"/>
                </a:endParaRPr>
              </a:p>
            </p:txBody>
          </p:sp>
          <p:sp>
            <p:nvSpPr>
              <p:cNvPr id="10" name="Shape 3111">
                <a:extLst>
                  <a:ext uri="{FF2B5EF4-FFF2-40B4-BE49-F238E27FC236}">
                    <a16:creationId xmlns:a16="http://schemas.microsoft.com/office/drawing/2014/main" id="{1FAE0F7B-F336-A945-B9B1-642277D22812}"/>
                  </a:ext>
                </a:extLst>
              </p:cNvPr>
              <p:cNvSpPr txBox="1"/>
              <p:nvPr/>
            </p:nvSpPr>
            <p:spPr>
              <a:xfrm>
                <a:off x="0" y="167833"/>
                <a:ext cx="1287600" cy="335400"/>
              </a:xfrm>
              <a:prstGeom prst="rect">
                <a:avLst/>
              </a:prstGeom>
              <a:noFill/>
              <a:ln>
                <a:noFill/>
              </a:ln>
            </p:spPr>
            <p:txBody>
              <a:bodyPr spcFirstLastPara="1" wrap="square" lIns="121835" tIns="121835" rIns="121835" bIns="121835" anchor="ctr" anchorCtr="0">
                <a:noAutofit/>
              </a:bodyPr>
              <a:lstStyle/>
              <a:p>
                <a:pPr algn="ctr">
                  <a:buClr>
                    <a:srgbClr val="1A1A1A"/>
                  </a:buClr>
                  <a:buSzPts val="1000"/>
                </a:pPr>
                <a:r>
                  <a:rPr lang="en-US" sz="1333">
                    <a:solidFill>
                      <a:srgbClr val="1A1A1A"/>
                    </a:solidFill>
                    <a:latin typeface="Proxima Nova"/>
                    <a:ea typeface="Proxima Nova"/>
                    <a:cs typeface="Proxima Nova"/>
                    <a:sym typeface="Proxima Nova"/>
                  </a:rPr>
                  <a:t>Container</a:t>
                </a:r>
                <a:endParaRPr sz="2399"/>
              </a:p>
            </p:txBody>
          </p:sp>
        </p:grpSp>
        <p:sp>
          <p:nvSpPr>
            <p:cNvPr id="8" name="Shape 3112">
              <a:extLst>
                <a:ext uri="{FF2B5EF4-FFF2-40B4-BE49-F238E27FC236}">
                  <a16:creationId xmlns:a16="http://schemas.microsoft.com/office/drawing/2014/main" id="{828A02A1-C38A-0144-BA62-8A02FCE5066A}"/>
                </a:ext>
              </a:extLst>
            </p:cNvPr>
            <p:cNvSpPr txBox="1"/>
            <p:nvPr/>
          </p:nvSpPr>
          <p:spPr>
            <a:xfrm>
              <a:off x="1937724" y="3690050"/>
              <a:ext cx="784884" cy="721500"/>
            </a:xfrm>
            <a:prstGeom prst="rect">
              <a:avLst/>
            </a:prstGeom>
            <a:noFill/>
            <a:ln>
              <a:noFill/>
            </a:ln>
          </p:spPr>
          <p:txBody>
            <a:bodyPr spcFirstLastPara="1" wrap="square" lIns="121868" tIns="121868" rIns="121868" bIns="121868" anchor="t" anchorCtr="0">
              <a:noAutofit/>
            </a:bodyPr>
            <a:lstStyle/>
            <a:p>
              <a:r>
                <a:rPr lang="en-US" sz="2399"/>
                <a:t>Pod</a:t>
              </a:r>
              <a:endParaRPr sz="2399"/>
            </a:p>
          </p:txBody>
        </p:sp>
      </p:grpSp>
      <p:sp>
        <p:nvSpPr>
          <p:cNvPr id="13" name="Shape 3114">
            <a:extLst>
              <a:ext uri="{FF2B5EF4-FFF2-40B4-BE49-F238E27FC236}">
                <a16:creationId xmlns:a16="http://schemas.microsoft.com/office/drawing/2014/main" id="{5313FAFC-0EF6-E046-AE1C-93F611CAF55F}"/>
              </a:ext>
            </a:extLst>
          </p:cNvPr>
          <p:cNvSpPr/>
          <p:nvPr/>
        </p:nvSpPr>
        <p:spPr>
          <a:xfrm>
            <a:off x="10927907" y="3694542"/>
            <a:ext cx="1070521" cy="889368"/>
          </a:xfrm>
          <a:custGeom>
            <a:avLst/>
            <a:gdLst/>
            <a:ahLst/>
            <a:cxnLst/>
            <a:rect l="0" t="0" r="0" b="0"/>
            <a:pathLst>
              <a:path w="120000" h="120000" extrusionOk="0">
                <a:moveTo>
                  <a:pt x="87272" y="87272"/>
                </a:moveTo>
                <a:lnTo>
                  <a:pt x="32727" y="87272"/>
                </a:lnTo>
                <a:lnTo>
                  <a:pt x="32727" y="92727"/>
                </a:lnTo>
                <a:lnTo>
                  <a:pt x="87272" y="92727"/>
                </a:lnTo>
                <a:cubicBezTo>
                  <a:pt x="87272" y="92727"/>
                  <a:pt x="87272" y="87272"/>
                  <a:pt x="87272" y="87272"/>
                </a:cubicBezTo>
                <a:close/>
                <a:moveTo>
                  <a:pt x="87272" y="98183"/>
                </a:moveTo>
                <a:lnTo>
                  <a:pt x="32727" y="98183"/>
                </a:lnTo>
                <a:lnTo>
                  <a:pt x="32727" y="103638"/>
                </a:lnTo>
                <a:lnTo>
                  <a:pt x="87272" y="103638"/>
                </a:lnTo>
                <a:cubicBezTo>
                  <a:pt x="87272" y="103638"/>
                  <a:pt x="87272" y="98183"/>
                  <a:pt x="87272" y="98183"/>
                </a:cubicBezTo>
                <a:close/>
                <a:moveTo>
                  <a:pt x="65455" y="76361"/>
                </a:moveTo>
                <a:lnTo>
                  <a:pt x="32727" y="76361"/>
                </a:lnTo>
                <a:lnTo>
                  <a:pt x="32727" y="81816"/>
                </a:lnTo>
                <a:lnTo>
                  <a:pt x="65455" y="81816"/>
                </a:lnTo>
                <a:cubicBezTo>
                  <a:pt x="65455" y="81816"/>
                  <a:pt x="65455" y="76361"/>
                  <a:pt x="65455" y="76361"/>
                </a:cubicBezTo>
                <a:close/>
                <a:moveTo>
                  <a:pt x="114544" y="109088"/>
                </a:moveTo>
                <a:cubicBezTo>
                  <a:pt x="114544" y="112100"/>
                  <a:pt x="112100" y="114544"/>
                  <a:pt x="109088" y="114544"/>
                </a:cubicBezTo>
                <a:lnTo>
                  <a:pt x="103638" y="114544"/>
                </a:lnTo>
                <a:lnTo>
                  <a:pt x="103638" y="65455"/>
                </a:lnTo>
                <a:cubicBezTo>
                  <a:pt x="103638" y="62444"/>
                  <a:pt x="101188" y="60000"/>
                  <a:pt x="98183" y="60000"/>
                </a:cubicBezTo>
                <a:lnTo>
                  <a:pt x="21816" y="60000"/>
                </a:lnTo>
                <a:cubicBezTo>
                  <a:pt x="18805" y="60000"/>
                  <a:pt x="16361" y="62444"/>
                  <a:pt x="16361" y="65455"/>
                </a:cubicBezTo>
                <a:lnTo>
                  <a:pt x="16361" y="114544"/>
                </a:lnTo>
                <a:lnTo>
                  <a:pt x="10911" y="114544"/>
                </a:lnTo>
                <a:cubicBezTo>
                  <a:pt x="7894" y="114544"/>
                  <a:pt x="5455" y="112100"/>
                  <a:pt x="5455" y="109088"/>
                </a:cubicBezTo>
                <a:lnTo>
                  <a:pt x="5455" y="10911"/>
                </a:lnTo>
                <a:cubicBezTo>
                  <a:pt x="5455" y="7900"/>
                  <a:pt x="7894" y="5455"/>
                  <a:pt x="10911" y="5455"/>
                </a:cubicBezTo>
                <a:lnTo>
                  <a:pt x="27272" y="5455"/>
                </a:lnTo>
                <a:lnTo>
                  <a:pt x="27272" y="38183"/>
                </a:lnTo>
                <a:cubicBezTo>
                  <a:pt x="27272" y="41194"/>
                  <a:pt x="29711" y="43638"/>
                  <a:pt x="32727" y="43638"/>
                </a:cubicBezTo>
                <a:lnTo>
                  <a:pt x="87272" y="43638"/>
                </a:lnTo>
                <a:cubicBezTo>
                  <a:pt x="90283" y="43638"/>
                  <a:pt x="92727" y="41194"/>
                  <a:pt x="92727" y="38183"/>
                </a:cubicBezTo>
                <a:lnTo>
                  <a:pt x="92727" y="5455"/>
                </a:lnTo>
                <a:lnTo>
                  <a:pt x="95455" y="5455"/>
                </a:lnTo>
                <a:lnTo>
                  <a:pt x="114544" y="24544"/>
                </a:lnTo>
                <a:cubicBezTo>
                  <a:pt x="114544" y="24544"/>
                  <a:pt x="114544" y="109088"/>
                  <a:pt x="114544" y="109088"/>
                </a:cubicBezTo>
                <a:close/>
                <a:moveTo>
                  <a:pt x="98183" y="114544"/>
                </a:moveTo>
                <a:lnTo>
                  <a:pt x="21816" y="114544"/>
                </a:lnTo>
                <a:lnTo>
                  <a:pt x="21816" y="65455"/>
                </a:lnTo>
                <a:lnTo>
                  <a:pt x="98183" y="65455"/>
                </a:lnTo>
                <a:cubicBezTo>
                  <a:pt x="98183" y="65455"/>
                  <a:pt x="98183" y="114544"/>
                  <a:pt x="98183" y="114544"/>
                </a:cubicBezTo>
                <a:close/>
                <a:moveTo>
                  <a:pt x="32727" y="5455"/>
                </a:moveTo>
                <a:lnTo>
                  <a:pt x="87272" y="5455"/>
                </a:lnTo>
                <a:lnTo>
                  <a:pt x="87272" y="38183"/>
                </a:lnTo>
                <a:lnTo>
                  <a:pt x="32727" y="38183"/>
                </a:lnTo>
                <a:cubicBezTo>
                  <a:pt x="32727" y="38183"/>
                  <a:pt x="32727" y="5455"/>
                  <a:pt x="32727" y="5455"/>
                </a:cubicBezTo>
                <a:close/>
                <a:moveTo>
                  <a:pt x="98183"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21816"/>
                </a:lnTo>
                <a:cubicBezTo>
                  <a:pt x="120000" y="21816"/>
                  <a:pt x="98183" y="0"/>
                  <a:pt x="98183" y="0"/>
                </a:cubicBezTo>
                <a:close/>
                <a:moveTo>
                  <a:pt x="70911" y="32727"/>
                </a:moveTo>
                <a:lnTo>
                  <a:pt x="81816" y="32727"/>
                </a:lnTo>
                <a:lnTo>
                  <a:pt x="81816" y="10911"/>
                </a:lnTo>
                <a:lnTo>
                  <a:pt x="70911" y="10911"/>
                </a:lnTo>
                <a:cubicBezTo>
                  <a:pt x="70911" y="10911"/>
                  <a:pt x="70911" y="32727"/>
                  <a:pt x="70911" y="32727"/>
                </a:cubicBezTo>
                <a:close/>
              </a:path>
            </a:pathLst>
          </a:custGeom>
          <a:solidFill>
            <a:srgbClr val="999999"/>
          </a:solidFill>
          <a:ln>
            <a:noFill/>
          </a:ln>
        </p:spPr>
        <p:txBody>
          <a:bodyPr spcFirstLastPara="1" wrap="square" lIns="19028" tIns="19028" rIns="19028" bIns="19028" anchor="ctr" anchorCtr="0">
            <a:noAutofit/>
          </a:bodyPr>
          <a:lstStyle/>
          <a:p>
            <a:endParaRPr sz="1466">
              <a:solidFill>
                <a:srgbClr val="7F7F7F"/>
              </a:solidFill>
              <a:latin typeface="Lato Light"/>
              <a:ea typeface="Lato Light"/>
              <a:cs typeface="Lato Light"/>
              <a:sym typeface="Lato Light"/>
            </a:endParaRPr>
          </a:p>
        </p:txBody>
      </p:sp>
      <p:cxnSp>
        <p:nvCxnSpPr>
          <p:cNvPr id="14" name="Shape 3115">
            <a:extLst>
              <a:ext uri="{FF2B5EF4-FFF2-40B4-BE49-F238E27FC236}">
                <a16:creationId xmlns:a16="http://schemas.microsoft.com/office/drawing/2014/main" id="{379E6960-5DAF-3C4F-9D79-4660D611D7D0}"/>
              </a:ext>
            </a:extLst>
          </p:cNvPr>
          <p:cNvCxnSpPr/>
          <p:nvPr/>
        </p:nvCxnSpPr>
        <p:spPr>
          <a:xfrm flipH="1">
            <a:off x="10495318" y="4126168"/>
            <a:ext cx="443884" cy="14396"/>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201710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lowchart: Document 1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Agenda</a:t>
            </a:r>
          </a:p>
        </p:txBody>
      </p:sp>
      <p:graphicFrame>
        <p:nvGraphicFramePr>
          <p:cNvPr id="5" name="Table 4">
            <a:extLst>
              <a:ext uri="{FF2B5EF4-FFF2-40B4-BE49-F238E27FC236}">
                <a16:creationId xmlns:a16="http://schemas.microsoft.com/office/drawing/2014/main" id="{6C86B963-EEAE-3B40-86AB-BCD660BA1782}"/>
              </a:ext>
            </a:extLst>
          </p:cNvPr>
          <p:cNvGraphicFramePr>
            <a:graphicFrameLocks noGrp="1"/>
          </p:cNvGraphicFramePr>
          <p:nvPr>
            <p:extLst>
              <p:ext uri="{D42A27DB-BD31-4B8C-83A1-F6EECF244321}">
                <p14:modId xmlns:p14="http://schemas.microsoft.com/office/powerpoint/2010/main" val="2848066592"/>
              </p:ext>
            </p:extLst>
          </p:nvPr>
        </p:nvGraphicFramePr>
        <p:xfrm>
          <a:off x="4207933" y="844974"/>
          <a:ext cx="7347537" cy="5169037"/>
        </p:xfrm>
        <a:graphic>
          <a:graphicData uri="http://schemas.openxmlformats.org/drawingml/2006/table">
            <a:tbl>
              <a:tblPr>
                <a:tableStyleId>{8799B23B-EC83-4686-B30A-512413B5E67A}</a:tableStyleId>
              </a:tblPr>
              <a:tblGrid>
                <a:gridCol w="2473184">
                  <a:extLst>
                    <a:ext uri="{9D8B030D-6E8A-4147-A177-3AD203B41FA5}">
                      <a16:colId xmlns:a16="http://schemas.microsoft.com/office/drawing/2014/main" val="928484473"/>
                    </a:ext>
                  </a:extLst>
                </a:gridCol>
                <a:gridCol w="4874353">
                  <a:extLst>
                    <a:ext uri="{9D8B030D-6E8A-4147-A177-3AD203B41FA5}">
                      <a16:colId xmlns:a16="http://schemas.microsoft.com/office/drawing/2014/main" val="1009513504"/>
                    </a:ext>
                  </a:extLst>
                </a:gridCol>
              </a:tblGrid>
              <a:tr h="446413">
                <a:tc>
                  <a:txBody>
                    <a:bodyPr/>
                    <a:lstStyle/>
                    <a:p>
                      <a:pPr marL="0" lvl="0" indent="0">
                        <a:spcBef>
                          <a:spcPts val="0"/>
                        </a:spcBef>
                        <a:spcAft>
                          <a:spcPts val="0"/>
                        </a:spcAft>
                        <a:buNone/>
                      </a:pPr>
                      <a:r>
                        <a:rPr lang="en-US" sz="1500"/>
                        <a:t>9:00 AM – 9:30  AM</a:t>
                      </a:r>
                    </a:p>
                  </a:txBody>
                  <a:tcPr marL="88099" marR="88099" marT="88099" marB="88099"/>
                </a:tc>
                <a:tc>
                  <a:txBody>
                    <a:bodyPr/>
                    <a:lstStyle/>
                    <a:p>
                      <a:pPr marL="0" lvl="0" indent="0">
                        <a:spcBef>
                          <a:spcPts val="0"/>
                        </a:spcBef>
                        <a:spcAft>
                          <a:spcPts val="0"/>
                        </a:spcAft>
                        <a:buNone/>
                      </a:pPr>
                      <a:r>
                        <a:rPr lang="en-US" sz="1500"/>
                        <a:t>Registrations  + Breakfast</a:t>
                      </a:r>
                    </a:p>
                  </a:txBody>
                  <a:tcPr marL="88099" marR="88099" marT="88099" marB="88099"/>
                </a:tc>
                <a:extLst>
                  <a:ext uri="{0D108BD9-81ED-4DB2-BD59-A6C34878D82A}">
                    <a16:rowId xmlns:a16="http://schemas.microsoft.com/office/drawing/2014/main" val="2121296688"/>
                  </a:ext>
                </a:extLst>
              </a:tr>
              <a:tr h="446413">
                <a:tc>
                  <a:txBody>
                    <a:bodyPr/>
                    <a:lstStyle/>
                    <a:p>
                      <a:pPr marL="0" lvl="0" indent="0">
                        <a:spcBef>
                          <a:spcPts val="0"/>
                        </a:spcBef>
                        <a:spcAft>
                          <a:spcPts val="0"/>
                        </a:spcAft>
                        <a:buNone/>
                      </a:pPr>
                      <a:r>
                        <a:rPr lang="en-US" sz="1500"/>
                        <a:t>9:30 AM -10:45 AM</a:t>
                      </a:r>
                    </a:p>
                  </a:txBody>
                  <a:tcPr marL="88099" marR="88099" marT="88099" marB="88099"/>
                </a:tc>
                <a:tc>
                  <a:txBody>
                    <a:bodyPr/>
                    <a:lstStyle/>
                    <a:p>
                      <a:pPr marL="0" lvl="0" indent="0">
                        <a:spcBef>
                          <a:spcPts val="0"/>
                        </a:spcBef>
                        <a:spcAft>
                          <a:spcPts val="0"/>
                        </a:spcAft>
                        <a:buNone/>
                      </a:pPr>
                      <a:r>
                        <a:rPr lang="en-US" sz="1500"/>
                        <a:t>Kubernetes Concepts + Initial Setup Lab 1 &amp;2</a:t>
                      </a:r>
                    </a:p>
                  </a:txBody>
                  <a:tcPr marL="88099" marR="88099" marT="88099" marB="88099"/>
                </a:tc>
                <a:extLst>
                  <a:ext uri="{0D108BD9-81ED-4DB2-BD59-A6C34878D82A}">
                    <a16:rowId xmlns:a16="http://schemas.microsoft.com/office/drawing/2014/main" val="206037012"/>
                  </a:ext>
                </a:extLst>
              </a:tr>
              <a:tr h="446413">
                <a:tc>
                  <a:txBody>
                    <a:bodyPr/>
                    <a:lstStyle/>
                    <a:p>
                      <a:pPr marL="0" lvl="0" indent="0">
                        <a:spcBef>
                          <a:spcPts val="0"/>
                        </a:spcBef>
                        <a:spcAft>
                          <a:spcPts val="0"/>
                        </a:spcAft>
                        <a:buNone/>
                      </a:pPr>
                      <a:r>
                        <a:rPr lang="en-US" sz="1500"/>
                        <a:t>10:45 AM – 11:00 AM</a:t>
                      </a:r>
                    </a:p>
                  </a:txBody>
                  <a:tcPr marL="88099" marR="88099" marT="88099" marB="88099"/>
                </a:tc>
                <a:tc>
                  <a:txBody>
                    <a:bodyPr/>
                    <a:lstStyle/>
                    <a:p>
                      <a:pPr marL="0" lvl="0" indent="0">
                        <a:spcBef>
                          <a:spcPts val="0"/>
                        </a:spcBef>
                        <a:spcAft>
                          <a:spcPts val="0"/>
                        </a:spcAft>
                        <a:buNone/>
                      </a:pPr>
                      <a:r>
                        <a:rPr lang="en-US" sz="1500" dirty="0"/>
                        <a:t>Break + Coffee</a:t>
                      </a:r>
                    </a:p>
                  </a:txBody>
                  <a:tcPr marL="88099" marR="88099" marT="88099" marB="88099"/>
                </a:tc>
                <a:extLst>
                  <a:ext uri="{0D108BD9-81ED-4DB2-BD59-A6C34878D82A}">
                    <a16:rowId xmlns:a16="http://schemas.microsoft.com/office/drawing/2014/main" val="709636768"/>
                  </a:ext>
                </a:extLst>
              </a:tr>
              <a:tr h="446413">
                <a:tc>
                  <a:txBody>
                    <a:bodyPr/>
                    <a:lstStyle/>
                    <a:p>
                      <a:pPr marL="0" lvl="0" indent="0">
                        <a:spcBef>
                          <a:spcPts val="0"/>
                        </a:spcBef>
                        <a:spcAft>
                          <a:spcPts val="0"/>
                        </a:spcAft>
                        <a:buNone/>
                      </a:pPr>
                      <a:r>
                        <a:rPr lang="en-US" sz="1500"/>
                        <a:t>11:00 AM – 12:00 PM</a:t>
                      </a:r>
                    </a:p>
                  </a:txBody>
                  <a:tcPr marL="88099" marR="88099" marT="88099" marB="88099"/>
                </a:tc>
                <a:tc>
                  <a:txBody>
                    <a:bodyPr/>
                    <a:lstStyle/>
                    <a:p>
                      <a:pPr marL="0" lvl="0" indent="0">
                        <a:spcBef>
                          <a:spcPts val="0"/>
                        </a:spcBef>
                        <a:spcAft>
                          <a:spcPts val="0"/>
                        </a:spcAft>
                        <a:buNone/>
                      </a:pPr>
                      <a:r>
                        <a:rPr lang="en-US" sz="1500" dirty="0"/>
                        <a:t>Introduction to Service Mesh and Istio +Lab3</a:t>
                      </a:r>
                    </a:p>
                  </a:txBody>
                  <a:tcPr marL="88099" marR="88099" marT="88099" marB="88099"/>
                </a:tc>
                <a:extLst>
                  <a:ext uri="{0D108BD9-81ED-4DB2-BD59-A6C34878D82A}">
                    <a16:rowId xmlns:a16="http://schemas.microsoft.com/office/drawing/2014/main" val="1203364655"/>
                  </a:ext>
                </a:extLst>
              </a:tr>
              <a:tr h="446413">
                <a:tc>
                  <a:txBody>
                    <a:bodyPr/>
                    <a:lstStyle/>
                    <a:p>
                      <a:pPr marL="0" lvl="0" indent="0" rtl="0">
                        <a:spcBef>
                          <a:spcPts val="0"/>
                        </a:spcBef>
                        <a:spcAft>
                          <a:spcPts val="0"/>
                        </a:spcAft>
                        <a:buNone/>
                      </a:pPr>
                      <a:r>
                        <a:rPr lang="en-US" sz="1500" dirty="0"/>
                        <a:t>12:OO PM – 1:00 PM</a:t>
                      </a:r>
                    </a:p>
                  </a:txBody>
                  <a:tcPr marL="88099" marR="88099" marT="88099" marB="88099"/>
                </a:tc>
                <a:tc>
                  <a:txBody>
                    <a:bodyPr/>
                    <a:lstStyle/>
                    <a:p>
                      <a:pPr marL="0" lvl="0" indent="0" rtl="0">
                        <a:spcBef>
                          <a:spcPts val="0"/>
                        </a:spcBef>
                        <a:spcAft>
                          <a:spcPts val="0"/>
                        </a:spcAft>
                        <a:buNone/>
                      </a:pPr>
                      <a:r>
                        <a:rPr lang="en-US" sz="1500" dirty="0"/>
                        <a:t>Lunch</a:t>
                      </a:r>
                    </a:p>
                  </a:txBody>
                  <a:tcPr marL="88099" marR="88099" marT="88099" marB="88099"/>
                </a:tc>
                <a:extLst>
                  <a:ext uri="{0D108BD9-81ED-4DB2-BD59-A6C34878D82A}">
                    <a16:rowId xmlns:a16="http://schemas.microsoft.com/office/drawing/2014/main" val="4165880061"/>
                  </a:ext>
                </a:extLst>
              </a:tr>
              <a:tr h="681382">
                <a:tc>
                  <a:txBody>
                    <a:bodyPr/>
                    <a:lstStyle/>
                    <a:p>
                      <a:pPr marL="0" lvl="0" indent="0" rtl="0">
                        <a:spcBef>
                          <a:spcPts val="0"/>
                        </a:spcBef>
                        <a:spcAft>
                          <a:spcPts val="0"/>
                        </a:spcAft>
                        <a:buNone/>
                      </a:pPr>
                      <a:r>
                        <a:rPr lang="en-US" sz="1500"/>
                        <a:t>1:00 PM – 2:00 PM</a:t>
                      </a:r>
                    </a:p>
                  </a:txBody>
                  <a:tcPr marL="88099" marR="88099" marT="88099" marB="88099"/>
                </a:tc>
                <a:tc>
                  <a:txBody>
                    <a:bodyPr/>
                    <a:lstStyle/>
                    <a:p>
                      <a:pPr marL="0" lvl="0" indent="0" rtl="0">
                        <a:spcBef>
                          <a:spcPts val="0"/>
                        </a:spcBef>
                        <a:spcAft>
                          <a:spcPts val="0"/>
                        </a:spcAft>
                        <a:buNone/>
                      </a:pPr>
                      <a:r>
                        <a:rPr lang="en-US" sz="1500" dirty="0"/>
                        <a:t>Integrating a Service mesh with existing applications + Lab4</a:t>
                      </a:r>
                    </a:p>
                  </a:txBody>
                  <a:tcPr marL="88099" marR="88099" marT="88099" marB="88099"/>
                </a:tc>
                <a:extLst>
                  <a:ext uri="{0D108BD9-81ED-4DB2-BD59-A6C34878D82A}">
                    <a16:rowId xmlns:a16="http://schemas.microsoft.com/office/drawing/2014/main" val="2298578292"/>
                  </a:ext>
                </a:extLst>
              </a:tr>
              <a:tr h="681382">
                <a:tc>
                  <a:txBody>
                    <a:bodyPr/>
                    <a:lstStyle/>
                    <a:p>
                      <a:pPr marL="0" lvl="0" indent="0" rtl="0">
                        <a:spcBef>
                          <a:spcPts val="0"/>
                        </a:spcBef>
                        <a:spcAft>
                          <a:spcPts val="0"/>
                        </a:spcAft>
                        <a:buNone/>
                      </a:pPr>
                      <a:r>
                        <a:rPr lang="en-US" sz="1500" dirty="0"/>
                        <a:t>2:00 PM – 3:00 PM</a:t>
                      </a:r>
                    </a:p>
                  </a:txBody>
                  <a:tcPr marL="88099" marR="88099" marT="88099" marB="88099"/>
                </a:tc>
                <a:tc>
                  <a:txBody>
                    <a:bodyPr/>
                    <a:lstStyle/>
                    <a:p>
                      <a:pPr marL="0" lvl="0" indent="0" rtl="0">
                        <a:spcBef>
                          <a:spcPts val="0"/>
                        </a:spcBef>
                        <a:spcAft>
                          <a:spcPts val="0"/>
                        </a:spcAft>
                        <a:buNone/>
                      </a:pPr>
                      <a:r>
                        <a:rPr lang="en-US" sz="1500" dirty="0"/>
                        <a:t>Service Mesh Use case 1: Traffic Management+  Lab5</a:t>
                      </a:r>
                    </a:p>
                  </a:txBody>
                  <a:tcPr marL="88099" marR="88099" marT="88099" marB="88099"/>
                </a:tc>
                <a:extLst>
                  <a:ext uri="{0D108BD9-81ED-4DB2-BD59-A6C34878D82A}">
                    <a16:rowId xmlns:a16="http://schemas.microsoft.com/office/drawing/2014/main" val="1220796044"/>
                  </a:ext>
                </a:extLst>
              </a:tr>
              <a:tr h="446413">
                <a:tc>
                  <a:txBody>
                    <a:bodyPr/>
                    <a:lstStyle/>
                    <a:p>
                      <a:pPr marL="0" lvl="0" indent="0" rtl="0">
                        <a:spcBef>
                          <a:spcPts val="0"/>
                        </a:spcBef>
                        <a:spcAft>
                          <a:spcPts val="0"/>
                        </a:spcAft>
                        <a:buNone/>
                      </a:pPr>
                      <a:r>
                        <a:rPr lang="en-US" sz="1500"/>
                        <a:t>3:00 PM – 3:30 PM</a:t>
                      </a:r>
                    </a:p>
                  </a:txBody>
                  <a:tcPr marL="88099" marR="88099" marT="88099" marB="88099"/>
                </a:tc>
                <a:tc>
                  <a:txBody>
                    <a:bodyPr/>
                    <a:lstStyle/>
                    <a:p>
                      <a:pPr marL="0" lvl="0" indent="0" rtl="0">
                        <a:spcBef>
                          <a:spcPts val="0"/>
                        </a:spcBef>
                        <a:spcAft>
                          <a:spcPts val="0"/>
                        </a:spcAft>
                        <a:buNone/>
                      </a:pPr>
                      <a:r>
                        <a:rPr lang="en-US" sz="1500" dirty="0"/>
                        <a:t>Break</a:t>
                      </a:r>
                    </a:p>
                  </a:txBody>
                  <a:tcPr marL="88099" marR="88099" marT="88099" marB="88099"/>
                </a:tc>
                <a:extLst>
                  <a:ext uri="{0D108BD9-81ED-4DB2-BD59-A6C34878D82A}">
                    <a16:rowId xmlns:a16="http://schemas.microsoft.com/office/drawing/2014/main" val="1260102772"/>
                  </a:ext>
                </a:extLst>
              </a:tr>
              <a:tr h="446413">
                <a:tc>
                  <a:txBody>
                    <a:bodyPr/>
                    <a:lstStyle/>
                    <a:p>
                      <a:pPr marL="0" lvl="0" indent="0" rtl="0">
                        <a:spcBef>
                          <a:spcPts val="0"/>
                        </a:spcBef>
                        <a:spcAft>
                          <a:spcPts val="0"/>
                        </a:spcAft>
                        <a:buNone/>
                      </a:pPr>
                      <a:r>
                        <a:rPr lang="en-US" sz="1500"/>
                        <a:t>3:30 PM – 4:15 PM</a:t>
                      </a:r>
                    </a:p>
                  </a:txBody>
                  <a:tcPr marL="88099" marR="88099" marT="88099" marB="88099"/>
                </a:tc>
                <a:tc>
                  <a:txBody>
                    <a:bodyPr/>
                    <a:lstStyle/>
                    <a:p>
                      <a:pPr marL="0" lvl="0" indent="0" rtl="0">
                        <a:spcBef>
                          <a:spcPts val="0"/>
                        </a:spcBef>
                        <a:spcAft>
                          <a:spcPts val="0"/>
                        </a:spcAft>
                        <a:buNone/>
                      </a:pPr>
                      <a:r>
                        <a:rPr lang="en-US" sz="1500"/>
                        <a:t>Service Mesh Use case 2: Canary Upgrades + Lab 6</a:t>
                      </a:r>
                    </a:p>
                  </a:txBody>
                  <a:tcPr marL="88099" marR="88099" marT="88099" marB="88099"/>
                </a:tc>
                <a:extLst>
                  <a:ext uri="{0D108BD9-81ED-4DB2-BD59-A6C34878D82A}">
                    <a16:rowId xmlns:a16="http://schemas.microsoft.com/office/drawing/2014/main" val="2091808183"/>
                  </a:ext>
                </a:extLst>
              </a:tr>
              <a:tr h="681382">
                <a:tc>
                  <a:txBody>
                    <a:bodyPr/>
                    <a:lstStyle/>
                    <a:p>
                      <a:pPr marL="0" lvl="0" indent="0" rtl="0">
                        <a:spcBef>
                          <a:spcPts val="0"/>
                        </a:spcBef>
                        <a:spcAft>
                          <a:spcPts val="0"/>
                        </a:spcAft>
                        <a:buNone/>
                      </a:pPr>
                      <a:r>
                        <a:rPr lang="en-US" sz="1500"/>
                        <a:t>4:15 PM – 5:00 PM</a:t>
                      </a:r>
                    </a:p>
                  </a:txBody>
                  <a:tcPr marL="88099" marR="88099" marT="88099" marB="88099"/>
                </a:tc>
                <a:tc>
                  <a:txBody>
                    <a:bodyPr/>
                    <a:lstStyle/>
                    <a:p>
                      <a:pPr marL="0" lvl="0" indent="0" rtl="0">
                        <a:spcBef>
                          <a:spcPts val="0"/>
                        </a:spcBef>
                        <a:spcAft>
                          <a:spcPts val="0"/>
                        </a:spcAft>
                        <a:buNone/>
                      </a:pPr>
                      <a:r>
                        <a:rPr lang="en-US" sz="1500" dirty="0"/>
                        <a:t>Istio Use case 3: Application Tracing with Jaeger + Lab 7</a:t>
                      </a:r>
                    </a:p>
                  </a:txBody>
                  <a:tcPr marL="88099" marR="88099" marT="88099" marB="88099"/>
                </a:tc>
                <a:extLst>
                  <a:ext uri="{0D108BD9-81ED-4DB2-BD59-A6C34878D82A}">
                    <a16:rowId xmlns:a16="http://schemas.microsoft.com/office/drawing/2014/main" val="1300257600"/>
                  </a:ext>
                </a:extLst>
              </a:tr>
            </a:tbl>
          </a:graphicData>
        </a:graphic>
      </p:graphicFrame>
      <p:pic>
        <p:nvPicPr>
          <p:cNvPr id="7" name="Picture 6" descr="Coffee | Free Stock Photo | Illustration of a hot cup of coffee | # 16192">
            <a:extLst>
              <a:ext uri="{FF2B5EF4-FFF2-40B4-BE49-F238E27FC236}">
                <a16:creationId xmlns:a16="http://schemas.microsoft.com/office/drawing/2014/main" id="{5C4324FA-0BD8-AD48-A70B-750AC4DEBD5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077764" y="1821808"/>
            <a:ext cx="228014" cy="238486"/>
          </a:xfrm>
          <a:prstGeom prst="rect">
            <a:avLst/>
          </a:prstGeom>
        </p:spPr>
      </p:pic>
      <p:pic>
        <p:nvPicPr>
          <p:cNvPr id="16" name="Picture 15" descr="Képes hangulatjelentés - Index Fórum">
            <a:extLst>
              <a:ext uri="{FF2B5EF4-FFF2-40B4-BE49-F238E27FC236}">
                <a16:creationId xmlns:a16="http://schemas.microsoft.com/office/drawing/2014/main" id="{867E1513-F4D4-CB46-A8A9-2503A6A3581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434162" y="2639039"/>
            <a:ext cx="447539" cy="335654"/>
          </a:xfrm>
          <a:prstGeom prst="rect">
            <a:avLst/>
          </a:prstGeom>
        </p:spPr>
      </p:pic>
      <p:pic>
        <p:nvPicPr>
          <p:cNvPr id="23" name="Picture 22" descr="Coffee | Free Stock Photo | Illustration of a hot cup of coffee | # 16192">
            <a:extLst>
              <a:ext uri="{FF2B5EF4-FFF2-40B4-BE49-F238E27FC236}">
                <a16:creationId xmlns:a16="http://schemas.microsoft.com/office/drawing/2014/main" id="{2597F0AF-3911-5740-8123-61E795E475D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320155" y="4495548"/>
            <a:ext cx="228014" cy="238486"/>
          </a:xfrm>
          <a:prstGeom prst="rect">
            <a:avLst/>
          </a:prstGeom>
        </p:spPr>
      </p:pic>
    </p:spTree>
    <p:extLst>
      <p:ext uri="{BB962C8B-B14F-4D97-AF65-F5344CB8AC3E}">
        <p14:creationId xmlns:p14="http://schemas.microsoft.com/office/powerpoint/2010/main" val="39056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0648-CB53-4F83-B71F-008F4339E095}"/>
              </a:ext>
            </a:extLst>
          </p:cNvPr>
          <p:cNvSpPr>
            <a:spLocks noGrp="1"/>
          </p:cNvSpPr>
          <p:nvPr>
            <p:ph type="title"/>
          </p:nvPr>
        </p:nvSpPr>
        <p:spPr>
          <a:xfrm>
            <a:off x="168342" y="23258"/>
            <a:ext cx="10515600" cy="1392236"/>
          </a:xfrm>
        </p:spPr>
        <p:txBody>
          <a:bodyPr>
            <a:normAutofit/>
          </a:bodyPr>
          <a:lstStyle/>
          <a:p>
            <a:r>
              <a:rPr lang="en-GB" sz="3600" dirty="0"/>
              <a:t>K8s Service Discovery</a:t>
            </a:r>
          </a:p>
        </p:txBody>
      </p:sp>
      <p:sp>
        <p:nvSpPr>
          <p:cNvPr id="4" name="Rounded Rectangle 3">
            <a:extLst>
              <a:ext uri="{FF2B5EF4-FFF2-40B4-BE49-F238E27FC236}">
                <a16:creationId xmlns:a16="http://schemas.microsoft.com/office/drawing/2014/main" id="{EE6BA1B5-70E9-4B43-B1D2-1C71D9288594}"/>
              </a:ext>
            </a:extLst>
          </p:cNvPr>
          <p:cNvSpPr/>
          <p:nvPr/>
        </p:nvSpPr>
        <p:spPr>
          <a:xfrm>
            <a:off x="1836204" y="4684917"/>
            <a:ext cx="5016894" cy="2079759"/>
          </a:xfrm>
          <a:prstGeom prst="roundRect">
            <a:avLst>
              <a:gd name="adj" fmla="val 0"/>
            </a:avLst>
          </a:prstGeom>
          <a:solidFill>
            <a:schemeClr val="bg1">
              <a:lumMod val="65000"/>
            </a:schemeClr>
          </a:solidFill>
          <a:ln/>
          <a:effectLst/>
        </p:spPr>
        <p:style>
          <a:lnRef idx="0">
            <a:schemeClr val="accent6"/>
          </a:lnRef>
          <a:fillRef idx="3">
            <a:schemeClr val="accent6"/>
          </a:fillRef>
          <a:effectRef idx="3">
            <a:schemeClr val="accent6"/>
          </a:effectRef>
          <a:fontRef idx="minor">
            <a:schemeClr val="lt1"/>
          </a:fontRef>
        </p:style>
        <p:txBody>
          <a:bodyPr rtlCol="0" anchor="t"/>
          <a:lstStyle/>
          <a:p>
            <a:pPr algn="r"/>
            <a:r>
              <a:rPr lang="en-US" sz="2799" b="1">
                <a:latin typeface="Arial" panose="020B0604020202020204" pitchFamily="34" charset="0"/>
              </a:rPr>
              <a:t>vSphere</a:t>
            </a:r>
          </a:p>
        </p:txBody>
      </p:sp>
      <p:sp>
        <p:nvSpPr>
          <p:cNvPr id="5" name="Rounded Rectangle 4">
            <a:extLst>
              <a:ext uri="{FF2B5EF4-FFF2-40B4-BE49-F238E27FC236}">
                <a16:creationId xmlns:a16="http://schemas.microsoft.com/office/drawing/2014/main" id="{CFF060F3-C169-844C-978C-ECA8F393F8C0}"/>
              </a:ext>
            </a:extLst>
          </p:cNvPr>
          <p:cNvSpPr/>
          <p:nvPr/>
        </p:nvSpPr>
        <p:spPr>
          <a:xfrm>
            <a:off x="1838351" y="1891464"/>
            <a:ext cx="5014747" cy="2516275"/>
          </a:xfrm>
          <a:prstGeom prst="roundRect">
            <a:avLst>
              <a:gd name="adj" fmla="val 0"/>
            </a:avLst>
          </a:prstGeom>
          <a:ln w="19050"/>
        </p:spPr>
        <p:style>
          <a:lnRef idx="2">
            <a:schemeClr val="accent3"/>
          </a:lnRef>
          <a:fillRef idx="1">
            <a:schemeClr val="lt1"/>
          </a:fillRef>
          <a:effectRef idx="0">
            <a:schemeClr val="accent3"/>
          </a:effectRef>
          <a:fontRef idx="minor">
            <a:schemeClr val="dk1"/>
          </a:fontRef>
        </p:style>
        <p:txBody>
          <a:bodyPr rtlCol="0" anchor="b"/>
          <a:lstStyle/>
          <a:p>
            <a:pPr algn="ctr"/>
            <a:endParaRPr lang="en-US" sz="1799" b="1">
              <a:latin typeface="Arial" panose="020B0604020202020204" pitchFamily="34" charset="0"/>
            </a:endParaRPr>
          </a:p>
        </p:txBody>
      </p:sp>
      <p:sp>
        <p:nvSpPr>
          <p:cNvPr id="6" name="Rounded Rectangle 5">
            <a:extLst>
              <a:ext uri="{FF2B5EF4-FFF2-40B4-BE49-F238E27FC236}">
                <a16:creationId xmlns:a16="http://schemas.microsoft.com/office/drawing/2014/main" id="{0C787C20-3613-3F41-8606-CACDA7BD1E35}"/>
              </a:ext>
            </a:extLst>
          </p:cNvPr>
          <p:cNvSpPr/>
          <p:nvPr/>
        </p:nvSpPr>
        <p:spPr>
          <a:xfrm>
            <a:off x="5438784" y="2084183"/>
            <a:ext cx="1230378" cy="595652"/>
          </a:xfrm>
          <a:prstGeom prst="roundRect">
            <a:avLst>
              <a:gd name="adj" fmla="val 0"/>
            </a:avLst>
          </a:prstGeom>
          <a:solidFill>
            <a:schemeClr val="accent6">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err="1">
                <a:latin typeface="Arial" panose="020B0604020202020204" pitchFamily="34" charset="0"/>
              </a:rPr>
              <a:t>Kubelet</a:t>
            </a:r>
            <a:endParaRPr lang="en-US" sz="1600">
              <a:latin typeface="Arial" panose="020B0604020202020204" pitchFamily="34" charset="0"/>
            </a:endParaRPr>
          </a:p>
        </p:txBody>
      </p:sp>
      <p:sp>
        <p:nvSpPr>
          <p:cNvPr id="7" name="Flowchart: Magnetic Disk 55">
            <a:extLst>
              <a:ext uri="{FF2B5EF4-FFF2-40B4-BE49-F238E27FC236}">
                <a16:creationId xmlns:a16="http://schemas.microsoft.com/office/drawing/2014/main" id="{A1F9A882-E312-0946-B3C2-A6657F72C390}"/>
              </a:ext>
            </a:extLst>
          </p:cNvPr>
          <p:cNvSpPr/>
          <p:nvPr/>
        </p:nvSpPr>
        <p:spPr>
          <a:xfrm>
            <a:off x="2017086" y="5668093"/>
            <a:ext cx="4693567" cy="1028432"/>
          </a:xfrm>
          <a:prstGeom prst="flowChartMagneticDisk">
            <a:avLst/>
          </a:prstGeom>
          <a:solidFill>
            <a:schemeClr val="bg2">
              <a:lumMod val="60000"/>
              <a:lumOff val="40000"/>
            </a:schemeClr>
          </a:solidFill>
          <a:ln w="38100">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tIns="182832" rtlCol="0" anchor="ctr"/>
          <a:lstStyle/>
          <a:p>
            <a:pPr algn="ctr"/>
            <a:r>
              <a:rPr lang="en-US" sz="1999">
                <a:solidFill>
                  <a:schemeClr val="tx1">
                    <a:lumMod val="75000"/>
                  </a:schemeClr>
                </a:solidFill>
                <a:latin typeface="Arial" panose="020B0604020202020204" pitchFamily="34" charset="0"/>
              </a:rPr>
              <a:t>Datastore1</a:t>
            </a:r>
          </a:p>
        </p:txBody>
      </p:sp>
      <p:sp>
        <p:nvSpPr>
          <p:cNvPr id="8" name="Flowchart: Magnetic Disk 56">
            <a:extLst>
              <a:ext uri="{FF2B5EF4-FFF2-40B4-BE49-F238E27FC236}">
                <a16:creationId xmlns:a16="http://schemas.microsoft.com/office/drawing/2014/main" id="{8D91F387-6215-3345-BC3E-52422E75BCB9}"/>
              </a:ext>
            </a:extLst>
          </p:cNvPr>
          <p:cNvSpPr/>
          <p:nvPr/>
        </p:nvSpPr>
        <p:spPr>
          <a:xfrm>
            <a:off x="3777465" y="2847956"/>
            <a:ext cx="1599783" cy="914162"/>
          </a:xfrm>
          <a:prstGeom prst="flowChartMagneticDisk">
            <a:avLst/>
          </a:prstGeom>
          <a:solidFill>
            <a:schemeClr val="accent1">
              <a:lumMod val="50000"/>
            </a:schemeClr>
          </a:solidFill>
          <a:ln w="6350">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999" b="1">
                <a:solidFill>
                  <a:schemeClr val="bg1"/>
                </a:solidFill>
                <a:latin typeface="Arial" panose="020B0604020202020204" pitchFamily="34" charset="0"/>
              </a:rPr>
              <a:t>K8s Vol</a:t>
            </a:r>
          </a:p>
        </p:txBody>
      </p:sp>
      <p:sp>
        <p:nvSpPr>
          <p:cNvPr id="9" name="Flowchart: Magnetic Disk 57">
            <a:extLst>
              <a:ext uri="{FF2B5EF4-FFF2-40B4-BE49-F238E27FC236}">
                <a16:creationId xmlns:a16="http://schemas.microsoft.com/office/drawing/2014/main" id="{67DFECE1-B37C-0D49-A2CB-EE88DC468154}"/>
              </a:ext>
            </a:extLst>
          </p:cNvPr>
          <p:cNvSpPr/>
          <p:nvPr/>
        </p:nvSpPr>
        <p:spPr>
          <a:xfrm>
            <a:off x="3509877" y="5894964"/>
            <a:ext cx="1707988" cy="651728"/>
          </a:xfrm>
          <a:prstGeom prst="flowChartMagneticDisk">
            <a:avLst/>
          </a:prstGeom>
          <a:solidFill>
            <a:schemeClr val="accent1">
              <a:lumMod val="50000"/>
            </a:schemeClr>
          </a:solidFill>
          <a:ln w="12700">
            <a:solidFill>
              <a:schemeClr val="accent1"/>
            </a:solidFill>
          </a:ln>
          <a:effectLst>
            <a:glow rad="139700">
              <a:schemeClr val="accent5">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799" b="1">
                <a:solidFill>
                  <a:schemeClr val="bg1"/>
                </a:solidFill>
                <a:latin typeface="Arial" panose="020B0604020202020204" pitchFamily="34" charset="0"/>
              </a:rPr>
              <a:t>dataVol.vmdk</a:t>
            </a:r>
          </a:p>
        </p:txBody>
      </p:sp>
      <p:cxnSp>
        <p:nvCxnSpPr>
          <p:cNvPr id="10" name="Elbow Connector 9">
            <a:extLst>
              <a:ext uri="{FF2B5EF4-FFF2-40B4-BE49-F238E27FC236}">
                <a16:creationId xmlns:a16="http://schemas.microsoft.com/office/drawing/2014/main" id="{F4EC07E9-8685-2F41-A955-E2F80D94D185}"/>
              </a:ext>
            </a:extLst>
          </p:cNvPr>
          <p:cNvCxnSpPr>
            <a:stCxn id="9" idx="4"/>
            <a:endCxn id="8" idx="4"/>
          </p:cNvCxnSpPr>
          <p:nvPr/>
        </p:nvCxnSpPr>
        <p:spPr>
          <a:xfrm flipV="1">
            <a:off x="5217864" y="3305039"/>
            <a:ext cx="159384" cy="2915791"/>
          </a:xfrm>
          <a:prstGeom prst="bentConnector3">
            <a:avLst>
              <a:gd name="adj1" fmla="val 243389"/>
            </a:avLst>
          </a:prstGeom>
          <a:ln>
            <a:solidFill>
              <a:schemeClr val="tx1">
                <a:lumMod val="50000"/>
              </a:schemeClr>
            </a:solidFill>
            <a:prstDash val="sysDash"/>
            <a:headEnd type="oval" w="med" len="med"/>
            <a:tailEnd type="oval" w="med" len="med"/>
          </a:ln>
          <a:effectLst>
            <a:glow rad="139700">
              <a:schemeClr val="accent5">
                <a:satMod val="175000"/>
                <a:alpha val="40000"/>
              </a:schemeClr>
            </a:glow>
            <a:outerShdw blurRad="40000" dist="23000" dir="5400000" rotWithShape="0">
              <a:srgbClr val="000000">
                <a:alpha val="35000"/>
              </a:srgbClr>
            </a:outerShdw>
          </a:effectLst>
        </p:spPr>
        <p:style>
          <a:lnRef idx="3">
            <a:schemeClr val="accent3"/>
          </a:lnRef>
          <a:fillRef idx="0">
            <a:schemeClr val="accent3"/>
          </a:fillRef>
          <a:effectRef idx="2">
            <a:schemeClr val="accent3"/>
          </a:effectRef>
          <a:fontRef idx="minor">
            <a:schemeClr val="tx1"/>
          </a:fontRef>
        </p:style>
      </p:cxnSp>
      <p:sp>
        <p:nvSpPr>
          <p:cNvPr id="11" name="Rounded Rectangle 10">
            <a:extLst>
              <a:ext uri="{FF2B5EF4-FFF2-40B4-BE49-F238E27FC236}">
                <a16:creationId xmlns:a16="http://schemas.microsoft.com/office/drawing/2014/main" id="{581EC7D0-EB12-B842-BD40-1BB75A2BFB98}"/>
              </a:ext>
            </a:extLst>
          </p:cNvPr>
          <p:cNvSpPr/>
          <p:nvPr/>
        </p:nvSpPr>
        <p:spPr>
          <a:xfrm>
            <a:off x="3623986" y="2081409"/>
            <a:ext cx="1630864" cy="595427"/>
          </a:xfrm>
          <a:prstGeom prst="roundRect">
            <a:avLst>
              <a:gd name="adj" fmla="val 0"/>
            </a:avLst>
          </a:prstGeom>
          <a:solidFill>
            <a:schemeClr val="accent6">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a:latin typeface="Arial" panose="020B0604020202020204" pitchFamily="34" charset="0"/>
              </a:rPr>
              <a:t>K8s vSphere Cloud provider</a:t>
            </a:r>
          </a:p>
        </p:txBody>
      </p:sp>
      <p:cxnSp>
        <p:nvCxnSpPr>
          <p:cNvPr id="12" name="Elbow Connector 11">
            <a:extLst>
              <a:ext uri="{FF2B5EF4-FFF2-40B4-BE49-F238E27FC236}">
                <a16:creationId xmlns:a16="http://schemas.microsoft.com/office/drawing/2014/main" id="{7BAEFEFB-996C-5646-9C9C-416D3FAADC56}"/>
              </a:ext>
            </a:extLst>
          </p:cNvPr>
          <p:cNvCxnSpPr>
            <a:stCxn id="11" idx="1"/>
            <a:endCxn id="28" idx="0"/>
          </p:cNvCxnSpPr>
          <p:nvPr/>
        </p:nvCxnSpPr>
        <p:spPr>
          <a:xfrm rot="10800000" flipV="1">
            <a:off x="3391095" y="2379123"/>
            <a:ext cx="232892" cy="2463311"/>
          </a:xfrm>
          <a:prstGeom prst="bentConnector2">
            <a:avLst/>
          </a:prstGeom>
          <a:ln>
            <a:solidFill>
              <a:schemeClr val="tx1">
                <a:lumMod val="50000"/>
              </a:schemeClr>
            </a:solidFill>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E74921CB-2C10-CD46-8447-39319CDB5A32}"/>
              </a:ext>
            </a:extLst>
          </p:cNvPr>
          <p:cNvSpPr/>
          <p:nvPr/>
        </p:nvSpPr>
        <p:spPr>
          <a:xfrm>
            <a:off x="1806389" y="1394357"/>
            <a:ext cx="4997988" cy="400006"/>
          </a:xfrm>
          <a:prstGeom prst="rect">
            <a:avLst/>
          </a:prstGeom>
        </p:spPr>
        <p:txBody>
          <a:bodyPr wrap="square">
            <a:spAutoFit/>
          </a:bodyPr>
          <a:lstStyle/>
          <a:p>
            <a:pPr algn="ctr"/>
            <a:r>
              <a:rPr lang="en-US" sz="1999" b="1" dirty="0">
                <a:solidFill>
                  <a:schemeClr val="accent1"/>
                </a:solidFill>
                <a:latin typeface="Arial" panose="020B0604020202020204" pitchFamily="34" charset="0"/>
              </a:rPr>
              <a:t>Kubernetes Worker (VM)</a:t>
            </a:r>
            <a:endParaRPr lang="en-US" sz="1999" dirty="0">
              <a:solidFill>
                <a:schemeClr val="accent1"/>
              </a:solidFill>
              <a:latin typeface="Arial" panose="020B0604020202020204" pitchFamily="34" charset="0"/>
            </a:endParaRPr>
          </a:p>
        </p:txBody>
      </p:sp>
      <p:cxnSp>
        <p:nvCxnSpPr>
          <p:cNvPr id="14" name="Elbow Connector 13">
            <a:extLst>
              <a:ext uri="{FF2B5EF4-FFF2-40B4-BE49-F238E27FC236}">
                <a16:creationId xmlns:a16="http://schemas.microsoft.com/office/drawing/2014/main" id="{0F8925AA-50A0-414F-8501-32879FBF72AD}"/>
              </a:ext>
            </a:extLst>
          </p:cNvPr>
          <p:cNvCxnSpPr>
            <a:stCxn id="6" idx="1"/>
            <a:endCxn id="11" idx="3"/>
          </p:cNvCxnSpPr>
          <p:nvPr/>
        </p:nvCxnSpPr>
        <p:spPr>
          <a:xfrm rot="10800000">
            <a:off x="5254851" y="2379125"/>
            <a:ext cx="183935" cy="2886"/>
          </a:xfrm>
          <a:prstGeom prst="bentConnector3">
            <a:avLst>
              <a:gd name="adj1" fmla="val 50000"/>
            </a:avLst>
          </a:prstGeom>
          <a:ln>
            <a:solidFill>
              <a:schemeClr val="tx2"/>
            </a:solidFill>
            <a:headEnd type="oval" w="sm" len="sm"/>
            <a:tailEnd type="oval" w="sm" len="sm"/>
          </a:ln>
          <a:effectLst>
            <a:glow rad="139700">
              <a:schemeClr val="accent5">
                <a:satMod val="175000"/>
                <a:alpha val="40000"/>
              </a:schemeClr>
            </a:glow>
            <a:outerShdw blurRad="40000" dist="23000" dir="5400000" rotWithShape="0">
              <a:srgbClr val="000000">
                <a:alpha val="35000"/>
              </a:srgbClr>
            </a:outerShdw>
          </a:effectLst>
        </p:spPr>
        <p:style>
          <a:lnRef idx="3">
            <a:schemeClr val="accent3"/>
          </a:lnRef>
          <a:fillRef idx="0">
            <a:schemeClr val="accent3"/>
          </a:fillRef>
          <a:effectRef idx="2">
            <a:schemeClr val="accent3"/>
          </a:effectRef>
          <a:fontRef idx="minor">
            <a:schemeClr val="tx1"/>
          </a:fontRef>
        </p:style>
      </p:cxnSp>
      <p:cxnSp>
        <p:nvCxnSpPr>
          <p:cNvPr id="15" name="Elbow Connector 14">
            <a:extLst>
              <a:ext uri="{FF2B5EF4-FFF2-40B4-BE49-F238E27FC236}">
                <a16:creationId xmlns:a16="http://schemas.microsoft.com/office/drawing/2014/main" id="{38D000EF-464E-0642-A93C-3D7EB2C7A0A5}"/>
              </a:ext>
            </a:extLst>
          </p:cNvPr>
          <p:cNvCxnSpPr>
            <a:stCxn id="28" idx="2"/>
            <a:endCxn id="9" idx="1"/>
          </p:cNvCxnSpPr>
          <p:nvPr/>
        </p:nvCxnSpPr>
        <p:spPr>
          <a:xfrm rot="16200000" flipH="1">
            <a:off x="3625466" y="5156559"/>
            <a:ext cx="504034" cy="972778"/>
          </a:xfrm>
          <a:prstGeom prst="bentConnector3">
            <a:avLst>
              <a:gd name="adj1" fmla="val 50000"/>
            </a:avLst>
          </a:prstGeom>
          <a:ln>
            <a:solidFill>
              <a:schemeClr val="tx1">
                <a:lumMod val="50000"/>
              </a:schemeClr>
            </a:solidFill>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grpSp>
        <p:nvGrpSpPr>
          <p:cNvPr id="16" name="Group 15">
            <a:extLst>
              <a:ext uri="{FF2B5EF4-FFF2-40B4-BE49-F238E27FC236}">
                <a16:creationId xmlns:a16="http://schemas.microsoft.com/office/drawing/2014/main" id="{97F3D4FE-646F-C349-8345-81B755FDD5CE}"/>
              </a:ext>
            </a:extLst>
          </p:cNvPr>
          <p:cNvGrpSpPr/>
          <p:nvPr/>
        </p:nvGrpSpPr>
        <p:grpSpPr>
          <a:xfrm>
            <a:off x="1974167" y="2137714"/>
            <a:ext cx="1225154" cy="1950082"/>
            <a:chOff x="439064" y="1859410"/>
            <a:chExt cx="1225473" cy="1902476"/>
          </a:xfrm>
        </p:grpSpPr>
        <p:grpSp>
          <p:nvGrpSpPr>
            <p:cNvPr id="17" name="Group 16">
              <a:extLst>
                <a:ext uri="{FF2B5EF4-FFF2-40B4-BE49-F238E27FC236}">
                  <a16:creationId xmlns:a16="http://schemas.microsoft.com/office/drawing/2014/main" id="{1DDC8822-3A05-E84A-BC1C-D8A75E369C7F}"/>
                </a:ext>
              </a:extLst>
            </p:cNvPr>
            <p:cNvGrpSpPr/>
            <p:nvPr/>
          </p:nvGrpSpPr>
          <p:grpSpPr>
            <a:xfrm>
              <a:off x="439064" y="1859410"/>
              <a:ext cx="1225473" cy="1902476"/>
              <a:chOff x="2491825" y="2664835"/>
              <a:chExt cx="822960" cy="1450998"/>
            </a:xfrm>
          </p:grpSpPr>
          <p:grpSp>
            <p:nvGrpSpPr>
              <p:cNvPr id="19" name="Group 18">
                <a:extLst>
                  <a:ext uri="{FF2B5EF4-FFF2-40B4-BE49-F238E27FC236}">
                    <a16:creationId xmlns:a16="http://schemas.microsoft.com/office/drawing/2014/main" id="{16A9E4DA-F238-D64C-9F46-023FE55741F9}"/>
                  </a:ext>
                </a:extLst>
              </p:cNvPr>
              <p:cNvGrpSpPr/>
              <p:nvPr/>
            </p:nvGrpSpPr>
            <p:grpSpPr>
              <a:xfrm>
                <a:off x="2491825" y="2664835"/>
                <a:ext cx="822960" cy="1450998"/>
                <a:chOff x="8338619" y="3072696"/>
                <a:chExt cx="1600200" cy="2797604"/>
              </a:xfrm>
            </p:grpSpPr>
            <p:sp>
              <p:nvSpPr>
                <p:cNvPr id="21" name="Round Diagonal Corner Rectangle 20">
                  <a:extLst>
                    <a:ext uri="{FF2B5EF4-FFF2-40B4-BE49-F238E27FC236}">
                      <a16:creationId xmlns:a16="http://schemas.microsoft.com/office/drawing/2014/main" id="{0857254C-1EB7-7141-9934-F28DFD81A58C}"/>
                    </a:ext>
                  </a:extLst>
                </p:cNvPr>
                <p:cNvSpPr/>
                <p:nvPr/>
              </p:nvSpPr>
              <p:spPr>
                <a:xfrm>
                  <a:off x="8338619" y="3072696"/>
                  <a:ext cx="1600200" cy="2797604"/>
                </a:xfrm>
                <a:prstGeom prst="round2DiagRect">
                  <a:avLst>
                    <a:gd name="adj1" fmla="val 16379"/>
                    <a:gd name="adj2" fmla="val 0"/>
                  </a:avLst>
                </a:prstGeom>
                <a:ln>
                  <a:noFill/>
                </a:ln>
              </p:spPr>
              <p:style>
                <a:lnRef idx="3">
                  <a:schemeClr val="lt1"/>
                </a:lnRef>
                <a:fillRef idx="1">
                  <a:schemeClr val="dk1"/>
                </a:fillRef>
                <a:effectRef idx="1">
                  <a:schemeClr val="dk1"/>
                </a:effectRef>
                <a:fontRef idx="minor">
                  <a:schemeClr val="lt1"/>
                </a:fontRef>
              </p:style>
              <p:txBody>
                <a:bodyPr rtlCol="0" anchor="t"/>
                <a:lstStyle/>
                <a:p>
                  <a:pPr algn="ctr"/>
                  <a:r>
                    <a:rPr lang="en-US" sz="1600" b="1">
                      <a:latin typeface="Arial" panose="020B0604020202020204" pitchFamily="34" charset="0"/>
                    </a:rPr>
                    <a:t>Pod</a:t>
                  </a:r>
                  <a:endParaRPr lang="en-US" sz="1000" b="1">
                    <a:latin typeface="Arial" panose="020B0604020202020204" pitchFamily="34" charset="0"/>
                  </a:endParaRPr>
                </a:p>
              </p:txBody>
            </p:sp>
            <p:sp>
              <p:nvSpPr>
                <p:cNvPr id="22" name="Rounded Rectangle 21">
                  <a:extLst>
                    <a:ext uri="{FF2B5EF4-FFF2-40B4-BE49-F238E27FC236}">
                      <a16:creationId xmlns:a16="http://schemas.microsoft.com/office/drawing/2014/main" id="{59D37D9F-6BE1-724E-B29E-86FABE553CCE}"/>
                    </a:ext>
                  </a:extLst>
                </p:cNvPr>
                <p:cNvSpPr/>
                <p:nvPr/>
              </p:nvSpPr>
              <p:spPr>
                <a:xfrm>
                  <a:off x="8444946" y="4681314"/>
                  <a:ext cx="1331014" cy="1070453"/>
                </a:xfrm>
                <a:prstGeom prst="roundRect">
                  <a:avLst>
                    <a:gd name="adj" fmla="val 0"/>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sz="800" b="1">
                      <a:solidFill>
                        <a:schemeClr val="accent6">
                          <a:lumMod val="50000"/>
                        </a:schemeClr>
                      </a:solidFill>
                      <a:latin typeface="Arial" panose="020B0604020202020204" pitchFamily="34" charset="0"/>
                    </a:rPr>
                    <a:t>Tools, Libs, SW</a:t>
                  </a:r>
                </a:p>
              </p:txBody>
            </p:sp>
            <p:sp>
              <p:nvSpPr>
                <p:cNvPr id="23" name="Flowchart: Punched Tape 72">
                  <a:extLst>
                    <a:ext uri="{FF2B5EF4-FFF2-40B4-BE49-F238E27FC236}">
                      <a16:creationId xmlns:a16="http://schemas.microsoft.com/office/drawing/2014/main" id="{3F61F0AA-CA12-484E-9900-62D6CA851435}"/>
                    </a:ext>
                  </a:extLst>
                </p:cNvPr>
                <p:cNvSpPr/>
                <p:nvPr/>
              </p:nvSpPr>
              <p:spPr>
                <a:xfrm>
                  <a:off x="8479377" y="3735505"/>
                  <a:ext cx="1219200" cy="867822"/>
                </a:xfrm>
                <a:prstGeom prst="flowChartPunchedTape">
                  <a:avLst/>
                </a:prstGeom>
                <a:ln/>
              </p:spPr>
              <p:style>
                <a:lnRef idx="1">
                  <a:schemeClr val="dk1"/>
                </a:lnRef>
                <a:fillRef idx="2">
                  <a:schemeClr val="dk1"/>
                </a:fillRef>
                <a:effectRef idx="1">
                  <a:schemeClr val="dk1"/>
                </a:effectRef>
                <a:fontRef idx="minor">
                  <a:schemeClr val="dk1"/>
                </a:fontRef>
              </p:style>
              <p:txBody>
                <a:bodyPr rtlCol="0" anchor="ctr"/>
                <a:lstStyle/>
                <a:p>
                  <a:r>
                    <a:rPr lang="en-US" sz="900" b="1">
                      <a:solidFill>
                        <a:schemeClr val="tx2"/>
                      </a:solidFill>
                      <a:latin typeface="Arial" panose="020B0604020202020204" pitchFamily="34" charset="0"/>
                    </a:rPr>
                    <a:t>Redis</a:t>
                  </a:r>
                </a:p>
                <a:p>
                  <a:r>
                    <a:rPr lang="en-US" sz="900" b="1">
                      <a:solidFill>
                        <a:schemeClr val="tx2"/>
                      </a:solidFill>
                      <a:latin typeface="Arial" panose="020B0604020202020204" pitchFamily="34" charset="0"/>
                    </a:rPr>
                    <a:t>DB</a:t>
                  </a:r>
                </a:p>
              </p:txBody>
            </p:sp>
          </p:grpSp>
          <p:pic>
            <p:nvPicPr>
              <p:cNvPr id="20" name="Picture 2" descr="Image result for redis db">
                <a:extLst>
                  <a:ext uri="{FF2B5EF4-FFF2-40B4-BE49-F238E27FC236}">
                    <a16:creationId xmlns:a16="http://schemas.microsoft.com/office/drawing/2014/main" id="{5BF91801-31F0-8943-96D0-F10E245D895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859435" y="3095304"/>
                <a:ext cx="297347" cy="255599"/>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Image result for ubuntu gif">
              <a:extLst>
                <a:ext uri="{FF2B5EF4-FFF2-40B4-BE49-F238E27FC236}">
                  <a16:creationId xmlns:a16="http://schemas.microsoft.com/office/drawing/2014/main" id="{80EEF5F0-8486-8D44-9DCD-C6C8BAF85C8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4345" y="3140420"/>
              <a:ext cx="754909" cy="5336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51F4DF45-A02D-6041-ACA9-197AF6C13CFD}"/>
              </a:ext>
            </a:extLst>
          </p:cNvPr>
          <p:cNvGrpSpPr/>
          <p:nvPr/>
        </p:nvGrpSpPr>
        <p:grpSpPr>
          <a:xfrm>
            <a:off x="6617269" y="1169784"/>
            <a:ext cx="1645491" cy="594304"/>
            <a:chOff x="4269025" y="1680376"/>
            <a:chExt cx="1507364" cy="595807"/>
          </a:xfrm>
          <a:solidFill>
            <a:schemeClr val="accent6">
              <a:lumMod val="50000"/>
            </a:schemeClr>
          </a:solidFill>
        </p:grpSpPr>
        <p:sp>
          <p:nvSpPr>
            <p:cNvPr id="25" name="Rounded Rectangle 24">
              <a:extLst>
                <a:ext uri="{FF2B5EF4-FFF2-40B4-BE49-F238E27FC236}">
                  <a16:creationId xmlns:a16="http://schemas.microsoft.com/office/drawing/2014/main" id="{1F07DA38-452F-D048-BF00-6122ED6E8C7A}"/>
                </a:ext>
              </a:extLst>
            </p:cNvPr>
            <p:cNvSpPr/>
            <p:nvPr/>
          </p:nvSpPr>
          <p:spPr>
            <a:xfrm>
              <a:off x="4269025" y="1680376"/>
              <a:ext cx="1507364" cy="595807"/>
            </a:xfrm>
            <a:prstGeom prst="roundRect">
              <a:avLst>
                <a:gd name="adj" fmla="val 0"/>
              </a:avLst>
            </a:prstGeom>
            <a:grpFill/>
            <a:ln/>
          </p:spPr>
          <p:style>
            <a:lnRef idx="1">
              <a:schemeClr val="accent2"/>
            </a:lnRef>
            <a:fillRef idx="3">
              <a:schemeClr val="accent2"/>
            </a:fillRef>
            <a:effectRef idx="2">
              <a:schemeClr val="accent2"/>
            </a:effectRef>
            <a:fontRef idx="minor">
              <a:schemeClr val="lt1"/>
            </a:fontRef>
          </p:style>
          <p:txBody>
            <a:bodyPr rtlCol="0" anchor="ctr"/>
            <a:lstStyle/>
            <a:p>
              <a:pPr algn="r"/>
              <a:r>
                <a:rPr lang="en-US" sz="1600">
                  <a:latin typeface="Arial" panose="020B0604020202020204" pitchFamily="34" charset="0"/>
                </a:rPr>
                <a:t>K8s API</a:t>
              </a:r>
            </a:p>
          </p:txBody>
        </p:sp>
        <p:pic>
          <p:nvPicPr>
            <p:cNvPr id="26" name="Picture 25">
              <a:extLst>
                <a:ext uri="{FF2B5EF4-FFF2-40B4-BE49-F238E27FC236}">
                  <a16:creationId xmlns:a16="http://schemas.microsoft.com/office/drawing/2014/main" id="{55C48B1B-19BE-A049-8155-FB7169EB4D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2591" y="1777665"/>
              <a:ext cx="390939" cy="404001"/>
            </a:xfrm>
            <a:prstGeom prst="rect">
              <a:avLst/>
            </a:prstGeom>
            <a:grpFill/>
          </p:spPr>
          <p:style>
            <a:lnRef idx="1">
              <a:schemeClr val="accent2"/>
            </a:lnRef>
            <a:fillRef idx="3">
              <a:schemeClr val="accent2"/>
            </a:fillRef>
            <a:effectRef idx="2">
              <a:schemeClr val="accent2"/>
            </a:effectRef>
            <a:fontRef idx="minor">
              <a:schemeClr val="lt1"/>
            </a:fontRef>
          </p:style>
        </p:pic>
      </p:grpSp>
      <p:cxnSp>
        <p:nvCxnSpPr>
          <p:cNvPr id="27" name="Elbow Connector 26">
            <a:extLst>
              <a:ext uri="{FF2B5EF4-FFF2-40B4-BE49-F238E27FC236}">
                <a16:creationId xmlns:a16="http://schemas.microsoft.com/office/drawing/2014/main" id="{65B8038D-7C0D-D34D-AE46-987FFB3076F4}"/>
              </a:ext>
            </a:extLst>
          </p:cNvPr>
          <p:cNvCxnSpPr>
            <a:stCxn id="25" idx="2"/>
            <a:endCxn id="6" idx="3"/>
          </p:cNvCxnSpPr>
          <p:nvPr/>
        </p:nvCxnSpPr>
        <p:spPr>
          <a:xfrm rot="5400000">
            <a:off x="6745629" y="1687622"/>
            <a:ext cx="617921" cy="770853"/>
          </a:xfrm>
          <a:prstGeom prst="bentConnector2">
            <a:avLst/>
          </a:prstGeom>
          <a:ln>
            <a:solidFill>
              <a:schemeClr val="tx2"/>
            </a:solidFill>
            <a:headEnd type="oval" w="sm" len="sm"/>
            <a:tailEnd type="oval" w="sm" len="sm"/>
          </a:ln>
          <a:effectLst>
            <a:glow rad="139700">
              <a:schemeClr val="accent5">
                <a:satMod val="175000"/>
                <a:alpha val="40000"/>
              </a:schemeClr>
            </a:glow>
            <a:outerShdw blurRad="40000" dist="23000" dir="5400000" rotWithShape="0">
              <a:srgbClr val="000000">
                <a:alpha val="35000"/>
              </a:srgbClr>
            </a:outerShdw>
          </a:effectLst>
        </p:spPr>
        <p:style>
          <a:lnRef idx="3">
            <a:schemeClr val="accent3"/>
          </a:lnRef>
          <a:fillRef idx="0">
            <a:schemeClr val="accent3"/>
          </a:fillRef>
          <a:effectRef idx="2">
            <a:schemeClr val="accent3"/>
          </a:effectRef>
          <a:fontRef idx="minor">
            <a:schemeClr val="tx1"/>
          </a:fontRef>
        </p:style>
      </p:cxnSp>
      <p:sp>
        <p:nvSpPr>
          <p:cNvPr id="28" name="Rounded Rectangle 27">
            <a:extLst>
              <a:ext uri="{FF2B5EF4-FFF2-40B4-BE49-F238E27FC236}">
                <a16:creationId xmlns:a16="http://schemas.microsoft.com/office/drawing/2014/main" id="{689A99D0-4628-6442-832E-11884E3D03D3}"/>
              </a:ext>
            </a:extLst>
          </p:cNvPr>
          <p:cNvSpPr/>
          <p:nvPr/>
        </p:nvSpPr>
        <p:spPr>
          <a:xfrm>
            <a:off x="2248390" y="4842433"/>
            <a:ext cx="2285405" cy="548497"/>
          </a:xfrm>
          <a:prstGeom prst="roundRect">
            <a:avLst>
              <a:gd name="adj" fmla="val 0"/>
            </a:avLst>
          </a:prstGeom>
          <a:solidFill>
            <a:srgbClr val="002060"/>
          </a:solidFill>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399">
                <a:solidFill>
                  <a:schemeClr val="bg1"/>
                </a:solidFill>
                <a:latin typeface="Arial" panose="020B0604020202020204" pitchFamily="34" charset="0"/>
              </a:rPr>
              <a:t>vCenter</a:t>
            </a:r>
          </a:p>
        </p:txBody>
      </p:sp>
      <p:sp>
        <p:nvSpPr>
          <p:cNvPr id="29" name="Rectangle 28">
            <a:extLst>
              <a:ext uri="{FF2B5EF4-FFF2-40B4-BE49-F238E27FC236}">
                <a16:creationId xmlns:a16="http://schemas.microsoft.com/office/drawing/2014/main" id="{DC4E41A9-60FF-8A4F-8906-9DE0E4CE48A1}"/>
              </a:ext>
            </a:extLst>
          </p:cNvPr>
          <p:cNvSpPr/>
          <p:nvPr/>
        </p:nvSpPr>
        <p:spPr>
          <a:xfrm>
            <a:off x="7992361" y="2080046"/>
            <a:ext cx="3500410" cy="338466"/>
          </a:xfrm>
          <a:prstGeom prst="rect">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sz="1600" b="1">
                <a:solidFill>
                  <a:schemeClr val="bg1"/>
                </a:solidFill>
                <a:latin typeface="Courier New" panose="02070309020205020404" pitchFamily="49" charset="0"/>
                <a:cs typeface="Courier New" panose="02070309020205020404" pitchFamily="49" charset="0"/>
              </a:rPr>
              <a:t>Create Storage Class</a:t>
            </a:r>
          </a:p>
        </p:txBody>
      </p:sp>
      <p:sp>
        <p:nvSpPr>
          <p:cNvPr id="30" name="Rectangle 29">
            <a:extLst>
              <a:ext uri="{FF2B5EF4-FFF2-40B4-BE49-F238E27FC236}">
                <a16:creationId xmlns:a16="http://schemas.microsoft.com/office/drawing/2014/main" id="{0F810E90-21EE-2242-AA18-7A63F2B3B6EF}"/>
              </a:ext>
            </a:extLst>
          </p:cNvPr>
          <p:cNvSpPr/>
          <p:nvPr/>
        </p:nvSpPr>
        <p:spPr>
          <a:xfrm>
            <a:off x="7992361" y="3738455"/>
            <a:ext cx="3500410" cy="338466"/>
          </a:xfrm>
          <a:prstGeom prst="rect">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sz="1600" b="1">
                <a:solidFill>
                  <a:schemeClr val="bg1"/>
                </a:solidFill>
                <a:latin typeface="Courier New" panose="02070309020205020404" pitchFamily="49" charset="0"/>
                <a:cs typeface="Courier New" panose="02070309020205020404" pitchFamily="49" charset="0"/>
              </a:rPr>
              <a:t>Create Persistent Vol Claim</a:t>
            </a:r>
          </a:p>
        </p:txBody>
      </p:sp>
      <p:sp>
        <p:nvSpPr>
          <p:cNvPr id="31" name="Rectangle 30">
            <a:extLst>
              <a:ext uri="{FF2B5EF4-FFF2-40B4-BE49-F238E27FC236}">
                <a16:creationId xmlns:a16="http://schemas.microsoft.com/office/drawing/2014/main" id="{A6F6FE49-F81E-6B4D-8EE1-E9A3704A24CC}"/>
              </a:ext>
            </a:extLst>
          </p:cNvPr>
          <p:cNvSpPr/>
          <p:nvPr/>
        </p:nvSpPr>
        <p:spPr>
          <a:xfrm>
            <a:off x="7992361" y="5317754"/>
            <a:ext cx="3500410" cy="338466"/>
          </a:xfrm>
          <a:prstGeom prst="rect">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sz="1600" b="1">
                <a:solidFill>
                  <a:schemeClr val="bg1"/>
                </a:solidFill>
                <a:latin typeface="Courier New" panose="02070309020205020404" pitchFamily="49" charset="0"/>
                <a:cs typeface="Courier New" panose="02070309020205020404" pitchFamily="49" charset="0"/>
              </a:rPr>
              <a:t>Create Pod and Mount Volume</a:t>
            </a:r>
          </a:p>
        </p:txBody>
      </p:sp>
      <p:sp>
        <p:nvSpPr>
          <p:cNvPr id="32" name="Multiply 31">
            <a:extLst>
              <a:ext uri="{FF2B5EF4-FFF2-40B4-BE49-F238E27FC236}">
                <a16:creationId xmlns:a16="http://schemas.microsoft.com/office/drawing/2014/main" id="{C54CAF0F-A1BD-1147-A3B2-30B5A5C951B2}"/>
              </a:ext>
            </a:extLst>
          </p:cNvPr>
          <p:cNvSpPr/>
          <p:nvPr/>
        </p:nvSpPr>
        <p:spPr>
          <a:xfrm>
            <a:off x="2015486" y="1803829"/>
            <a:ext cx="1157338" cy="283520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nvGrpSpPr>
          <p:cNvPr id="33" name="Group 32">
            <a:extLst>
              <a:ext uri="{FF2B5EF4-FFF2-40B4-BE49-F238E27FC236}">
                <a16:creationId xmlns:a16="http://schemas.microsoft.com/office/drawing/2014/main" id="{57B4304F-8987-7249-B28E-48AB5A7F6C2A}"/>
              </a:ext>
            </a:extLst>
          </p:cNvPr>
          <p:cNvGrpSpPr/>
          <p:nvPr/>
        </p:nvGrpSpPr>
        <p:grpSpPr>
          <a:xfrm>
            <a:off x="2000664" y="2127563"/>
            <a:ext cx="1225154" cy="1950082"/>
            <a:chOff x="439062" y="1859410"/>
            <a:chExt cx="1225473" cy="1902476"/>
          </a:xfrm>
        </p:grpSpPr>
        <p:grpSp>
          <p:nvGrpSpPr>
            <p:cNvPr id="34" name="Group 33">
              <a:extLst>
                <a:ext uri="{FF2B5EF4-FFF2-40B4-BE49-F238E27FC236}">
                  <a16:creationId xmlns:a16="http://schemas.microsoft.com/office/drawing/2014/main" id="{6B80CA1D-FE54-6E41-865D-20B6129A06CE}"/>
                </a:ext>
              </a:extLst>
            </p:cNvPr>
            <p:cNvGrpSpPr/>
            <p:nvPr/>
          </p:nvGrpSpPr>
          <p:grpSpPr>
            <a:xfrm>
              <a:off x="439062" y="1859410"/>
              <a:ext cx="1225473" cy="1902476"/>
              <a:chOff x="2491823" y="2664835"/>
              <a:chExt cx="822960" cy="1450998"/>
            </a:xfrm>
          </p:grpSpPr>
          <p:grpSp>
            <p:nvGrpSpPr>
              <p:cNvPr id="36" name="Group 35">
                <a:extLst>
                  <a:ext uri="{FF2B5EF4-FFF2-40B4-BE49-F238E27FC236}">
                    <a16:creationId xmlns:a16="http://schemas.microsoft.com/office/drawing/2014/main" id="{4A1D979D-1D3F-9043-9724-72595EEDFAC3}"/>
                  </a:ext>
                </a:extLst>
              </p:cNvPr>
              <p:cNvGrpSpPr/>
              <p:nvPr/>
            </p:nvGrpSpPr>
            <p:grpSpPr>
              <a:xfrm>
                <a:off x="2491823" y="2664835"/>
                <a:ext cx="822960" cy="1450998"/>
                <a:chOff x="8338615" y="3072697"/>
                <a:chExt cx="1600200" cy="2797605"/>
              </a:xfrm>
            </p:grpSpPr>
            <p:sp>
              <p:nvSpPr>
                <p:cNvPr id="38" name="Round Diagonal Corner Rectangle 37">
                  <a:extLst>
                    <a:ext uri="{FF2B5EF4-FFF2-40B4-BE49-F238E27FC236}">
                      <a16:creationId xmlns:a16="http://schemas.microsoft.com/office/drawing/2014/main" id="{B9FEE6F9-40AE-0D4B-A412-0CEB2FB4AFE8}"/>
                    </a:ext>
                  </a:extLst>
                </p:cNvPr>
                <p:cNvSpPr/>
                <p:nvPr/>
              </p:nvSpPr>
              <p:spPr>
                <a:xfrm>
                  <a:off x="8338615" y="3072697"/>
                  <a:ext cx="1600200" cy="2797605"/>
                </a:xfrm>
                <a:prstGeom prst="round2DiagRect">
                  <a:avLst>
                    <a:gd name="adj1" fmla="val 16379"/>
                    <a:gd name="adj2" fmla="val 0"/>
                  </a:avLst>
                </a:prstGeom>
                <a:ln>
                  <a:noFill/>
                </a:ln>
              </p:spPr>
              <p:style>
                <a:lnRef idx="3">
                  <a:schemeClr val="lt1"/>
                </a:lnRef>
                <a:fillRef idx="1">
                  <a:schemeClr val="dk1"/>
                </a:fillRef>
                <a:effectRef idx="1">
                  <a:schemeClr val="dk1"/>
                </a:effectRef>
                <a:fontRef idx="minor">
                  <a:schemeClr val="lt1"/>
                </a:fontRef>
              </p:style>
              <p:txBody>
                <a:bodyPr rtlCol="0" anchor="t"/>
                <a:lstStyle/>
                <a:p>
                  <a:pPr algn="ctr"/>
                  <a:r>
                    <a:rPr lang="en-US" sz="1600" b="1">
                      <a:latin typeface="Arial" panose="020B0604020202020204" pitchFamily="34" charset="0"/>
                    </a:rPr>
                    <a:t>New Pod</a:t>
                  </a:r>
                  <a:endParaRPr lang="en-US" sz="1000" b="1">
                    <a:latin typeface="Arial" panose="020B0604020202020204" pitchFamily="34" charset="0"/>
                  </a:endParaRPr>
                </a:p>
              </p:txBody>
            </p:sp>
            <p:sp>
              <p:nvSpPr>
                <p:cNvPr id="39" name="Rounded Rectangle 38">
                  <a:extLst>
                    <a:ext uri="{FF2B5EF4-FFF2-40B4-BE49-F238E27FC236}">
                      <a16:creationId xmlns:a16="http://schemas.microsoft.com/office/drawing/2014/main" id="{067C1ED9-3175-2746-9EEB-027EEA0F3559}"/>
                    </a:ext>
                  </a:extLst>
                </p:cNvPr>
                <p:cNvSpPr/>
                <p:nvPr/>
              </p:nvSpPr>
              <p:spPr>
                <a:xfrm>
                  <a:off x="8444946" y="4681314"/>
                  <a:ext cx="1331014" cy="1070453"/>
                </a:xfrm>
                <a:prstGeom prst="roundRect">
                  <a:avLst>
                    <a:gd name="adj" fmla="val 0"/>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sz="800" b="1">
                      <a:solidFill>
                        <a:schemeClr val="accent6">
                          <a:lumMod val="50000"/>
                        </a:schemeClr>
                      </a:solidFill>
                      <a:latin typeface="Arial" panose="020B0604020202020204" pitchFamily="34" charset="0"/>
                    </a:rPr>
                    <a:t>Tools, Libs, SW</a:t>
                  </a:r>
                </a:p>
              </p:txBody>
            </p:sp>
            <p:sp>
              <p:nvSpPr>
                <p:cNvPr id="40" name="Flowchart: Punched Tape 72">
                  <a:extLst>
                    <a:ext uri="{FF2B5EF4-FFF2-40B4-BE49-F238E27FC236}">
                      <a16:creationId xmlns:a16="http://schemas.microsoft.com/office/drawing/2014/main" id="{CC142EAE-7D82-1E44-B3F3-A36D709FE027}"/>
                    </a:ext>
                  </a:extLst>
                </p:cNvPr>
                <p:cNvSpPr/>
                <p:nvPr/>
              </p:nvSpPr>
              <p:spPr>
                <a:xfrm>
                  <a:off x="8479377" y="3735505"/>
                  <a:ext cx="1219200" cy="867822"/>
                </a:xfrm>
                <a:prstGeom prst="flowChartPunchedTape">
                  <a:avLst/>
                </a:prstGeom>
                <a:ln/>
              </p:spPr>
              <p:style>
                <a:lnRef idx="1">
                  <a:schemeClr val="dk1"/>
                </a:lnRef>
                <a:fillRef idx="2">
                  <a:schemeClr val="dk1"/>
                </a:fillRef>
                <a:effectRef idx="1">
                  <a:schemeClr val="dk1"/>
                </a:effectRef>
                <a:fontRef idx="minor">
                  <a:schemeClr val="dk1"/>
                </a:fontRef>
              </p:style>
              <p:txBody>
                <a:bodyPr rtlCol="0" anchor="ctr"/>
                <a:lstStyle/>
                <a:p>
                  <a:r>
                    <a:rPr lang="en-US" sz="900" b="1">
                      <a:solidFill>
                        <a:schemeClr val="tx2"/>
                      </a:solidFill>
                      <a:latin typeface="Arial" panose="020B0604020202020204" pitchFamily="34" charset="0"/>
                    </a:rPr>
                    <a:t>Redis</a:t>
                  </a:r>
                </a:p>
                <a:p>
                  <a:r>
                    <a:rPr lang="en-US" sz="900" b="1">
                      <a:solidFill>
                        <a:schemeClr val="tx2"/>
                      </a:solidFill>
                      <a:latin typeface="Arial" panose="020B0604020202020204" pitchFamily="34" charset="0"/>
                    </a:rPr>
                    <a:t>DB</a:t>
                  </a:r>
                </a:p>
              </p:txBody>
            </p:sp>
          </p:grpSp>
          <p:pic>
            <p:nvPicPr>
              <p:cNvPr id="37" name="Picture 2" descr="Image result for redis db">
                <a:extLst>
                  <a:ext uri="{FF2B5EF4-FFF2-40B4-BE49-F238E27FC236}">
                    <a16:creationId xmlns:a16="http://schemas.microsoft.com/office/drawing/2014/main" id="{54DCA3B9-BD95-3C42-8514-11C4BDB6A31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859435" y="3095304"/>
                <a:ext cx="297347" cy="255599"/>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4" descr="Image result for ubuntu gif">
              <a:extLst>
                <a:ext uri="{FF2B5EF4-FFF2-40B4-BE49-F238E27FC236}">
                  <a16:creationId xmlns:a16="http://schemas.microsoft.com/office/drawing/2014/main" id="{8758184B-7445-B84E-AD1F-E2FF6CD901F4}"/>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4345" y="3140420"/>
              <a:ext cx="754909" cy="53369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1" name="Straight Connector 40">
            <a:extLst>
              <a:ext uri="{FF2B5EF4-FFF2-40B4-BE49-F238E27FC236}">
                <a16:creationId xmlns:a16="http://schemas.microsoft.com/office/drawing/2014/main" id="{C87683D7-0ADA-D34F-B04E-98EB45EB45CF}"/>
              </a:ext>
            </a:extLst>
          </p:cNvPr>
          <p:cNvCxnSpPr>
            <a:stCxn id="8" idx="2"/>
            <a:endCxn id="21" idx="0"/>
          </p:cNvCxnSpPr>
          <p:nvPr/>
        </p:nvCxnSpPr>
        <p:spPr>
          <a:xfrm flipH="1" flipV="1">
            <a:off x="3199320" y="3112755"/>
            <a:ext cx="578145" cy="192282"/>
          </a:xfrm>
          <a:prstGeom prst="line">
            <a:avLst/>
          </a:prstGeom>
          <a:ln w="76200">
            <a:solidFill>
              <a:schemeClr val="tx2"/>
            </a:solidFill>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BA11FDA-C718-D947-BAC4-BD51570F8E93}"/>
              </a:ext>
            </a:extLst>
          </p:cNvPr>
          <p:cNvSpPr txBox="1"/>
          <p:nvPr/>
        </p:nvSpPr>
        <p:spPr>
          <a:xfrm>
            <a:off x="8044624" y="2477550"/>
            <a:ext cx="3263426" cy="1199504"/>
          </a:xfrm>
          <a:prstGeom prst="rect">
            <a:avLst/>
          </a:prstGeom>
          <a:noFill/>
        </p:spPr>
        <p:txBody>
          <a:bodyPr wrap="square" rtlCol="0">
            <a:spAutoFit/>
          </a:bodyPr>
          <a:lstStyle/>
          <a:p>
            <a:r>
              <a:rPr lang="en-US" sz="1799"/>
              <a:t>Name: thin-disk</a:t>
            </a:r>
          </a:p>
          <a:p>
            <a:r>
              <a:rPr lang="en-US" sz="1799"/>
              <a:t>Provisioner: vSphere Volume</a:t>
            </a:r>
          </a:p>
          <a:p>
            <a:r>
              <a:rPr lang="en-US" sz="1799" err="1"/>
              <a:t>Diskformat</a:t>
            </a:r>
            <a:r>
              <a:rPr lang="en-US" sz="1799"/>
              <a:t>: thin</a:t>
            </a:r>
          </a:p>
        </p:txBody>
      </p:sp>
      <p:sp>
        <p:nvSpPr>
          <p:cNvPr id="43" name="TextBox 42">
            <a:extLst>
              <a:ext uri="{FF2B5EF4-FFF2-40B4-BE49-F238E27FC236}">
                <a16:creationId xmlns:a16="http://schemas.microsoft.com/office/drawing/2014/main" id="{681DD9B7-D347-CB46-A86A-18A6349CFB25}"/>
              </a:ext>
            </a:extLst>
          </p:cNvPr>
          <p:cNvSpPr txBox="1"/>
          <p:nvPr/>
        </p:nvSpPr>
        <p:spPr>
          <a:xfrm>
            <a:off x="8044624" y="4076921"/>
            <a:ext cx="3263426" cy="1200016"/>
          </a:xfrm>
          <a:prstGeom prst="rect">
            <a:avLst/>
          </a:prstGeom>
          <a:noFill/>
        </p:spPr>
        <p:txBody>
          <a:bodyPr wrap="square" rtlCol="0">
            <a:spAutoFit/>
          </a:bodyPr>
          <a:lstStyle/>
          <a:p>
            <a:r>
              <a:rPr lang="en-US" sz="1799"/>
              <a:t>Name: volume-claim</a:t>
            </a:r>
          </a:p>
          <a:p>
            <a:r>
              <a:rPr lang="en-US" sz="1799"/>
              <a:t>Storage class: thin-disk</a:t>
            </a:r>
          </a:p>
          <a:p>
            <a:r>
              <a:rPr lang="en-US" sz="1799" err="1"/>
              <a:t>Accessmode</a:t>
            </a:r>
            <a:r>
              <a:rPr lang="en-US" sz="1799"/>
              <a:t>: </a:t>
            </a:r>
            <a:r>
              <a:rPr lang="en-US" sz="1799" err="1"/>
              <a:t>readwrite</a:t>
            </a:r>
            <a:endParaRPr lang="en-US" sz="1799"/>
          </a:p>
          <a:p>
            <a:r>
              <a:rPr lang="en-US" sz="1799"/>
              <a:t>Storage: 2GB</a:t>
            </a:r>
          </a:p>
        </p:txBody>
      </p:sp>
      <p:sp>
        <p:nvSpPr>
          <p:cNvPr id="44" name="TextBox 43">
            <a:extLst>
              <a:ext uri="{FF2B5EF4-FFF2-40B4-BE49-F238E27FC236}">
                <a16:creationId xmlns:a16="http://schemas.microsoft.com/office/drawing/2014/main" id="{2B8D0C2B-D6E3-1F41-82DD-62809BCBE1B7}"/>
              </a:ext>
            </a:extLst>
          </p:cNvPr>
          <p:cNvSpPr txBox="1"/>
          <p:nvPr/>
        </p:nvSpPr>
        <p:spPr>
          <a:xfrm>
            <a:off x="8044624" y="5724368"/>
            <a:ext cx="3263426" cy="923090"/>
          </a:xfrm>
          <a:prstGeom prst="rect">
            <a:avLst/>
          </a:prstGeom>
          <a:noFill/>
        </p:spPr>
        <p:txBody>
          <a:bodyPr wrap="square" rtlCol="0">
            <a:spAutoFit/>
          </a:bodyPr>
          <a:lstStyle/>
          <a:p>
            <a:r>
              <a:rPr lang="en-US" sz="1799" err="1"/>
              <a:t>Podspec</a:t>
            </a:r>
            <a:r>
              <a:rPr lang="en-US" sz="1799"/>
              <a:t> includes:</a:t>
            </a:r>
          </a:p>
          <a:p>
            <a:r>
              <a:rPr lang="en-US" sz="1799"/>
              <a:t>Persistent volume claim</a:t>
            </a:r>
          </a:p>
          <a:p>
            <a:r>
              <a:rPr lang="en-US" sz="1799"/>
              <a:t>Filesystem mount point</a:t>
            </a:r>
          </a:p>
        </p:txBody>
      </p:sp>
    </p:spTree>
    <p:extLst>
      <p:ext uri="{BB962C8B-B14F-4D97-AF65-F5344CB8AC3E}">
        <p14:creationId xmlns:p14="http://schemas.microsoft.com/office/powerpoint/2010/main" val="260262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righ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dissolve">
                                      <p:cBhvr>
                                        <p:cTn id="42" dur="500"/>
                                        <p:tgtEl>
                                          <p:spTgt spid="2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par>
                          <p:cTn id="46" fill="hold">
                            <p:stCondLst>
                              <p:cond delay="500"/>
                            </p:stCondLst>
                            <p:childTnLst>
                              <p:par>
                                <p:cTn id="47" presetID="26" presetClass="emph" presetSubtype="0" fill="hold" nodeType="afterEffect">
                                  <p:stCondLst>
                                    <p:cond delay="0"/>
                                  </p:stCondLst>
                                  <p:childTnLst>
                                    <p:animEffect transition="out" filter="fade">
                                      <p:cBhvr>
                                        <p:cTn id="48" dur="500" tmFilter="0, 0; .2, .5; .8, .5; 1, 0"/>
                                        <p:tgtEl>
                                          <p:spTgt spid="24"/>
                                        </p:tgtEl>
                                      </p:cBhvr>
                                    </p:animEffect>
                                    <p:animScale>
                                      <p:cBhvr>
                                        <p:cTn id="49" dur="250" autoRev="1" fill="hold"/>
                                        <p:tgtEl>
                                          <p:spTgt spid="24"/>
                                        </p:tgtEl>
                                      </p:cBhvr>
                                      <p:by x="105000" y="105000"/>
                                    </p:animScale>
                                  </p:childTnLst>
                                </p:cTn>
                              </p:par>
                            </p:childTnLst>
                          </p:cTn>
                        </p:par>
                        <p:par>
                          <p:cTn id="50" fill="hold">
                            <p:stCondLst>
                              <p:cond delay="1000"/>
                            </p:stCondLst>
                            <p:childTnLst>
                              <p:par>
                                <p:cTn id="51" presetID="26" presetClass="emph" presetSubtype="0" fill="hold" nodeType="afterEffect">
                                  <p:stCondLst>
                                    <p:cond delay="0"/>
                                  </p:stCondLst>
                                  <p:childTnLst>
                                    <p:animEffect transition="out" filter="fade">
                                      <p:cBhvr>
                                        <p:cTn id="52" dur="500" tmFilter="0, 0; .2, .5; .8, .5; 1, 0"/>
                                        <p:tgtEl>
                                          <p:spTgt spid="27"/>
                                        </p:tgtEl>
                                      </p:cBhvr>
                                    </p:animEffect>
                                    <p:animScale>
                                      <p:cBhvr>
                                        <p:cTn id="53" dur="250" autoRev="1" fill="hold"/>
                                        <p:tgtEl>
                                          <p:spTgt spid="27"/>
                                        </p:tgtEl>
                                      </p:cBhvr>
                                      <p:by x="105000" y="105000"/>
                                    </p:animScale>
                                  </p:childTnLst>
                                </p:cTn>
                              </p:par>
                            </p:childTnLst>
                          </p:cTn>
                        </p:par>
                        <p:par>
                          <p:cTn id="54" fill="hold">
                            <p:stCondLst>
                              <p:cond delay="1500"/>
                            </p:stCondLst>
                            <p:childTnLst>
                              <p:par>
                                <p:cTn id="55" presetID="26" presetClass="emph" presetSubtype="0" fill="hold" grpId="2" nodeType="afterEffect">
                                  <p:stCondLst>
                                    <p:cond delay="0"/>
                                  </p:stCondLst>
                                  <p:childTnLst>
                                    <p:animEffect transition="out" filter="fade">
                                      <p:cBhvr>
                                        <p:cTn id="56" dur="500" tmFilter="0, 0; .2, .5; .8, .5; 1, 0"/>
                                        <p:tgtEl>
                                          <p:spTgt spid="6"/>
                                        </p:tgtEl>
                                      </p:cBhvr>
                                    </p:animEffect>
                                    <p:animScale>
                                      <p:cBhvr>
                                        <p:cTn id="57" dur="250" autoRev="1" fill="hold"/>
                                        <p:tgtEl>
                                          <p:spTgt spid="6"/>
                                        </p:tgtEl>
                                      </p:cBhvr>
                                      <p:by x="105000" y="105000"/>
                                    </p:animScale>
                                  </p:childTnLst>
                                </p:cTn>
                              </p:par>
                            </p:childTnLst>
                          </p:cTn>
                        </p:par>
                        <p:par>
                          <p:cTn id="58" fill="hold">
                            <p:stCondLst>
                              <p:cond delay="2000"/>
                            </p:stCondLst>
                            <p:childTnLst>
                              <p:par>
                                <p:cTn id="59" presetID="26" presetClass="emph" presetSubtype="0" fill="hold" grpId="2" nodeType="afterEffect">
                                  <p:stCondLst>
                                    <p:cond delay="0"/>
                                  </p:stCondLst>
                                  <p:childTnLst>
                                    <p:animEffect transition="out" filter="fade">
                                      <p:cBhvr>
                                        <p:cTn id="60" dur="500" tmFilter="0, 0; .2, .5; .8, .5; 1, 0"/>
                                        <p:tgtEl>
                                          <p:spTgt spid="11"/>
                                        </p:tgtEl>
                                      </p:cBhvr>
                                    </p:animEffect>
                                    <p:animScale>
                                      <p:cBhvr>
                                        <p:cTn id="61" dur="250" autoRev="1" fill="hold"/>
                                        <p:tgtEl>
                                          <p:spTgt spid="11"/>
                                        </p:tgtEl>
                                      </p:cBhvr>
                                      <p:by x="105000" y="105000"/>
                                    </p:animScale>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dissolve">
                                      <p:cBhvr>
                                        <p:cTn id="66" dur="500"/>
                                        <p:tgtEl>
                                          <p:spTgt spid="30"/>
                                        </p:tgtEl>
                                      </p:cBhvr>
                                    </p:animEffect>
                                  </p:childTnLst>
                                </p:cTn>
                              </p:par>
                              <p:par>
                                <p:cTn id="67" presetID="9" presetClass="exit" presetSubtype="0" fill="hold" grpId="1" nodeType="withEffect">
                                  <p:stCondLst>
                                    <p:cond delay="0"/>
                                  </p:stCondLst>
                                  <p:childTnLst>
                                    <p:animEffect transition="out" filter="dissolve">
                                      <p:cBhvr>
                                        <p:cTn id="68" dur="500"/>
                                        <p:tgtEl>
                                          <p:spTgt spid="42"/>
                                        </p:tgtEl>
                                      </p:cBhvr>
                                    </p:animEffect>
                                    <p:set>
                                      <p:cBhvr>
                                        <p:cTn id="69" dur="1" fill="hold">
                                          <p:stCondLst>
                                            <p:cond delay="499"/>
                                          </p:stCondLst>
                                        </p:cTn>
                                        <p:tgtEl>
                                          <p:spTgt spid="42"/>
                                        </p:tgtEl>
                                        <p:attrNameLst>
                                          <p:attrName>style.visibility</p:attrName>
                                        </p:attrNameLst>
                                      </p:cBhvr>
                                      <p:to>
                                        <p:strVal val="hidden"/>
                                      </p:to>
                                    </p:set>
                                  </p:childTnLst>
                                </p:cTn>
                              </p:par>
                              <p:par>
                                <p:cTn id="70" presetID="9"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dissolve">
                                      <p:cBhvr>
                                        <p:cTn id="72" dur="500"/>
                                        <p:tgtEl>
                                          <p:spTgt spid="43"/>
                                        </p:tgtEl>
                                      </p:cBhvr>
                                    </p:animEffect>
                                  </p:childTnLst>
                                </p:cTn>
                              </p:par>
                              <p:par>
                                <p:cTn id="73" presetID="26" presetClass="emph" presetSubtype="0" fill="hold" nodeType="withEffect">
                                  <p:stCondLst>
                                    <p:cond delay="0"/>
                                  </p:stCondLst>
                                  <p:childTnLst>
                                    <p:animEffect transition="out" filter="fade">
                                      <p:cBhvr>
                                        <p:cTn id="74" dur="500" tmFilter="0, 0; .2, .5; .8, .5; 1, 0"/>
                                        <p:tgtEl>
                                          <p:spTgt spid="24"/>
                                        </p:tgtEl>
                                      </p:cBhvr>
                                    </p:animEffect>
                                    <p:animScale>
                                      <p:cBhvr>
                                        <p:cTn id="75" dur="250" autoRev="1" fill="hold"/>
                                        <p:tgtEl>
                                          <p:spTgt spid="24"/>
                                        </p:tgtEl>
                                      </p:cBhvr>
                                      <p:by x="105000" y="105000"/>
                                    </p:animScale>
                                  </p:childTnLst>
                                </p:cTn>
                              </p:par>
                            </p:childTnLst>
                          </p:cTn>
                        </p:par>
                        <p:par>
                          <p:cTn id="76" fill="hold">
                            <p:stCondLst>
                              <p:cond delay="500"/>
                            </p:stCondLst>
                            <p:childTnLst>
                              <p:par>
                                <p:cTn id="77" presetID="26" presetClass="emph" presetSubtype="0" fill="hold" nodeType="afterEffect">
                                  <p:stCondLst>
                                    <p:cond delay="0"/>
                                  </p:stCondLst>
                                  <p:childTnLst>
                                    <p:animEffect transition="out" filter="fade">
                                      <p:cBhvr>
                                        <p:cTn id="78" dur="500" tmFilter="0, 0; .2, .5; .8, .5; 1, 0"/>
                                        <p:tgtEl>
                                          <p:spTgt spid="27"/>
                                        </p:tgtEl>
                                      </p:cBhvr>
                                    </p:animEffect>
                                    <p:animScale>
                                      <p:cBhvr>
                                        <p:cTn id="79" dur="250" autoRev="1" fill="hold"/>
                                        <p:tgtEl>
                                          <p:spTgt spid="27"/>
                                        </p:tgtEl>
                                      </p:cBhvr>
                                      <p:by x="105000" y="105000"/>
                                    </p:animScale>
                                  </p:childTnLst>
                                </p:cTn>
                              </p:par>
                            </p:childTnLst>
                          </p:cTn>
                        </p:par>
                        <p:par>
                          <p:cTn id="80" fill="hold">
                            <p:stCondLst>
                              <p:cond delay="1000"/>
                            </p:stCondLst>
                            <p:childTnLst>
                              <p:par>
                                <p:cTn id="81" presetID="26" presetClass="emph" presetSubtype="0" fill="hold" grpId="0" nodeType="afterEffect">
                                  <p:stCondLst>
                                    <p:cond delay="0"/>
                                  </p:stCondLst>
                                  <p:childTnLst>
                                    <p:animEffect transition="out" filter="fade">
                                      <p:cBhvr>
                                        <p:cTn id="82" dur="500" tmFilter="0, 0; .2, .5; .8, .5; 1, 0"/>
                                        <p:tgtEl>
                                          <p:spTgt spid="6"/>
                                        </p:tgtEl>
                                      </p:cBhvr>
                                    </p:animEffect>
                                    <p:animScale>
                                      <p:cBhvr>
                                        <p:cTn id="83" dur="250" autoRev="1" fill="hold"/>
                                        <p:tgtEl>
                                          <p:spTgt spid="6"/>
                                        </p:tgtEl>
                                      </p:cBhvr>
                                      <p:by x="105000" y="105000"/>
                                    </p:animScale>
                                  </p:childTnLst>
                                </p:cTn>
                              </p:par>
                            </p:childTnLst>
                          </p:cTn>
                        </p:par>
                        <p:par>
                          <p:cTn id="84" fill="hold">
                            <p:stCondLst>
                              <p:cond delay="1500"/>
                            </p:stCondLst>
                            <p:childTnLst>
                              <p:par>
                                <p:cTn id="85" presetID="26" presetClass="emph" presetSubtype="0" fill="hold" nodeType="afterEffect">
                                  <p:stCondLst>
                                    <p:cond delay="0"/>
                                  </p:stCondLst>
                                  <p:childTnLst>
                                    <p:animEffect transition="out" filter="fade">
                                      <p:cBhvr>
                                        <p:cTn id="86" dur="500" tmFilter="0, 0; .2, .5; .8, .5; 1, 0"/>
                                        <p:tgtEl>
                                          <p:spTgt spid="14"/>
                                        </p:tgtEl>
                                      </p:cBhvr>
                                    </p:animEffect>
                                    <p:animScale>
                                      <p:cBhvr>
                                        <p:cTn id="87" dur="250" autoRev="1" fill="hold"/>
                                        <p:tgtEl>
                                          <p:spTgt spid="14"/>
                                        </p:tgtEl>
                                      </p:cBhvr>
                                      <p:by x="105000" y="105000"/>
                                    </p:animScale>
                                  </p:childTnLst>
                                </p:cTn>
                              </p:par>
                            </p:childTnLst>
                          </p:cTn>
                        </p:par>
                        <p:par>
                          <p:cTn id="88" fill="hold">
                            <p:stCondLst>
                              <p:cond delay="2000"/>
                            </p:stCondLst>
                            <p:childTnLst>
                              <p:par>
                                <p:cTn id="89" presetID="26" presetClass="emph" presetSubtype="0" fill="hold" grpId="1" nodeType="afterEffect">
                                  <p:stCondLst>
                                    <p:cond delay="0"/>
                                  </p:stCondLst>
                                  <p:childTnLst>
                                    <p:animEffect transition="out" filter="fade">
                                      <p:cBhvr>
                                        <p:cTn id="90" dur="500" tmFilter="0, 0; .2, .5; .8, .5; 1, 0"/>
                                        <p:tgtEl>
                                          <p:spTgt spid="11"/>
                                        </p:tgtEl>
                                      </p:cBhvr>
                                    </p:animEffect>
                                    <p:animScale>
                                      <p:cBhvr>
                                        <p:cTn id="91" dur="250" autoRev="1" fill="hold"/>
                                        <p:tgtEl>
                                          <p:spTgt spid="11"/>
                                        </p:tgtEl>
                                      </p:cBhvr>
                                      <p:by x="105000" y="105000"/>
                                    </p:animScale>
                                  </p:childTnLst>
                                </p:cTn>
                              </p:par>
                            </p:childTnLst>
                          </p:cTn>
                        </p:par>
                        <p:par>
                          <p:cTn id="92" fill="hold">
                            <p:stCondLst>
                              <p:cond delay="2500"/>
                            </p:stCondLst>
                            <p:childTnLst>
                              <p:par>
                                <p:cTn id="93" presetID="22" presetClass="entr" presetSubtype="1" fill="hold" nodeType="after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wipe(up)">
                                      <p:cBhvr>
                                        <p:cTn id="95" dur="500"/>
                                        <p:tgtEl>
                                          <p:spTgt spid="12"/>
                                        </p:tgtEl>
                                      </p:cBhvr>
                                    </p:animEffect>
                                  </p:childTnLst>
                                </p:cTn>
                              </p:par>
                            </p:childTnLst>
                          </p:cTn>
                        </p:par>
                        <p:par>
                          <p:cTn id="96" fill="hold">
                            <p:stCondLst>
                              <p:cond delay="3000"/>
                            </p:stCondLst>
                            <p:childTnLst>
                              <p:par>
                                <p:cTn id="97" presetID="22" presetClass="entr" presetSubtype="1" fill="hold" nodeType="after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wipe(up)">
                                      <p:cBhvr>
                                        <p:cTn id="99" dur="500"/>
                                        <p:tgtEl>
                                          <p:spTgt spid="15"/>
                                        </p:tgtEl>
                                      </p:cBhvr>
                                    </p:animEffect>
                                  </p:childTnLst>
                                </p:cTn>
                              </p:par>
                            </p:childTnLst>
                          </p:cTn>
                        </p:par>
                        <p:par>
                          <p:cTn id="100" fill="hold">
                            <p:stCondLst>
                              <p:cond delay="3500"/>
                            </p:stCondLst>
                            <p:childTnLst>
                              <p:par>
                                <p:cTn id="101" presetID="10" presetClass="entr" presetSubtype="0" fill="hold" grpId="0" nodeType="afterEffect">
                                  <p:stCondLst>
                                    <p:cond delay="0"/>
                                  </p:stCondLst>
                                  <p:childTnLst>
                                    <p:set>
                                      <p:cBhvr>
                                        <p:cTn id="102" dur="1" fill="hold">
                                          <p:stCondLst>
                                            <p:cond delay="0"/>
                                          </p:stCondLst>
                                        </p:cTn>
                                        <p:tgtEl>
                                          <p:spTgt spid="9"/>
                                        </p:tgtEl>
                                        <p:attrNameLst>
                                          <p:attrName>style.visibility</p:attrName>
                                        </p:attrNameLst>
                                      </p:cBhvr>
                                      <p:to>
                                        <p:strVal val="visible"/>
                                      </p:to>
                                    </p:set>
                                    <p:animEffect transition="in" filter="fade">
                                      <p:cBhvr>
                                        <p:cTn id="103" dur="1000"/>
                                        <p:tgtEl>
                                          <p:spTgt spid="9"/>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dissolve">
                                      <p:cBhvr>
                                        <p:cTn id="108" dur="500"/>
                                        <p:tgtEl>
                                          <p:spTgt spid="31"/>
                                        </p:tgtEl>
                                      </p:cBhvr>
                                    </p:animEffect>
                                  </p:childTnLst>
                                </p:cTn>
                              </p:par>
                              <p:par>
                                <p:cTn id="109" presetID="9" presetClass="exit" presetSubtype="0" fill="hold" grpId="1" nodeType="withEffect">
                                  <p:stCondLst>
                                    <p:cond delay="0"/>
                                  </p:stCondLst>
                                  <p:childTnLst>
                                    <p:animEffect transition="out" filter="dissolve">
                                      <p:cBhvr>
                                        <p:cTn id="110" dur="500"/>
                                        <p:tgtEl>
                                          <p:spTgt spid="43"/>
                                        </p:tgtEl>
                                      </p:cBhvr>
                                    </p:animEffect>
                                    <p:set>
                                      <p:cBhvr>
                                        <p:cTn id="111" dur="1" fill="hold">
                                          <p:stCondLst>
                                            <p:cond delay="499"/>
                                          </p:stCondLst>
                                        </p:cTn>
                                        <p:tgtEl>
                                          <p:spTgt spid="43"/>
                                        </p:tgtEl>
                                        <p:attrNameLst>
                                          <p:attrName>style.visibility</p:attrName>
                                        </p:attrNameLst>
                                      </p:cBhvr>
                                      <p:to>
                                        <p:strVal val="hidden"/>
                                      </p:to>
                                    </p:set>
                                  </p:childTnLst>
                                </p:cTn>
                              </p:par>
                              <p:par>
                                <p:cTn id="112" presetID="9" presetClass="entr" presetSubtype="0" fill="hold" grpId="0" nodeType="withEffect">
                                  <p:stCondLst>
                                    <p:cond delay="0"/>
                                  </p:stCondLst>
                                  <p:childTnLst>
                                    <p:set>
                                      <p:cBhvr>
                                        <p:cTn id="113" dur="1" fill="hold">
                                          <p:stCondLst>
                                            <p:cond delay="0"/>
                                          </p:stCondLst>
                                        </p:cTn>
                                        <p:tgtEl>
                                          <p:spTgt spid="44"/>
                                        </p:tgtEl>
                                        <p:attrNameLst>
                                          <p:attrName>style.visibility</p:attrName>
                                        </p:attrNameLst>
                                      </p:cBhvr>
                                      <p:to>
                                        <p:strVal val="visible"/>
                                      </p:to>
                                    </p:set>
                                    <p:animEffect transition="in" filter="dissolve">
                                      <p:cBhvr>
                                        <p:cTn id="114" dur="500"/>
                                        <p:tgtEl>
                                          <p:spTgt spid="44"/>
                                        </p:tgtEl>
                                      </p:cBhvr>
                                    </p:animEffect>
                                  </p:childTnLst>
                                </p:cTn>
                              </p:par>
                            </p:childTnLst>
                          </p:cTn>
                        </p:par>
                        <p:par>
                          <p:cTn id="115" fill="hold">
                            <p:stCondLst>
                              <p:cond delay="500"/>
                            </p:stCondLst>
                            <p:childTnLst>
                              <p:par>
                                <p:cTn id="116" presetID="22" presetClass="entr" presetSubtype="4" fill="hold" nodeType="afterEffect">
                                  <p:stCondLst>
                                    <p:cond delay="0"/>
                                  </p:stCondLst>
                                  <p:childTnLst>
                                    <p:set>
                                      <p:cBhvr>
                                        <p:cTn id="117" dur="1" fill="hold">
                                          <p:stCondLst>
                                            <p:cond delay="0"/>
                                          </p:stCondLst>
                                        </p:cTn>
                                        <p:tgtEl>
                                          <p:spTgt spid="10"/>
                                        </p:tgtEl>
                                        <p:attrNameLst>
                                          <p:attrName>style.visibility</p:attrName>
                                        </p:attrNameLst>
                                      </p:cBhvr>
                                      <p:to>
                                        <p:strVal val="visible"/>
                                      </p:to>
                                    </p:set>
                                    <p:animEffect transition="in" filter="wipe(down)">
                                      <p:cBhvr>
                                        <p:cTn id="118" dur="500"/>
                                        <p:tgtEl>
                                          <p:spTgt spid="10"/>
                                        </p:tgtEl>
                                      </p:cBhvr>
                                    </p:animEffect>
                                  </p:childTnLst>
                                </p:cTn>
                              </p:par>
                            </p:childTnLst>
                          </p:cTn>
                        </p:par>
                        <p:par>
                          <p:cTn id="119" fill="hold">
                            <p:stCondLst>
                              <p:cond delay="1000"/>
                            </p:stCondLst>
                            <p:childTnLst>
                              <p:par>
                                <p:cTn id="120" presetID="10" presetClass="entr" presetSubtype="0" fill="hold" nodeType="afterEffect">
                                  <p:stCondLst>
                                    <p:cond delay="0"/>
                                  </p:stCondLst>
                                  <p:childTnLst>
                                    <p:set>
                                      <p:cBhvr>
                                        <p:cTn id="121" dur="1" fill="hold">
                                          <p:stCondLst>
                                            <p:cond delay="0"/>
                                          </p:stCondLst>
                                        </p:cTn>
                                        <p:tgtEl>
                                          <p:spTgt spid="16"/>
                                        </p:tgtEl>
                                        <p:attrNameLst>
                                          <p:attrName>style.visibility</p:attrName>
                                        </p:attrNameLst>
                                      </p:cBhvr>
                                      <p:to>
                                        <p:strVal val="visible"/>
                                      </p:to>
                                    </p:set>
                                    <p:animEffect transition="in" filter="fade">
                                      <p:cBhvr>
                                        <p:cTn id="122" dur="500"/>
                                        <p:tgtEl>
                                          <p:spTgt spid="16"/>
                                        </p:tgtEl>
                                      </p:cBhvr>
                                    </p:animEffect>
                                  </p:childTnLst>
                                </p:cTn>
                              </p:par>
                            </p:childTnLst>
                          </p:cTn>
                        </p:par>
                        <p:par>
                          <p:cTn id="123" fill="hold">
                            <p:stCondLst>
                              <p:cond delay="1500"/>
                            </p:stCondLst>
                            <p:childTnLst>
                              <p:par>
                                <p:cTn id="124" presetID="10" presetClass="exit" presetSubtype="0" fill="hold" nodeType="afterEffect">
                                  <p:stCondLst>
                                    <p:cond delay="0"/>
                                  </p:stCondLst>
                                  <p:childTnLst>
                                    <p:animEffect transition="out" filter="fade">
                                      <p:cBhvr>
                                        <p:cTn id="125" dur="500"/>
                                        <p:tgtEl>
                                          <p:spTgt spid="12"/>
                                        </p:tgtEl>
                                      </p:cBhvr>
                                    </p:animEffect>
                                    <p:set>
                                      <p:cBhvr>
                                        <p:cTn id="126" dur="1" fill="hold">
                                          <p:stCondLst>
                                            <p:cond delay="499"/>
                                          </p:stCondLst>
                                        </p:cTn>
                                        <p:tgtEl>
                                          <p:spTgt spid="12"/>
                                        </p:tgtEl>
                                        <p:attrNameLst>
                                          <p:attrName>style.visibility</p:attrName>
                                        </p:attrNameLst>
                                      </p:cBhvr>
                                      <p:to>
                                        <p:strVal val="hidden"/>
                                      </p:to>
                                    </p:set>
                                  </p:childTnLst>
                                </p:cTn>
                              </p:par>
                            </p:childTnLst>
                          </p:cTn>
                        </p:par>
                        <p:par>
                          <p:cTn id="127" fill="hold">
                            <p:stCondLst>
                              <p:cond delay="2000"/>
                            </p:stCondLst>
                            <p:childTnLst>
                              <p:par>
                                <p:cTn id="128" presetID="10" presetClass="exit" presetSubtype="0" fill="hold" nodeType="afterEffect">
                                  <p:stCondLst>
                                    <p:cond delay="0"/>
                                  </p:stCondLst>
                                  <p:childTnLst>
                                    <p:animEffect transition="out" filter="fade">
                                      <p:cBhvr>
                                        <p:cTn id="129" dur="500"/>
                                        <p:tgtEl>
                                          <p:spTgt spid="15"/>
                                        </p:tgtEl>
                                      </p:cBhvr>
                                    </p:animEffect>
                                    <p:set>
                                      <p:cBhvr>
                                        <p:cTn id="130" dur="1" fill="hold">
                                          <p:stCondLst>
                                            <p:cond delay="499"/>
                                          </p:stCondLst>
                                        </p:cTn>
                                        <p:tgtEl>
                                          <p:spTgt spid="15"/>
                                        </p:tgtEl>
                                        <p:attrNameLst>
                                          <p:attrName>style.visibility</p:attrName>
                                        </p:attrNameLst>
                                      </p:cBhvr>
                                      <p:to>
                                        <p:strVal val="hidden"/>
                                      </p:to>
                                    </p:set>
                                  </p:childTnLst>
                                </p:cTn>
                              </p:par>
                            </p:childTnLst>
                          </p:cTn>
                        </p:par>
                        <p:par>
                          <p:cTn id="131" fill="hold">
                            <p:stCondLst>
                              <p:cond delay="2500"/>
                            </p:stCondLst>
                            <p:childTnLst>
                              <p:par>
                                <p:cTn id="132" presetID="22" presetClass="entr" presetSubtype="2" fill="hold" grpId="0" nodeType="afterEffect">
                                  <p:stCondLst>
                                    <p:cond delay="0"/>
                                  </p:stCondLst>
                                  <p:childTnLst>
                                    <p:set>
                                      <p:cBhvr>
                                        <p:cTn id="133" dur="1" fill="hold">
                                          <p:stCondLst>
                                            <p:cond delay="0"/>
                                          </p:stCondLst>
                                        </p:cTn>
                                        <p:tgtEl>
                                          <p:spTgt spid="8"/>
                                        </p:tgtEl>
                                        <p:attrNameLst>
                                          <p:attrName>style.visibility</p:attrName>
                                        </p:attrNameLst>
                                      </p:cBhvr>
                                      <p:to>
                                        <p:strVal val="visible"/>
                                      </p:to>
                                    </p:set>
                                    <p:animEffect transition="in" filter="wipe(right)">
                                      <p:cBhvr>
                                        <p:cTn id="134" dur="500"/>
                                        <p:tgtEl>
                                          <p:spTgt spid="8"/>
                                        </p:tgtEl>
                                      </p:cBhvr>
                                    </p:animEffect>
                                  </p:childTnLst>
                                </p:cTn>
                              </p:par>
                            </p:childTnLst>
                          </p:cTn>
                        </p:par>
                        <p:par>
                          <p:cTn id="135" fill="hold">
                            <p:stCondLst>
                              <p:cond delay="3000"/>
                            </p:stCondLst>
                            <p:childTnLst>
                              <p:par>
                                <p:cTn id="136" presetID="22" presetClass="entr" presetSubtype="2" fill="hold" nodeType="afterEffect">
                                  <p:stCondLst>
                                    <p:cond delay="0"/>
                                  </p:stCondLst>
                                  <p:childTnLst>
                                    <p:set>
                                      <p:cBhvr>
                                        <p:cTn id="137" dur="1" fill="hold">
                                          <p:stCondLst>
                                            <p:cond delay="0"/>
                                          </p:stCondLst>
                                        </p:cTn>
                                        <p:tgtEl>
                                          <p:spTgt spid="41"/>
                                        </p:tgtEl>
                                        <p:attrNameLst>
                                          <p:attrName>style.visibility</p:attrName>
                                        </p:attrNameLst>
                                      </p:cBhvr>
                                      <p:to>
                                        <p:strVal val="visible"/>
                                      </p:to>
                                    </p:set>
                                    <p:animEffect transition="in" filter="wipe(right)">
                                      <p:cBhvr>
                                        <p:cTn id="138" dur="500"/>
                                        <p:tgtEl>
                                          <p:spTgt spid="41"/>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grpId="0" nodeType="clickEffect">
                                  <p:stCondLst>
                                    <p:cond delay="0"/>
                                  </p:stCondLst>
                                  <p:childTnLst>
                                    <p:set>
                                      <p:cBhvr>
                                        <p:cTn id="142" dur="1" fill="hold">
                                          <p:stCondLst>
                                            <p:cond delay="0"/>
                                          </p:stCondLst>
                                        </p:cTn>
                                        <p:tgtEl>
                                          <p:spTgt spid="32"/>
                                        </p:tgtEl>
                                        <p:attrNameLst>
                                          <p:attrName>style.visibility</p:attrName>
                                        </p:attrNameLst>
                                      </p:cBhvr>
                                      <p:to>
                                        <p:strVal val="visible"/>
                                      </p:to>
                                    </p:set>
                                    <p:animEffect transition="in" filter="dissolve">
                                      <p:cBhvr>
                                        <p:cTn id="143" dur="500"/>
                                        <p:tgtEl>
                                          <p:spTgt spid="32"/>
                                        </p:tgtEl>
                                      </p:cBhvr>
                                    </p:animEffect>
                                  </p:childTnLst>
                                </p:cTn>
                              </p:par>
                            </p:childTnLst>
                          </p:cTn>
                        </p:par>
                      </p:childTnLst>
                    </p:cTn>
                  </p:par>
                  <p:par>
                    <p:cTn id="144" fill="hold">
                      <p:stCondLst>
                        <p:cond delay="indefinite"/>
                      </p:stCondLst>
                      <p:childTnLst>
                        <p:par>
                          <p:cTn id="145" fill="hold">
                            <p:stCondLst>
                              <p:cond delay="0"/>
                            </p:stCondLst>
                            <p:childTnLst>
                              <p:par>
                                <p:cTn id="146" presetID="9" presetClass="exit" presetSubtype="0" fill="hold" nodeType="clickEffect">
                                  <p:stCondLst>
                                    <p:cond delay="0"/>
                                  </p:stCondLst>
                                  <p:childTnLst>
                                    <p:animEffect transition="out" filter="dissolve">
                                      <p:cBhvr>
                                        <p:cTn id="147" dur="500"/>
                                        <p:tgtEl>
                                          <p:spTgt spid="16"/>
                                        </p:tgtEl>
                                      </p:cBhvr>
                                    </p:animEffect>
                                    <p:set>
                                      <p:cBhvr>
                                        <p:cTn id="148" dur="1" fill="hold">
                                          <p:stCondLst>
                                            <p:cond delay="499"/>
                                          </p:stCondLst>
                                        </p:cTn>
                                        <p:tgtEl>
                                          <p:spTgt spid="16"/>
                                        </p:tgtEl>
                                        <p:attrNameLst>
                                          <p:attrName>style.visibility</p:attrName>
                                        </p:attrNameLst>
                                      </p:cBhvr>
                                      <p:to>
                                        <p:strVal val="hidden"/>
                                      </p:to>
                                    </p:set>
                                  </p:childTnLst>
                                </p:cTn>
                              </p:par>
                              <p:par>
                                <p:cTn id="149" presetID="9" presetClass="exit" presetSubtype="0" fill="hold" nodeType="withEffect">
                                  <p:stCondLst>
                                    <p:cond delay="0"/>
                                  </p:stCondLst>
                                  <p:childTnLst>
                                    <p:animEffect transition="out" filter="dissolve">
                                      <p:cBhvr>
                                        <p:cTn id="150" dur="500"/>
                                        <p:tgtEl>
                                          <p:spTgt spid="41"/>
                                        </p:tgtEl>
                                      </p:cBhvr>
                                    </p:animEffect>
                                    <p:set>
                                      <p:cBhvr>
                                        <p:cTn id="151" dur="1" fill="hold">
                                          <p:stCondLst>
                                            <p:cond delay="499"/>
                                          </p:stCondLst>
                                        </p:cTn>
                                        <p:tgtEl>
                                          <p:spTgt spid="41"/>
                                        </p:tgtEl>
                                        <p:attrNameLst>
                                          <p:attrName>style.visibility</p:attrName>
                                        </p:attrNameLst>
                                      </p:cBhvr>
                                      <p:to>
                                        <p:strVal val="hidden"/>
                                      </p:to>
                                    </p:set>
                                  </p:childTnLst>
                                </p:cTn>
                              </p:par>
                              <p:par>
                                <p:cTn id="152" presetID="9" presetClass="exit" presetSubtype="0" fill="hold" grpId="1" nodeType="withEffect">
                                  <p:stCondLst>
                                    <p:cond delay="0"/>
                                  </p:stCondLst>
                                  <p:childTnLst>
                                    <p:animEffect transition="out" filter="dissolve">
                                      <p:cBhvr>
                                        <p:cTn id="153" dur="500"/>
                                        <p:tgtEl>
                                          <p:spTgt spid="32"/>
                                        </p:tgtEl>
                                      </p:cBhvr>
                                    </p:animEffect>
                                    <p:set>
                                      <p:cBhvr>
                                        <p:cTn id="154" dur="1" fill="hold">
                                          <p:stCondLst>
                                            <p:cond delay="499"/>
                                          </p:stCondLst>
                                        </p:cTn>
                                        <p:tgtEl>
                                          <p:spTgt spid="32"/>
                                        </p:tgtEl>
                                        <p:attrNameLst>
                                          <p:attrName>style.visibility</p:attrName>
                                        </p:attrNameLst>
                                      </p:cBhvr>
                                      <p:to>
                                        <p:strVal val="hidden"/>
                                      </p:to>
                                    </p:set>
                                  </p:childTnLst>
                                </p:cTn>
                              </p:par>
                            </p:childTnLst>
                          </p:cTn>
                        </p:par>
                        <p:par>
                          <p:cTn id="155" fill="hold">
                            <p:stCondLst>
                              <p:cond delay="500"/>
                            </p:stCondLst>
                            <p:childTnLst>
                              <p:par>
                                <p:cTn id="156" presetID="9" presetClass="entr" presetSubtype="0" fill="hold" nodeType="afterEffect">
                                  <p:stCondLst>
                                    <p:cond delay="0"/>
                                  </p:stCondLst>
                                  <p:childTnLst>
                                    <p:set>
                                      <p:cBhvr>
                                        <p:cTn id="157" dur="1" fill="hold">
                                          <p:stCondLst>
                                            <p:cond delay="0"/>
                                          </p:stCondLst>
                                        </p:cTn>
                                        <p:tgtEl>
                                          <p:spTgt spid="41"/>
                                        </p:tgtEl>
                                        <p:attrNameLst>
                                          <p:attrName>style.visibility</p:attrName>
                                        </p:attrNameLst>
                                      </p:cBhvr>
                                      <p:to>
                                        <p:strVal val="visible"/>
                                      </p:to>
                                    </p:set>
                                    <p:animEffect transition="in" filter="dissolve">
                                      <p:cBhvr>
                                        <p:cTn id="158" dur="500"/>
                                        <p:tgtEl>
                                          <p:spTgt spid="41"/>
                                        </p:tgtEl>
                                      </p:cBhvr>
                                    </p:animEffect>
                                  </p:childTnLst>
                                </p:cTn>
                              </p:par>
                            </p:childTnLst>
                          </p:cTn>
                        </p:par>
                        <p:par>
                          <p:cTn id="159" fill="hold">
                            <p:stCondLst>
                              <p:cond delay="1000"/>
                            </p:stCondLst>
                            <p:childTnLst>
                              <p:par>
                                <p:cTn id="160" presetID="10" presetClass="entr" presetSubtype="0" fill="hold" nodeType="afterEffect">
                                  <p:stCondLst>
                                    <p:cond delay="0"/>
                                  </p:stCondLst>
                                  <p:childTnLst>
                                    <p:set>
                                      <p:cBhvr>
                                        <p:cTn id="161" dur="1" fill="hold">
                                          <p:stCondLst>
                                            <p:cond delay="0"/>
                                          </p:stCondLst>
                                        </p:cTn>
                                        <p:tgtEl>
                                          <p:spTgt spid="33"/>
                                        </p:tgtEl>
                                        <p:attrNameLst>
                                          <p:attrName>style.visibility</p:attrName>
                                        </p:attrNameLst>
                                      </p:cBhvr>
                                      <p:to>
                                        <p:strVal val="visible"/>
                                      </p:to>
                                    </p:set>
                                    <p:animEffect transition="in" filter="fade">
                                      <p:cBhvr>
                                        <p:cTn id="16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6" grpId="2" animBg="1"/>
      <p:bldP spid="7" grpId="0" animBg="1"/>
      <p:bldP spid="8" grpId="0" animBg="1"/>
      <p:bldP spid="9" grpId="0" animBg="1"/>
      <p:bldP spid="11" grpId="0" animBg="1"/>
      <p:bldP spid="11" grpId="1" animBg="1"/>
      <p:bldP spid="11" grpId="2" animBg="1"/>
      <p:bldP spid="13" grpId="0"/>
      <p:bldP spid="28" grpId="0" animBg="1"/>
      <p:bldP spid="29" grpId="0" animBg="1"/>
      <p:bldP spid="30" grpId="0" animBg="1"/>
      <p:bldP spid="31" grpId="0" animBg="1"/>
      <p:bldP spid="32" grpId="0" animBg="1"/>
      <p:bldP spid="32" grpId="1" animBg="1"/>
      <p:bldP spid="42" grpId="0"/>
      <p:bldP spid="42" grpId="1"/>
      <p:bldP spid="43" grpId="0"/>
      <p:bldP spid="43" grpId="1"/>
      <p:bldP spid="4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AE11D-1080-482C-9EB2-553CDC9CFEF6}"/>
              </a:ext>
            </a:extLst>
          </p:cNvPr>
          <p:cNvSpPr>
            <a:spLocks noGrp="1"/>
          </p:cNvSpPr>
          <p:nvPr>
            <p:ph type="title"/>
          </p:nvPr>
        </p:nvSpPr>
        <p:spPr/>
        <p:txBody>
          <a:bodyPr/>
          <a:lstStyle/>
          <a:p>
            <a:endParaRPr lang="en-US"/>
          </a:p>
        </p:txBody>
      </p:sp>
      <p:pic>
        <p:nvPicPr>
          <p:cNvPr id="3" name="Picture 3" descr="A flock of seagulls flying in the sky&#10;&#10;Description generated with very high confidence">
            <a:extLst>
              <a:ext uri="{FF2B5EF4-FFF2-40B4-BE49-F238E27FC236}">
                <a16:creationId xmlns:a16="http://schemas.microsoft.com/office/drawing/2014/main" id="{2812E1EC-9BFD-4D5D-A49C-937606CE480E}"/>
              </a:ext>
            </a:extLst>
          </p:cNvPr>
          <p:cNvPicPr>
            <a:picLocks noChangeAspect="1"/>
          </p:cNvPicPr>
          <p:nvPr/>
        </p:nvPicPr>
        <p:blipFill>
          <a:blip r:embed="rId2"/>
          <a:stretch>
            <a:fillRect/>
          </a:stretch>
        </p:blipFill>
        <p:spPr>
          <a:xfrm>
            <a:off x="3143" y="10630"/>
            <a:ext cx="12374251" cy="6828884"/>
          </a:xfrm>
          <a:prstGeom prst="rect">
            <a:avLst/>
          </a:prstGeom>
        </p:spPr>
      </p:pic>
      <p:sp>
        <p:nvSpPr>
          <p:cNvPr id="6" name="Shape 3121">
            <a:extLst>
              <a:ext uri="{FF2B5EF4-FFF2-40B4-BE49-F238E27FC236}">
                <a16:creationId xmlns:a16="http://schemas.microsoft.com/office/drawing/2014/main" id="{D5DCA4E1-A023-4861-958D-8B4F14CF2FC3}"/>
              </a:ext>
            </a:extLst>
          </p:cNvPr>
          <p:cNvSpPr txBox="1"/>
          <p:nvPr/>
        </p:nvSpPr>
        <p:spPr>
          <a:xfrm>
            <a:off x="-3175" y="2919941"/>
            <a:ext cx="12388391" cy="1669908"/>
          </a:xfrm>
          <a:prstGeom prst="rect">
            <a:avLst/>
          </a:prstGeom>
          <a:solidFill>
            <a:schemeClr val="bg1">
              <a:alpha val="64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121868" tIns="121868" rIns="121868" bIns="121868" anchor="ctr" anchorCtr="0">
            <a:noAutofit/>
          </a:bodyPr>
          <a:lstStyle/>
          <a:p>
            <a:pPr algn="ctr"/>
            <a:r>
              <a:rPr lang="en-US" sz="8000" b="1">
                <a:solidFill>
                  <a:srgbClr val="002060"/>
                </a:solidFill>
                <a:latin typeface="Arial" panose="020B0604020202020204" pitchFamily="34" charset="0"/>
                <a:cs typeface="Arial" panose="020B0604020202020204" pitchFamily="34" charset="0"/>
              </a:rPr>
              <a:t>Migrating App</a:t>
            </a:r>
            <a:endParaRPr sz="8000" b="1">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087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6133-7B4D-48F9-9459-6E39D512FFDD}"/>
              </a:ext>
            </a:extLst>
          </p:cNvPr>
          <p:cNvSpPr>
            <a:spLocks noGrp="1"/>
          </p:cNvSpPr>
          <p:nvPr>
            <p:ph type="title"/>
          </p:nvPr>
        </p:nvSpPr>
        <p:spPr>
          <a:xfrm>
            <a:off x="609597" y="11623"/>
            <a:ext cx="10515600" cy="1406509"/>
          </a:xfrm>
        </p:spPr>
        <p:txBody>
          <a:bodyPr vert="horz" lIns="91440" tIns="45720" rIns="91440" bIns="45720" rtlCol="0" anchor="ctr">
            <a:normAutofit/>
          </a:bodyPr>
          <a:lstStyle/>
          <a:p>
            <a:r>
              <a:rPr lang="en-US" sz="3600" dirty="0">
                <a:solidFill>
                  <a:schemeClr val="tx1"/>
                </a:solidFill>
              </a:rPr>
              <a:t>Prepare K8s environments</a:t>
            </a:r>
          </a:p>
        </p:txBody>
      </p:sp>
      <p:pic>
        <p:nvPicPr>
          <p:cNvPr id="41" name="Picture 40">
            <a:extLst>
              <a:ext uri="{FF2B5EF4-FFF2-40B4-BE49-F238E27FC236}">
                <a16:creationId xmlns:a16="http://schemas.microsoft.com/office/drawing/2014/main" id="{347B5A1A-6E7D-0741-8B12-E4C6C3E774BD}"/>
              </a:ext>
            </a:extLst>
          </p:cNvPr>
          <p:cNvPicPr>
            <a:picLocks noChangeAspect="1"/>
          </p:cNvPicPr>
          <p:nvPr/>
        </p:nvPicPr>
        <p:blipFill>
          <a:blip r:embed="rId3"/>
          <a:stretch>
            <a:fillRect/>
          </a:stretch>
        </p:blipFill>
        <p:spPr>
          <a:xfrm>
            <a:off x="425388" y="2422757"/>
            <a:ext cx="5838976" cy="3696159"/>
          </a:xfrm>
          <a:prstGeom prst="rect">
            <a:avLst/>
          </a:prstGeom>
        </p:spPr>
      </p:pic>
      <p:pic>
        <p:nvPicPr>
          <p:cNvPr id="42" name="Picture 41">
            <a:extLst>
              <a:ext uri="{FF2B5EF4-FFF2-40B4-BE49-F238E27FC236}">
                <a16:creationId xmlns:a16="http://schemas.microsoft.com/office/drawing/2014/main" id="{CC3EA202-891D-C449-990D-431B2BBEBEE2}"/>
              </a:ext>
            </a:extLst>
          </p:cNvPr>
          <p:cNvPicPr>
            <a:picLocks noChangeAspect="1"/>
          </p:cNvPicPr>
          <p:nvPr/>
        </p:nvPicPr>
        <p:blipFill>
          <a:blip r:embed="rId4"/>
          <a:stretch>
            <a:fillRect/>
          </a:stretch>
        </p:blipFill>
        <p:spPr>
          <a:xfrm>
            <a:off x="6395726" y="2422757"/>
            <a:ext cx="5383325" cy="3696159"/>
          </a:xfrm>
          <a:prstGeom prst="rect">
            <a:avLst/>
          </a:prstGeom>
        </p:spPr>
      </p:pic>
    </p:spTree>
    <p:extLst>
      <p:ext uri="{BB962C8B-B14F-4D97-AF65-F5344CB8AC3E}">
        <p14:creationId xmlns:p14="http://schemas.microsoft.com/office/powerpoint/2010/main" val="226070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6133-7B4D-48F9-9459-6E39D512FFDD}"/>
              </a:ext>
            </a:extLst>
          </p:cNvPr>
          <p:cNvSpPr>
            <a:spLocks noGrp="1"/>
          </p:cNvSpPr>
          <p:nvPr>
            <p:ph type="title"/>
          </p:nvPr>
        </p:nvSpPr>
        <p:spPr>
          <a:xfrm>
            <a:off x="609597" y="11623"/>
            <a:ext cx="10515600" cy="1406509"/>
          </a:xfrm>
        </p:spPr>
        <p:txBody>
          <a:bodyPr vert="horz" lIns="91440" tIns="45720" rIns="91440" bIns="45720" rtlCol="0" anchor="ctr">
            <a:normAutofit/>
          </a:bodyPr>
          <a:lstStyle/>
          <a:p>
            <a:r>
              <a:rPr lang="en-US" sz="3600" dirty="0">
                <a:solidFill>
                  <a:schemeClr val="tx1"/>
                </a:solidFill>
              </a:rPr>
              <a:t>Containerize Database</a:t>
            </a:r>
          </a:p>
        </p:txBody>
      </p:sp>
      <p:pic>
        <p:nvPicPr>
          <p:cNvPr id="5" name="Picture 4">
            <a:extLst>
              <a:ext uri="{FF2B5EF4-FFF2-40B4-BE49-F238E27FC236}">
                <a16:creationId xmlns:a16="http://schemas.microsoft.com/office/drawing/2014/main" id="{EC19367B-46E5-904F-9DF8-26853E8FBD20}"/>
              </a:ext>
            </a:extLst>
          </p:cNvPr>
          <p:cNvPicPr>
            <a:picLocks noChangeAspect="1"/>
          </p:cNvPicPr>
          <p:nvPr/>
        </p:nvPicPr>
        <p:blipFill>
          <a:blip r:embed="rId3"/>
          <a:stretch>
            <a:fillRect/>
          </a:stretch>
        </p:blipFill>
        <p:spPr>
          <a:xfrm>
            <a:off x="611191" y="2069724"/>
            <a:ext cx="5518482" cy="1354984"/>
          </a:xfrm>
          <a:prstGeom prst="rect">
            <a:avLst/>
          </a:prstGeom>
        </p:spPr>
      </p:pic>
      <p:pic>
        <p:nvPicPr>
          <p:cNvPr id="6" name="Picture 5">
            <a:extLst>
              <a:ext uri="{FF2B5EF4-FFF2-40B4-BE49-F238E27FC236}">
                <a16:creationId xmlns:a16="http://schemas.microsoft.com/office/drawing/2014/main" id="{0F47802D-CE89-1E46-AAA2-298F41B20697}"/>
              </a:ext>
            </a:extLst>
          </p:cNvPr>
          <p:cNvPicPr>
            <a:picLocks noChangeAspect="1"/>
          </p:cNvPicPr>
          <p:nvPr/>
        </p:nvPicPr>
        <p:blipFill>
          <a:blip r:embed="rId4"/>
          <a:stretch>
            <a:fillRect/>
          </a:stretch>
        </p:blipFill>
        <p:spPr>
          <a:xfrm>
            <a:off x="6723231" y="2069725"/>
            <a:ext cx="3704145" cy="1101605"/>
          </a:xfrm>
          <a:prstGeom prst="rect">
            <a:avLst/>
          </a:prstGeom>
        </p:spPr>
      </p:pic>
      <p:sp>
        <p:nvSpPr>
          <p:cNvPr id="7" name="TextBox 6">
            <a:extLst>
              <a:ext uri="{FF2B5EF4-FFF2-40B4-BE49-F238E27FC236}">
                <a16:creationId xmlns:a16="http://schemas.microsoft.com/office/drawing/2014/main" id="{0218698D-E538-834F-AFA0-B22C459C78C0}"/>
              </a:ext>
            </a:extLst>
          </p:cNvPr>
          <p:cNvSpPr txBox="1"/>
          <p:nvPr/>
        </p:nvSpPr>
        <p:spPr>
          <a:xfrm>
            <a:off x="610497" y="3914747"/>
            <a:ext cx="4824719" cy="569387"/>
          </a:xfrm>
          <a:prstGeom prst="rect">
            <a:avLst/>
          </a:prstGeom>
        </p:spPr>
        <p:txBody>
          <a:bodyPr wrap="none" lIns="0" tIns="0" rIns="0" bIns="0" rtlCol="0">
            <a:spAutoFit/>
          </a:bodyPr>
          <a:lstStyle/>
          <a:p>
            <a:pPr>
              <a:spcAft>
                <a:spcPts val="600"/>
              </a:spcAft>
            </a:pPr>
            <a:r>
              <a:rPr lang="en-US" sz="1600" dirty="0"/>
              <a:t>$ docker build . -t </a:t>
            </a:r>
            <a:r>
              <a:rPr lang="en-US" sz="1600" dirty="0" err="1"/>
              <a:t>harbor.lab.local</a:t>
            </a:r>
            <a:r>
              <a:rPr lang="en-US" sz="1600" dirty="0"/>
              <a:t>/</a:t>
            </a:r>
            <a:r>
              <a:rPr lang="en-US" sz="1600" dirty="0" err="1"/>
              <a:t>agilderdale</a:t>
            </a:r>
            <a:r>
              <a:rPr lang="en-US" sz="1600" dirty="0"/>
              <a:t>/</a:t>
            </a:r>
            <a:r>
              <a:rPr lang="en-US" sz="1600" dirty="0" err="1"/>
              <a:t>jpetstoredb</a:t>
            </a:r>
            <a:endParaRPr lang="en-US" sz="1600" dirty="0"/>
          </a:p>
          <a:p>
            <a:pPr>
              <a:spcAft>
                <a:spcPts val="600"/>
              </a:spcAft>
            </a:pPr>
            <a:r>
              <a:rPr lang="en-US" sz="1600" dirty="0"/>
              <a:t>$ docker push </a:t>
            </a:r>
            <a:r>
              <a:rPr lang="en-US" sz="1600" dirty="0" err="1"/>
              <a:t>harbor.lab.local</a:t>
            </a:r>
            <a:r>
              <a:rPr lang="en-US" sz="1600" dirty="0"/>
              <a:t>/</a:t>
            </a:r>
            <a:r>
              <a:rPr lang="en-US" sz="1600" dirty="0" err="1"/>
              <a:t>agilderdale</a:t>
            </a:r>
            <a:r>
              <a:rPr lang="en-US" sz="1600" dirty="0"/>
              <a:t>/</a:t>
            </a:r>
            <a:r>
              <a:rPr lang="en-US" sz="1600" dirty="0" err="1"/>
              <a:t>jpetstoredb</a:t>
            </a:r>
            <a:endParaRPr lang="en-US" sz="1600" dirty="0"/>
          </a:p>
        </p:txBody>
      </p:sp>
      <p:pic>
        <p:nvPicPr>
          <p:cNvPr id="8" name="Picture 7">
            <a:extLst>
              <a:ext uri="{FF2B5EF4-FFF2-40B4-BE49-F238E27FC236}">
                <a16:creationId xmlns:a16="http://schemas.microsoft.com/office/drawing/2014/main" id="{AC3B735C-CCB6-704C-92BF-5E966385AE44}"/>
              </a:ext>
            </a:extLst>
          </p:cNvPr>
          <p:cNvPicPr>
            <a:picLocks noChangeAspect="1"/>
          </p:cNvPicPr>
          <p:nvPr/>
        </p:nvPicPr>
        <p:blipFill>
          <a:blip r:embed="rId5"/>
          <a:stretch>
            <a:fillRect/>
          </a:stretch>
        </p:blipFill>
        <p:spPr>
          <a:xfrm>
            <a:off x="6234308" y="4243502"/>
            <a:ext cx="5055654" cy="2090868"/>
          </a:xfrm>
          <a:prstGeom prst="rect">
            <a:avLst/>
          </a:prstGeom>
        </p:spPr>
      </p:pic>
    </p:spTree>
    <p:extLst>
      <p:ext uri="{BB962C8B-B14F-4D97-AF65-F5344CB8AC3E}">
        <p14:creationId xmlns:p14="http://schemas.microsoft.com/office/powerpoint/2010/main" val="279369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6133-7B4D-48F9-9459-6E39D512FFDD}"/>
              </a:ext>
            </a:extLst>
          </p:cNvPr>
          <p:cNvSpPr>
            <a:spLocks noGrp="1"/>
          </p:cNvSpPr>
          <p:nvPr>
            <p:ph type="title"/>
          </p:nvPr>
        </p:nvSpPr>
        <p:spPr>
          <a:xfrm>
            <a:off x="609597" y="11623"/>
            <a:ext cx="10515600" cy="1406509"/>
          </a:xfrm>
        </p:spPr>
        <p:txBody>
          <a:bodyPr vert="horz" lIns="91440" tIns="45720" rIns="91440" bIns="45720" rtlCol="0" anchor="ctr">
            <a:normAutofit/>
          </a:bodyPr>
          <a:lstStyle/>
          <a:p>
            <a:r>
              <a:rPr lang="en-US" sz="3600" dirty="0"/>
              <a:t>Create persistent storage</a:t>
            </a:r>
            <a:endParaRPr lang="en-US" sz="3600" dirty="0">
              <a:solidFill>
                <a:schemeClr val="tx1"/>
              </a:solidFill>
            </a:endParaRPr>
          </a:p>
        </p:txBody>
      </p:sp>
      <p:pic>
        <p:nvPicPr>
          <p:cNvPr id="3" name="Picture 2">
            <a:extLst>
              <a:ext uri="{FF2B5EF4-FFF2-40B4-BE49-F238E27FC236}">
                <a16:creationId xmlns:a16="http://schemas.microsoft.com/office/drawing/2014/main" id="{4CFE6E93-3513-A744-884A-2865801C3148}"/>
              </a:ext>
            </a:extLst>
          </p:cNvPr>
          <p:cNvPicPr>
            <a:picLocks noChangeAspect="1"/>
          </p:cNvPicPr>
          <p:nvPr/>
        </p:nvPicPr>
        <p:blipFill>
          <a:blip r:embed="rId3"/>
          <a:stretch>
            <a:fillRect/>
          </a:stretch>
        </p:blipFill>
        <p:spPr>
          <a:xfrm>
            <a:off x="594454" y="1700546"/>
            <a:ext cx="4505538" cy="2006197"/>
          </a:xfrm>
          <a:prstGeom prst="rect">
            <a:avLst/>
          </a:prstGeom>
        </p:spPr>
      </p:pic>
      <p:pic>
        <p:nvPicPr>
          <p:cNvPr id="4" name="Picture 3">
            <a:extLst>
              <a:ext uri="{FF2B5EF4-FFF2-40B4-BE49-F238E27FC236}">
                <a16:creationId xmlns:a16="http://schemas.microsoft.com/office/drawing/2014/main" id="{D127147A-5843-0348-AB26-869DA9EC55FC}"/>
              </a:ext>
            </a:extLst>
          </p:cNvPr>
          <p:cNvPicPr>
            <a:picLocks noChangeAspect="1"/>
          </p:cNvPicPr>
          <p:nvPr/>
        </p:nvPicPr>
        <p:blipFill>
          <a:blip r:embed="rId4"/>
          <a:stretch>
            <a:fillRect/>
          </a:stretch>
        </p:blipFill>
        <p:spPr>
          <a:xfrm>
            <a:off x="6042963" y="1700546"/>
            <a:ext cx="5558479" cy="2801297"/>
          </a:xfrm>
          <a:prstGeom prst="rect">
            <a:avLst/>
          </a:prstGeom>
        </p:spPr>
      </p:pic>
      <p:pic>
        <p:nvPicPr>
          <p:cNvPr id="5" name="Picture 4">
            <a:extLst>
              <a:ext uri="{FF2B5EF4-FFF2-40B4-BE49-F238E27FC236}">
                <a16:creationId xmlns:a16="http://schemas.microsoft.com/office/drawing/2014/main" id="{C0868E81-2C5A-3E4A-B353-37E441AC1D20}"/>
              </a:ext>
            </a:extLst>
          </p:cNvPr>
          <p:cNvPicPr>
            <a:picLocks noChangeAspect="1"/>
          </p:cNvPicPr>
          <p:nvPr/>
        </p:nvPicPr>
        <p:blipFill>
          <a:blip r:embed="rId5"/>
          <a:stretch>
            <a:fillRect/>
          </a:stretch>
        </p:blipFill>
        <p:spPr>
          <a:xfrm>
            <a:off x="581397" y="5117487"/>
            <a:ext cx="11020044" cy="1446026"/>
          </a:xfrm>
          <a:prstGeom prst="rect">
            <a:avLst/>
          </a:prstGeom>
        </p:spPr>
      </p:pic>
      <p:sp>
        <p:nvSpPr>
          <p:cNvPr id="6" name="TextBox 5">
            <a:extLst>
              <a:ext uri="{FF2B5EF4-FFF2-40B4-BE49-F238E27FC236}">
                <a16:creationId xmlns:a16="http://schemas.microsoft.com/office/drawing/2014/main" id="{D19A4552-EED1-DA40-9880-F8D7D56C202E}"/>
              </a:ext>
            </a:extLst>
          </p:cNvPr>
          <p:cNvSpPr txBox="1"/>
          <p:nvPr/>
        </p:nvSpPr>
        <p:spPr>
          <a:xfrm>
            <a:off x="581397" y="4136939"/>
            <a:ext cx="4468146" cy="569387"/>
          </a:xfrm>
          <a:prstGeom prst="rect">
            <a:avLst/>
          </a:prstGeom>
        </p:spPr>
        <p:txBody>
          <a:bodyPr wrap="none" lIns="0" tIns="0" rIns="0" bIns="0" rtlCol="0">
            <a:spAutoFit/>
          </a:bodyPr>
          <a:lstStyle/>
          <a:p>
            <a:pPr>
              <a:spcAft>
                <a:spcPts val="600"/>
              </a:spcAft>
            </a:pPr>
            <a:r>
              <a:rPr lang="en-US" sz="1600" dirty="0"/>
              <a:t>$ </a:t>
            </a:r>
            <a:r>
              <a:rPr lang="en-US" sz="1600" dirty="0" err="1"/>
              <a:t>kubectl</a:t>
            </a:r>
            <a:r>
              <a:rPr lang="en-US" sz="1600" dirty="0"/>
              <a:t> create -n </a:t>
            </a:r>
            <a:r>
              <a:rPr lang="en-US" sz="1600" dirty="0" err="1"/>
              <a:t>jpetstore</a:t>
            </a:r>
            <a:r>
              <a:rPr lang="en-US" sz="1600" dirty="0"/>
              <a:t>-dev -f </a:t>
            </a:r>
            <a:r>
              <a:rPr lang="en-US" sz="1600" dirty="0" err="1"/>
              <a:t>jpetstore-sc.yaml</a:t>
            </a:r>
            <a:endParaRPr lang="en-US" sz="1600" dirty="0"/>
          </a:p>
          <a:p>
            <a:pPr>
              <a:spcAft>
                <a:spcPts val="600"/>
              </a:spcAft>
            </a:pPr>
            <a:r>
              <a:rPr lang="en-US" sz="1600" dirty="0"/>
              <a:t>$ </a:t>
            </a:r>
            <a:r>
              <a:rPr lang="en-US" sz="1600" dirty="0" err="1"/>
              <a:t>kubectl</a:t>
            </a:r>
            <a:r>
              <a:rPr lang="en-US" sz="1600" dirty="0"/>
              <a:t> create -n </a:t>
            </a:r>
            <a:r>
              <a:rPr lang="en-US" sz="1600" dirty="0" err="1"/>
              <a:t>jpetstore</a:t>
            </a:r>
            <a:r>
              <a:rPr lang="en-US" sz="1600" dirty="0"/>
              <a:t>-dev -f </a:t>
            </a:r>
            <a:r>
              <a:rPr lang="en-US" sz="1600" dirty="0" err="1"/>
              <a:t>jpetstore-pvc.yaml</a:t>
            </a:r>
            <a:endParaRPr lang="en-US" sz="1600" dirty="0"/>
          </a:p>
        </p:txBody>
      </p:sp>
    </p:spTree>
    <p:extLst>
      <p:ext uri="{BB962C8B-B14F-4D97-AF65-F5344CB8AC3E}">
        <p14:creationId xmlns:p14="http://schemas.microsoft.com/office/powerpoint/2010/main" val="368740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6133-7B4D-48F9-9459-6E39D512FFDD}"/>
              </a:ext>
            </a:extLst>
          </p:cNvPr>
          <p:cNvSpPr>
            <a:spLocks noGrp="1"/>
          </p:cNvSpPr>
          <p:nvPr>
            <p:ph type="title"/>
          </p:nvPr>
        </p:nvSpPr>
        <p:spPr>
          <a:xfrm>
            <a:off x="609597" y="11623"/>
            <a:ext cx="10515600" cy="1406509"/>
          </a:xfrm>
        </p:spPr>
        <p:txBody>
          <a:bodyPr vert="horz" lIns="91440" tIns="45720" rIns="91440" bIns="45720" rtlCol="0" anchor="ctr">
            <a:normAutofit/>
          </a:bodyPr>
          <a:lstStyle/>
          <a:p>
            <a:r>
              <a:rPr lang="en-US" sz="3600" dirty="0"/>
              <a:t> Create Application </a:t>
            </a:r>
            <a:r>
              <a:rPr lang="en-US" sz="3600" dirty="0" err="1"/>
              <a:t>Dockerfile</a:t>
            </a:r>
            <a:endParaRPr lang="en-US" sz="3600" dirty="0">
              <a:solidFill>
                <a:schemeClr val="tx1"/>
              </a:solidFill>
            </a:endParaRPr>
          </a:p>
        </p:txBody>
      </p:sp>
      <p:pic>
        <p:nvPicPr>
          <p:cNvPr id="3" name="Content Placeholder 5">
            <a:extLst>
              <a:ext uri="{FF2B5EF4-FFF2-40B4-BE49-F238E27FC236}">
                <a16:creationId xmlns:a16="http://schemas.microsoft.com/office/drawing/2014/main" id="{B3A97E73-1E00-0C4B-9F84-D4FE42A5E50E}"/>
              </a:ext>
            </a:extLst>
          </p:cNvPr>
          <p:cNvPicPr>
            <a:picLocks noChangeAspect="1"/>
          </p:cNvPicPr>
          <p:nvPr/>
        </p:nvPicPr>
        <p:blipFill>
          <a:blip r:embed="rId3"/>
          <a:stretch>
            <a:fillRect/>
          </a:stretch>
        </p:blipFill>
        <p:spPr>
          <a:xfrm>
            <a:off x="1961015" y="1911868"/>
            <a:ext cx="8082929" cy="3121540"/>
          </a:xfrm>
          <a:prstGeom prst="rect">
            <a:avLst/>
          </a:prstGeom>
        </p:spPr>
      </p:pic>
      <p:pic>
        <p:nvPicPr>
          <p:cNvPr id="4" name="Picture 3">
            <a:extLst>
              <a:ext uri="{FF2B5EF4-FFF2-40B4-BE49-F238E27FC236}">
                <a16:creationId xmlns:a16="http://schemas.microsoft.com/office/drawing/2014/main" id="{7D23039B-4274-3549-A0C4-6D1AC21E8027}"/>
              </a:ext>
            </a:extLst>
          </p:cNvPr>
          <p:cNvPicPr>
            <a:picLocks noChangeAspect="1"/>
          </p:cNvPicPr>
          <p:nvPr/>
        </p:nvPicPr>
        <p:blipFill>
          <a:blip r:embed="rId4"/>
          <a:stretch>
            <a:fillRect/>
          </a:stretch>
        </p:blipFill>
        <p:spPr>
          <a:xfrm>
            <a:off x="1961014" y="5288915"/>
            <a:ext cx="8082930" cy="904559"/>
          </a:xfrm>
          <a:prstGeom prst="rect">
            <a:avLst/>
          </a:prstGeom>
        </p:spPr>
      </p:pic>
    </p:spTree>
    <p:extLst>
      <p:ext uri="{BB962C8B-B14F-4D97-AF65-F5344CB8AC3E}">
        <p14:creationId xmlns:p14="http://schemas.microsoft.com/office/powerpoint/2010/main" val="216704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6133-7B4D-48F9-9459-6E39D512FFDD}"/>
              </a:ext>
            </a:extLst>
          </p:cNvPr>
          <p:cNvSpPr>
            <a:spLocks noGrp="1"/>
          </p:cNvSpPr>
          <p:nvPr>
            <p:ph type="title"/>
          </p:nvPr>
        </p:nvSpPr>
        <p:spPr>
          <a:xfrm>
            <a:off x="609597" y="11623"/>
            <a:ext cx="10515600" cy="1406509"/>
          </a:xfrm>
        </p:spPr>
        <p:txBody>
          <a:bodyPr vert="horz" lIns="91440" tIns="45720" rIns="91440" bIns="45720" rtlCol="0" anchor="ctr">
            <a:normAutofit/>
          </a:bodyPr>
          <a:lstStyle/>
          <a:p>
            <a:r>
              <a:rPr lang="en-US" sz="3600" dirty="0">
                <a:solidFill>
                  <a:schemeClr val="tx1"/>
                </a:solidFill>
              </a:rPr>
              <a:t>Create K8s Deployment YAML</a:t>
            </a:r>
          </a:p>
        </p:txBody>
      </p:sp>
      <p:pic>
        <p:nvPicPr>
          <p:cNvPr id="3" name="Picture 2">
            <a:extLst>
              <a:ext uri="{FF2B5EF4-FFF2-40B4-BE49-F238E27FC236}">
                <a16:creationId xmlns:a16="http://schemas.microsoft.com/office/drawing/2014/main" id="{909ED4B3-6B94-DD43-BC88-2E72D6904292}"/>
              </a:ext>
            </a:extLst>
          </p:cNvPr>
          <p:cNvPicPr>
            <a:picLocks noChangeAspect="1"/>
          </p:cNvPicPr>
          <p:nvPr/>
        </p:nvPicPr>
        <p:blipFill>
          <a:blip r:embed="rId3"/>
          <a:stretch>
            <a:fillRect/>
          </a:stretch>
        </p:blipFill>
        <p:spPr>
          <a:xfrm>
            <a:off x="4588760" y="1401469"/>
            <a:ext cx="3257417" cy="5442516"/>
          </a:xfrm>
          <a:prstGeom prst="rect">
            <a:avLst/>
          </a:prstGeom>
        </p:spPr>
      </p:pic>
      <p:pic>
        <p:nvPicPr>
          <p:cNvPr id="4" name="Picture 3">
            <a:extLst>
              <a:ext uri="{FF2B5EF4-FFF2-40B4-BE49-F238E27FC236}">
                <a16:creationId xmlns:a16="http://schemas.microsoft.com/office/drawing/2014/main" id="{E883E34D-FB1F-3E48-8C4D-3FFFEB04C725}"/>
              </a:ext>
            </a:extLst>
          </p:cNvPr>
          <p:cNvPicPr>
            <a:picLocks noChangeAspect="1"/>
          </p:cNvPicPr>
          <p:nvPr/>
        </p:nvPicPr>
        <p:blipFill>
          <a:blip r:embed="rId4"/>
          <a:stretch>
            <a:fillRect/>
          </a:stretch>
        </p:blipFill>
        <p:spPr>
          <a:xfrm>
            <a:off x="659316" y="1401470"/>
            <a:ext cx="3481256" cy="5451269"/>
          </a:xfrm>
          <a:prstGeom prst="rect">
            <a:avLst/>
          </a:prstGeom>
        </p:spPr>
      </p:pic>
      <p:pic>
        <p:nvPicPr>
          <p:cNvPr id="5" name="Picture 4">
            <a:extLst>
              <a:ext uri="{FF2B5EF4-FFF2-40B4-BE49-F238E27FC236}">
                <a16:creationId xmlns:a16="http://schemas.microsoft.com/office/drawing/2014/main" id="{8DC904E4-A048-3B4D-9EB3-52323B27474D}"/>
              </a:ext>
            </a:extLst>
          </p:cNvPr>
          <p:cNvPicPr>
            <a:picLocks noChangeAspect="1"/>
          </p:cNvPicPr>
          <p:nvPr/>
        </p:nvPicPr>
        <p:blipFill>
          <a:blip r:embed="rId5"/>
          <a:stretch>
            <a:fillRect/>
          </a:stretch>
        </p:blipFill>
        <p:spPr>
          <a:xfrm>
            <a:off x="8181575" y="1401470"/>
            <a:ext cx="3448952" cy="1947111"/>
          </a:xfrm>
          <a:prstGeom prst="rect">
            <a:avLst/>
          </a:prstGeom>
        </p:spPr>
      </p:pic>
    </p:spTree>
    <p:extLst>
      <p:ext uri="{BB962C8B-B14F-4D97-AF65-F5344CB8AC3E}">
        <p14:creationId xmlns:p14="http://schemas.microsoft.com/office/powerpoint/2010/main" val="200580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6133-7B4D-48F9-9459-6E39D512FFDD}"/>
              </a:ext>
            </a:extLst>
          </p:cNvPr>
          <p:cNvSpPr>
            <a:spLocks noGrp="1"/>
          </p:cNvSpPr>
          <p:nvPr>
            <p:ph type="title"/>
          </p:nvPr>
        </p:nvSpPr>
        <p:spPr>
          <a:xfrm>
            <a:off x="609597" y="11623"/>
            <a:ext cx="10515600" cy="1406509"/>
          </a:xfrm>
        </p:spPr>
        <p:txBody>
          <a:bodyPr vert="horz" lIns="91440" tIns="45720" rIns="91440" bIns="45720" rtlCol="0" anchor="ctr">
            <a:normAutofit/>
          </a:bodyPr>
          <a:lstStyle/>
          <a:p>
            <a:r>
              <a:rPr lang="en-US" sz="3600" dirty="0">
                <a:solidFill>
                  <a:schemeClr val="tx1"/>
                </a:solidFill>
              </a:rPr>
              <a:t>Deploy to K8s Namespace</a:t>
            </a:r>
          </a:p>
        </p:txBody>
      </p:sp>
      <p:pic>
        <p:nvPicPr>
          <p:cNvPr id="3" name="Picture 2">
            <a:extLst>
              <a:ext uri="{FF2B5EF4-FFF2-40B4-BE49-F238E27FC236}">
                <a16:creationId xmlns:a16="http://schemas.microsoft.com/office/drawing/2014/main" id="{E455FEC2-6909-374C-BC44-8653E91DBF0E}"/>
              </a:ext>
            </a:extLst>
          </p:cNvPr>
          <p:cNvPicPr>
            <a:picLocks noChangeAspect="1"/>
          </p:cNvPicPr>
          <p:nvPr/>
        </p:nvPicPr>
        <p:blipFill>
          <a:blip r:embed="rId3"/>
          <a:stretch>
            <a:fillRect/>
          </a:stretch>
        </p:blipFill>
        <p:spPr>
          <a:xfrm>
            <a:off x="566532" y="1917028"/>
            <a:ext cx="10511849" cy="1355800"/>
          </a:xfrm>
          <a:prstGeom prst="rect">
            <a:avLst/>
          </a:prstGeom>
        </p:spPr>
      </p:pic>
      <p:pic>
        <p:nvPicPr>
          <p:cNvPr id="4" name="Picture 3">
            <a:extLst>
              <a:ext uri="{FF2B5EF4-FFF2-40B4-BE49-F238E27FC236}">
                <a16:creationId xmlns:a16="http://schemas.microsoft.com/office/drawing/2014/main" id="{4E0C3C21-DECE-8241-8F6B-49D8A120EC67}"/>
              </a:ext>
            </a:extLst>
          </p:cNvPr>
          <p:cNvPicPr>
            <a:picLocks noChangeAspect="1"/>
          </p:cNvPicPr>
          <p:nvPr/>
        </p:nvPicPr>
        <p:blipFill>
          <a:blip r:embed="rId4"/>
          <a:stretch>
            <a:fillRect/>
          </a:stretch>
        </p:blipFill>
        <p:spPr>
          <a:xfrm>
            <a:off x="563065" y="3427997"/>
            <a:ext cx="10499273" cy="1316235"/>
          </a:xfrm>
          <a:prstGeom prst="rect">
            <a:avLst/>
          </a:prstGeom>
        </p:spPr>
      </p:pic>
      <p:pic>
        <p:nvPicPr>
          <p:cNvPr id="5" name="Picture 4">
            <a:extLst>
              <a:ext uri="{FF2B5EF4-FFF2-40B4-BE49-F238E27FC236}">
                <a16:creationId xmlns:a16="http://schemas.microsoft.com/office/drawing/2014/main" id="{46033ECC-87BF-004D-BF7C-49FC73416777}"/>
              </a:ext>
            </a:extLst>
          </p:cNvPr>
          <p:cNvPicPr>
            <a:picLocks noChangeAspect="1"/>
          </p:cNvPicPr>
          <p:nvPr/>
        </p:nvPicPr>
        <p:blipFill>
          <a:blip r:embed="rId5"/>
          <a:stretch>
            <a:fillRect/>
          </a:stretch>
        </p:blipFill>
        <p:spPr>
          <a:xfrm>
            <a:off x="6809530" y="3764469"/>
            <a:ext cx="4248567" cy="2832378"/>
          </a:xfrm>
          <a:prstGeom prst="rect">
            <a:avLst/>
          </a:prstGeom>
        </p:spPr>
      </p:pic>
    </p:spTree>
    <p:extLst>
      <p:ext uri="{BB962C8B-B14F-4D97-AF65-F5344CB8AC3E}">
        <p14:creationId xmlns:p14="http://schemas.microsoft.com/office/powerpoint/2010/main" val="194436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9773" y="2373510"/>
            <a:ext cx="8357754" cy="2387600"/>
          </a:xfrm>
        </p:spPr>
        <p:txBody>
          <a:bodyPr>
            <a:normAutofit fontScale="90000"/>
          </a:bodyPr>
          <a:lstStyle/>
          <a:p>
            <a:br>
              <a:rPr lang="en-US" sz="4800" dirty="0"/>
            </a:br>
            <a:r>
              <a:rPr lang="en-US" sz="4400" dirty="0"/>
              <a:t>Lab1 &amp; 2 : Access Cluster and Deploy </a:t>
            </a:r>
            <a:r>
              <a:rPr lang="en-US" sz="4400" dirty="0" err="1"/>
              <a:t>Planespotter</a:t>
            </a:r>
            <a:r>
              <a:rPr lang="en-US" sz="4400" dirty="0"/>
              <a:t> App</a:t>
            </a:r>
            <a:br>
              <a:rPr lang="en-US" sz="4400" dirty="0"/>
            </a:br>
            <a:br>
              <a:rPr lang="en-US" sz="4400" dirty="0"/>
            </a:br>
            <a:r>
              <a:rPr lang="en-US" sz="3100" dirty="0"/>
              <a:t>http://</a:t>
            </a:r>
            <a:r>
              <a:rPr lang="en-US" sz="3100" dirty="0" err="1"/>
              <a:t>bit.ly</a:t>
            </a:r>
            <a:r>
              <a:rPr lang="en-US" sz="3100" dirty="0"/>
              <a:t>/Kube18_servicemesh_vmw</a:t>
            </a:r>
            <a:endParaRPr lang="en-US" sz="4800" dirty="0"/>
          </a:p>
        </p:txBody>
      </p:sp>
    </p:spTree>
    <p:extLst>
      <p:ext uri="{BB962C8B-B14F-4D97-AF65-F5344CB8AC3E}">
        <p14:creationId xmlns:p14="http://schemas.microsoft.com/office/powerpoint/2010/main" val="3659970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9F3CF-982B-1243-B52B-D0B51A78CE9D}"/>
              </a:ext>
            </a:extLst>
          </p:cNvPr>
          <p:cNvSpPr>
            <a:spLocks noGrp="1"/>
          </p:cNvSpPr>
          <p:nvPr>
            <p:ph type="title"/>
          </p:nvPr>
        </p:nvSpPr>
        <p:spPr/>
        <p:txBody>
          <a:bodyPr/>
          <a:lstStyle/>
          <a:p>
            <a:r>
              <a:rPr lang="en-US" dirty="0"/>
              <a:t>Demo App: “</a:t>
            </a:r>
            <a:r>
              <a:rPr lang="en-US" dirty="0" err="1"/>
              <a:t>Planespotter</a:t>
            </a:r>
            <a:r>
              <a:rPr lang="en-US" dirty="0"/>
              <a:t>"</a:t>
            </a:r>
          </a:p>
        </p:txBody>
      </p:sp>
      <p:pic>
        <p:nvPicPr>
          <p:cNvPr id="5" name="Picture 4">
            <a:extLst>
              <a:ext uri="{FF2B5EF4-FFF2-40B4-BE49-F238E27FC236}">
                <a16:creationId xmlns:a16="http://schemas.microsoft.com/office/drawing/2014/main" id="{8387B94C-6153-104E-B72D-71B1E6C126CC}"/>
              </a:ext>
            </a:extLst>
          </p:cNvPr>
          <p:cNvPicPr>
            <a:picLocks noChangeAspect="1"/>
          </p:cNvPicPr>
          <p:nvPr/>
        </p:nvPicPr>
        <p:blipFill>
          <a:blip r:embed="rId2"/>
          <a:stretch>
            <a:fillRect/>
          </a:stretch>
        </p:blipFill>
        <p:spPr>
          <a:xfrm>
            <a:off x="345972" y="1410361"/>
            <a:ext cx="10212780" cy="5034889"/>
          </a:xfrm>
          <a:prstGeom prst="rect">
            <a:avLst/>
          </a:prstGeom>
        </p:spPr>
      </p:pic>
    </p:spTree>
    <p:extLst>
      <p:ext uri="{BB962C8B-B14F-4D97-AF65-F5344CB8AC3E}">
        <p14:creationId xmlns:p14="http://schemas.microsoft.com/office/powerpoint/2010/main" val="2528434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D551B-AC81-134B-8AA3-92920D585421}"/>
              </a:ext>
            </a:extLst>
          </p:cNvPr>
          <p:cNvSpPr>
            <a:spLocks noGrp="1"/>
          </p:cNvSpPr>
          <p:nvPr>
            <p:ph type="title"/>
          </p:nvPr>
        </p:nvSpPr>
        <p:spPr/>
        <p:txBody>
          <a:bodyPr/>
          <a:lstStyle/>
          <a:p>
            <a:r>
              <a:rPr lang="en-US" dirty="0"/>
              <a:t>Speakers</a:t>
            </a:r>
          </a:p>
        </p:txBody>
      </p:sp>
      <p:pic>
        <p:nvPicPr>
          <p:cNvPr id="3" name="Picture 2">
            <a:extLst>
              <a:ext uri="{FF2B5EF4-FFF2-40B4-BE49-F238E27FC236}">
                <a16:creationId xmlns:a16="http://schemas.microsoft.com/office/drawing/2014/main" id="{588D7450-E872-6A4D-9F3F-813B534F4DAB}"/>
              </a:ext>
            </a:extLst>
          </p:cNvPr>
          <p:cNvPicPr>
            <a:picLocks noChangeAspect="1"/>
          </p:cNvPicPr>
          <p:nvPr/>
        </p:nvPicPr>
        <p:blipFill>
          <a:blip r:embed="rId3"/>
          <a:stretch>
            <a:fillRect/>
          </a:stretch>
        </p:blipFill>
        <p:spPr>
          <a:xfrm>
            <a:off x="1277577" y="2129118"/>
            <a:ext cx="2527300" cy="2527300"/>
          </a:xfrm>
          <a:prstGeom prst="ellipse">
            <a:avLst/>
          </a:prstGeom>
        </p:spPr>
      </p:pic>
      <p:pic>
        <p:nvPicPr>
          <p:cNvPr id="5" name="Picture 4">
            <a:extLst>
              <a:ext uri="{FF2B5EF4-FFF2-40B4-BE49-F238E27FC236}">
                <a16:creationId xmlns:a16="http://schemas.microsoft.com/office/drawing/2014/main" id="{B77035A1-2EB3-0949-AD42-E644791B2C71}"/>
              </a:ext>
            </a:extLst>
          </p:cNvPr>
          <p:cNvPicPr>
            <a:picLocks noChangeAspect="1"/>
          </p:cNvPicPr>
          <p:nvPr/>
        </p:nvPicPr>
        <p:blipFill>
          <a:blip r:embed="rId4"/>
          <a:stretch>
            <a:fillRect/>
          </a:stretch>
        </p:blipFill>
        <p:spPr>
          <a:xfrm>
            <a:off x="8226516" y="2125710"/>
            <a:ext cx="2566939" cy="2566939"/>
          </a:xfrm>
          <a:prstGeom prst="ellipse">
            <a:avLst/>
          </a:prstGeom>
        </p:spPr>
      </p:pic>
      <p:sp>
        <p:nvSpPr>
          <p:cNvPr id="6" name="TextBox 5">
            <a:extLst>
              <a:ext uri="{FF2B5EF4-FFF2-40B4-BE49-F238E27FC236}">
                <a16:creationId xmlns:a16="http://schemas.microsoft.com/office/drawing/2014/main" id="{28FA4FBD-4566-934C-945B-15B4FC7F3D23}"/>
              </a:ext>
            </a:extLst>
          </p:cNvPr>
          <p:cNvSpPr txBox="1"/>
          <p:nvPr/>
        </p:nvSpPr>
        <p:spPr>
          <a:xfrm>
            <a:off x="592866" y="4982128"/>
            <a:ext cx="3629510" cy="569387"/>
          </a:xfrm>
          <a:prstGeom prst="rect">
            <a:avLst/>
          </a:prstGeom>
        </p:spPr>
        <p:txBody>
          <a:bodyPr wrap="square" lIns="0" tIns="0" rIns="0" bIns="0" rtlCol="0">
            <a:spAutoFit/>
          </a:bodyPr>
          <a:lstStyle/>
          <a:p>
            <a:pPr algn="ctr">
              <a:spcAft>
                <a:spcPts val="600"/>
              </a:spcAft>
            </a:pPr>
            <a:r>
              <a:rPr lang="en-US" b="1" dirty="0" err="1"/>
              <a:t>Alicja</a:t>
            </a:r>
            <a:r>
              <a:rPr lang="en-US" b="1" dirty="0"/>
              <a:t> </a:t>
            </a:r>
            <a:r>
              <a:rPr lang="en-US" b="1" dirty="0" err="1"/>
              <a:t>Gilderdale</a:t>
            </a:r>
            <a:endParaRPr lang="en-US" b="1" dirty="0"/>
          </a:p>
          <a:p>
            <a:pPr algn="ctr">
              <a:spcAft>
                <a:spcPts val="600"/>
              </a:spcAft>
            </a:pPr>
            <a:r>
              <a:rPr lang="en-US" sz="1400" dirty="0"/>
              <a:t>Staff Systems Engineer, Cloud Native </a:t>
            </a:r>
          </a:p>
        </p:txBody>
      </p:sp>
      <p:sp>
        <p:nvSpPr>
          <p:cNvPr id="7" name="TextBox 6">
            <a:extLst>
              <a:ext uri="{FF2B5EF4-FFF2-40B4-BE49-F238E27FC236}">
                <a16:creationId xmlns:a16="http://schemas.microsoft.com/office/drawing/2014/main" id="{B08A2755-2C30-DC4F-8513-FA49FB59FDDC}"/>
              </a:ext>
            </a:extLst>
          </p:cNvPr>
          <p:cNvSpPr txBox="1"/>
          <p:nvPr/>
        </p:nvSpPr>
        <p:spPr>
          <a:xfrm>
            <a:off x="3878543" y="4982128"/>
            <a:ext cx="4277860" cy="861774"/>
          </a:xfrm>
          <a:prstGeom prst="rect">
            <a:avLst/>
          </a:prstGeom>
        </p:spPr>
        <p:txBody>
          <a:bodyPr wrap="square" lIns="0" tIns="0" rIns="0" bIns="0" rtlCol="0">
            <a:spAutoFit/>
          </a:bodyPr>
          <a:lstStyle/>
          <a:p>
            <a:pPr algn="ctr">
              <a:spcAft>
                <a:spcPts val="600"/>
              </a:spcAft>
            </a:pPr>
            <a:r>
              <a:rPr lang="en-US" b="1" dirty="0"/>
              <a:t>Shriram Rajagopalan</a:t>
            </a:r>
          </a:p>
          <a:p>
            <a:pPr algn="ctr">
              <a:spcAft>
                <a:spcPts val="600"/>
              </a:spcAft>
            </a:pPr>
            <a:r>
              <a:rPr lang="en-US" sz="1400" dirty="0"/>
              <a:t>Staff Engineer</a:t>
            </a:r>
          </a:p>
          <a:p>
            <a:pPr algn="ctr">
              <a:spcAft>
                <a:spcPts val="600"/>
              </a:spcAft>
            </a:pPr>
            <a:r>
              <a:rPr lang="en-US" sz="1400" dirty="0"/>
              <a:t>Contributor Istio, Envoy</a:t>
            </a:r>
          </a:p>
        </p:txBody>
      </p:sp>
      <p:sp>
        <p:nvSpPr>
          <p:cNvPr id="8" name="TextBox 7">
            <a:extLst>
              <a:ext uri="{FF2B5EF4-FFF2-40B4-BE49-F238E27FC236}">
                <a16:creationId xmlns:a16="http://schemas.microsoft.com/office/drawing/2014/main" id="{B8FCA0C5-8172-ED44-ADD4-91BFF6F4D388}"/>
              </a:ext>
            </a:extLst>
          </p:cNvPr>
          <p:cNvSpPr txBox="1"/>
          <p:nvPr/>
        </p:nvSpPr>
        <p:spPr>
          <a:xfrm>
            <a:off x="7812569" y="4982128"/>
            <a:ext cx="3629509" cy="569387"/>
          </a:xfrm>
          <a:prstGeom prst="rect">
            <a:avLst/>
          </a:prstGeom>
        </p:spPr>
        <p:txBody>
          <a:bodyPr wrap="square" lIns="0" tIns="0" rIns="0" bIns="0" rtlCol="0">
            <a:spAutoFit/>
          </a:bodyPr>
          <a:lstStyle/>
          <a:p>
            <a:pPr algn="ctr">
              <a:spcAft>
                <a:spcPts val="600"/>
              </a:spcAft>
            </a:pPr>
            <a:r>
              <a:rPr lang="en-US" b="1" dirty="0"/>
              <a:t>Boskey Savla</a:t>
            </a:r>
          </a:p>
          <a:p>
            <a:pPr algn="ctr">
              <a:spcAft>
                <a:spcPts val="600"/>
              </a:spcAft>
            </a:pPr>
            <a:r>
              <a:rPr lang="en-US" sz="1400" dirty="0"/>
              <a:t>Technical Product Marketing Manager</a:t>
            </a:r>
          </a:p>
        </p:txBody>
      </p:sp>
      <p:pic>
        <p:nvPicPr>
          <p:cNvPr id="9" name="Picture 8">
            <a:extLst>
              <a:ext uri="{FF2B5EF4-FFF2-40B4-BE49-F238E27FC236}">
                <a16:creationId xmlns:a16="http://schemas.microsoft.com/office/drawing/2014/main" id="{A4A7F171-98F1-AD46-B5BA-6FAE53863827}"/>
              </a:ext>
            </a:extLst>
          </p:cNvPr>
          <p:cNvPicPr>
            <a:picLocks noChangeAspect="1"/>
          </p:cNvPicPr>
          <p:nvPr/>
        </p:nvPicPr>
        <p:blipFill>
          <a:blip r:embed="rId5"/>
          <a:stretch>
            <a:fillRect/>
          </a:stretch>
        </p:blipFill>
        <p:spPr>
          <a:xfrm>
            <a:off x="4832350" y="2165350"/>
            <a:ext cx="2527300" cy="2527300"/>
          </a:xfrm>
          <a:prstGeom prst="ellipse">
            <a:avLst/>
          </a:prstGeom>
          <a:ln>
            <a:solidFill>
              <a:schemeClr val="accent6">
                <a:lumMod val="60000"/>
                <a:lumOff val="40000"/>
              </a:schemeClr>
            </a:solidFill>
          </a:ln>
        </p:spPr>
      </p:pic>
    </p:spTree>
    <p:extLst>
      <p:ext uri="{BB962C8B-B14F-4D97-AF65-F5344CB8AC3E}">
        <p14:creationId xmlns:p14="http://schemas.microsoft.com/office/powerpoint/2010/main" val="2742991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BBD0D5B-4B2D-2E4B-9A76-2CEF1E6497F6}"/>
              </a:ext>
            </a:extLst>
          </p:cNvPr>
          <p:cNvSpPr>
            <a:spLocks noGrp="1"/>
          </p:cNvSpPr>
          <p:nvPr>
            <p:ph type="title"/>
          </p:nvPr>
        </p:nvSpPr>
        <p:spPr/>
        <p:txBody>
          <a:bodyPr/>
          <a:lstStyle/>
          <a:p>
            <a:r>
              <a:rPr lang="en-US" dirty="0" err="1"/>
              <a:t>Planespotter</a:t>
            </a:r>
            <a:r>
              <a:rPr lang="en-US" dirty="0"/>
              <a:t> App</a:t>
            </a:r>
          </a:p>
        </p:txBody>
      </p:sp>
      <p:grpSp>
        <p:nvGrpSpPr>
          <p:cNvPr id="22" name="Group 21">
            <a:extLst>
              <a:ext uri="{FF2B5EF4-FFF2-40B4-BE49-F238E27FC236}">
                <a16:creationId xmlns:a16="http://schemas.microsoft.com/office/drawing/2014/main" id="{F77903AF-9641-451B-A07C-1E106EC55187}"/>
              </a:ext>
            </a:extLst>
          </p:cNvPr>
          <p:cNvGrpSpPr/>
          <p:nvPr/>
        </p:nvGrpSpPr>
        <p:grpSpPr>
          <a:xfrm>
            <a:off x="2051036" y="1615554"/>
            <a:ext cx="7619997" cy="2342166"/>
            <a:chOff x="1614312" y="2705975"/>
            <a:chExt cx="7619997" cy="2342166"/>
          </a:xfrm>
        </p:grpSpPr>
        <p:sp>
          <p:nvSpPr>
            <p:cNvPr id="4" name="Rectangle 3">
              <a:extLst>
                <a:ext uri="{FF2B5EF4-FFF2-40B4-BE49-F238E27FC236}">
                  <a16:creationId xmlns:a16="http://schemas.microsoft.com/office/drawing/2014/main" id="{38A4F07C-51DF-4ADC-90BB-024E2E4F312D}"/>
                </a:ext>
              </a:extLst>
            </p:cNvPr>
            <p:cNvSpPr/>
            <p:nvPr/>
          </p:nvSpPr>
          <p:spPr>
            <a:xfrm>
              <a:off x="3273778" y="2717800"/>
              <a:ext cx="1569155" cy="94826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1"/>
                  </a:solidFill>
                </a:rPr>
                <a:t>Frontend</a:t>
              </a:r>
            </a:p>
          </p:txBody>
        </p:sp>
        <p:sp>
          <p:nvSpPr>
            <p:cNvPr id="5" name="Rectangle 4">
              <a:extLst>
                <a:ext uri="{FF2B5EF4-FFF2-40B4-BE49-F238E27FC236}">
                  <a16:creationId xmlns:a16="http://schemas.microsoft.com/office/drawing/2014/main" id="{CE726E51-959E-4A9A-AB10-EEBB9B7A7B58}"/>
                </a:ext>
              </a:extLst>
            </p:cNvPr>
            <p:cNvSpPr/>
            <p:nvPr/>
          </p:nvSpPr>
          <p:spPr>
            <a:xfrm>
              <a:off x="5113866" y="2717799"/>
              <a:ext cx="1569155" cy="94826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1"/>
                  </a:solidFill>
                </a:rPr>
                <a:t>API Server</a:t>
              </a:r>
            </a:p>
          </p:txBody>
        </p:sp>
        <p:sp>
          <p:nvSpPr>
            <p:cNvPr id="6" name="Rectangle 5">
              <a:extLst>
                <a:ext uri="{FF2B5EF4-FFF2-40B4-BE49-F238E27FC236}">
                  <a16:creationId xmlns:a16="http://schemas.microsoft.com/office/drawing/2014/main" id="{A917AED4-84FB-4059-BF41-48D5DB549DF5}"/>
                </a:ext>
              </a:extLst>
            </p:cNvPr>
            <p:cNvSpPr/>
            <p:nvPr/>
          </p:nvSpPr>
          <p:spPr>
            <a:xfrm>
              <a:off x="7665154" y="2705975"/>
              <a:ext cx="1569155" cy="44027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1"/>
                  </a:solidFill>
                </a:rPr>
                <a:t>Redis Server</a:t>
              </a:r>
            </a:p>
          </p:txBody>
        </p:sp>
        <p:sp>
          <p:nvSpPr>
            <p:cNvPr id="7" name="Rectangle 6">
              <a:extLst>
                <a:ext uri="{FF2B5EF4-FFF2-40B4-BE49-F238E27FC236}">
                  <a16:creationId xmlns:a16="http://schemas.microsoft.com/office/drawing/2014/main" id="{D97BD24D-BA6C-41B5-8E6D-6DD44400D544}"/>
                </a:ext>
              </a:extLst>
            </p:cNvPr>
            <p:cNvSpPr/>
            <p:nvPr/>
          </p:nvSpPr>
          <p:spPr>
            <a:xfrm>
              <a:off x="7665154" y="3191933"/>
              <a:ext cx="1569155" cy="47413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1"/>
                  </a:solidFill>
                </a:rPr>
                <a:t>MySQL</a:t>
              </a:r>
            </a:p>
          </p:txBody>
        </p:sp>
        <p:cxnSp>
          <p:nvCxnSpPr>
            <p:cNvPr id="9" name="Straight Arrow Connector 8">
              <a:extLst>
                <a:ext uri="{FF2B5EF4-FFF2-40B4-BE49-F238E27FC236}">
                  <a16:creationId xmlns:a16="http://schemas.microsoft.com/office/drawing/2014/main" id="{4755BA4A-901E-487F-BF36-5171061C8132}"/>
                </a:ext>
              </a:extLst>
            </p:cNvPr>
            <p:cNvCxnSpPr>
              <a:stCxn id="4" idx="3"/>
              <a:endCxn id="5" idx="1"/>
            </p:cNvCxnSpPr>
            <p:nvPr/>
          </p:nvCxnSpPr>
          <p:spPr bwMode="gray">
            <a:xfrm flipV="1">
              <a:off x="4842933" y="3191933"/>
              <a:ext cx="270933" cy="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98723A9-4DFC-4D16-88AB-33961BEC6F40}"/>
                </a:ext>
              </a:extLst>
            </p:cNvPr>
            <p:cNvCxnSpPr>
              <a:stCxn id="6" idx="1"/>
              <a:endCxn id="5" idx="3"/>
            </p:cNvCxnSpPr>
            <p:nvPr/>
          </p:nvCxnSpPr>
          <p:spPr bwMode="gray">
            <a:xfrm flipH="1">
              <a:off x="6683021" y="2926111"/>
              <a:ext cx="982133" cy="26582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99C7FC-19B2-47F4-8241-590847EF6B20}"/>
                </a:ext>
              </a:extLst>
            </p:cNvPr>
            <p:cNvCxnSpPr>
              <a:stCxn id="7" idx="1"/>
              <a:endCxn id="5" idx="3"/>
            </p:cNvCxnSpPr>
            <p:nvPr/>
          </p:nvCxnSpPr>
          <p:spPr bwMode="gray">
            <a:xfrm flipH="1" flipV="1">
              <a:off x="6683021" y="3191933"/>
              <a:ext cx="982133" cy="2370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5" name="Graphic 14" descr="Group">
              <a:extLst>
                <a:ext uri="{FF2B5EF4-FFF2-40B4-BE49-F238E27FC236}">
                  <a16:creationId xmlns:a16="http://schemas.microsoft.com/office/drawing/2014/main" id="{7115BC7F-EFEA-465B-AE6A-C99BBFB5CD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4312" y="2853266"/>
              <a:ext cx="677333" cy="677333"/>
            </a:xfrm>
            <a:prstGeom prst="rect">
              <a:avLst/>
            </a:prstGeom>
          </p:spPr>
        </p:pic>
        <p:cxnSp>
          <p:nvCxnSpPr>
            <p:cNvPr id="17" name="Straight Arrow Connector 16">
              <a:extLst>
                <a:ext uri="{FF2B5EF4-FFF2-40B4-BE49-F238E27FC236}">
                  <a16:creationId xmlns:a16="http://schemas.microsoft.com/office/drawing/2014/main" id="{1249C45D-E239-4D12-ABDA-DFCB56C50A23}"/>
                </a:ext>
              </a:extLst>
            </p:cNvPr>
            <p:cNvCxnSpPr>
              <a:cxnSpLocks/>
            </p:cNvCxnSpPr>
            <p:nvPr/>
          </p:nvCxnSpPr>
          <p:spPr bwMode="gray">
            <a:xfrm>
              <a:off x="2458156" y="3191932"/>
              <a:ext cx="635000"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4825858-9372-4FFC-9D27-973640D435F0}"/>
                </a:ext>
              </a:extLst>
            </p:cNvPr>
            <p:cNvSpPr txBox="1"/>
            <p:nvPr/>
          </p:nvSpPr>
          <p:spPr>
            <a:xfrm>
              <a:off x="3386667" y="3955534"/>
              <a:ext cx="1456266" cy="184666"/>
            </a:xfrm>
            <a:prstGeom prst="rect">
              <a:avLst/>
            </a:prstGeom>
          </p:spPr>
          <p:txBody>
            <a:bodyPr wrap="square" lIns="0" tIns="0" rIns="0" bIns="0" rtlCol="0">
              <a:spAutoFit/>
            </a:bodyPr>
            <a:lstStyle/>
            <a:p>
              <a:pPr algn="ctr">
                <a:spcAft>
                  <a:spcPts val="600"/>
                </a:spcAft>
              </a:pPr>
              <a:r>
                <a:rPr lang="en-US" sz="1200"/>
                <a:t>UI Interface</a:t>
              </a:r>
            </a:p>
          </p:txBody>
        </p:sp>
        <p:sp>
          <p:nvSpPr>
            <p:cNvPr id="20" name="TextBox 19">
              <a:extLst>
                <a:ext uri="{FF2B5EF4-FFF2-40B4-BE49-F238E27FC236}">
                  <a16:creationId xmlns:a16="http://schemas.microsoft.com/office/drawing/2014/main" id="{6CABFB19-3B1C-4904-A317-54D14CE362C8}"/>
                </a:ext>
              </a:extLst>
            </p:cNvPr>
            <p:cNvSpPr txBox="1"/>
            <p:nvPr/>
          </p:nvSpPr>
          <p:spPr>
            <a:xfrm>
              <a:off x="5113866" y="4047867"/>
              <a:ext cx="1456266" cy="369332"/>
            </a:xfrm>
            <a:prstGeom prst="rect">
              <a:avLst/>
            </a:prstGeom>
          </p:spPr>
          <p:txBody>
            <a:bodyPr wrap="square" lIns="0" tIns="0" rIns="0" bIns="0" rtlCol="0">
              <a:spAutoFit/>
            </a:bodyPr>
            <a:lstStyle/>
            <a:p>
              <a:pPr algn="ctr">
                <a:spcAft>
                  <a:spcPts val="600"/>
                </a:spcAft>
              </a:pPr>
              <a:r>
                <a:rPr lang="en-US" sz="1200"/>
                <a:t>Pulls data from Redis and </a:t>
              </a:r>
              <a:r>
                <a:rPr lang="en-US" sz="1200" err="1"/>
                <a:t>MySQl</a:t>
              </a:r>
              <a:r>
                <a:rPr lang="en-US" sz="1200"/>
                <a:t> DB</a:t>
              </a:r>
            </a:p>
          </p:txBody>
        </p:sp>
        <p:sp>
          <p:nvSpPr>
            <p:cNvPr id="21" name="TextBox 20">
              <a:extLst>
                <a:ext uri="{FF2B5EF4-FFF2-40B4-BE49-F238E27FC236}">
                  <a16:creationId xmlns:a16="http://schemas.microsoft.com/office/drawing/2014/main" id="{AF800E56-E69A-4028-8DA9-45022DAD151E}"/>
                </a:ext>
              </a:extLst>
            </p:cNvPr>
            <p:cNvSpPr txBox="1"/>
            <p:nvPr/>
          </p:nvSpPr>
          <p:spPr>
            <a:xfrm>
              <a:off x="7721598" y="4047867"/>
              <a:ext cx="1456266" cy="1000274"/>
            </a:xfrm>
            <a:prstGeom prst="rect">
              <a:avLst/>
            </a:prstGeom>
          </p:spPr>
          <p:txBody>
            <a:bodyPr wrap="square" lIns="0" tIns="0" rIns="0" bIns="0" rtlCol="0">
              <a:spAutoFit/>
            </a:bodyPr>
            <a:lstStyle/>
            <a:p>
              <a:pPr algn="ctr">
                <a:spcAft>
                  <a:spcPts val="600"/>
                </a:spcAft>
              </a:pPr>
              <a:r>
                <a:rPr lang="en-US" sz="1200"/>
                <a:t>Redis: In memory data for flights airborne</a:t>
              </a:r>
            </a:p>
            <a:p>
              <a:pPr algn="ctr">
                <a:spcAft>
                  <a:spcPts val="600"/>
                </a:spcAft>
              </a:pPr>
              <a:r>
                <a:rPr lang="en-US" sz="1200"/>
                <a:t>MySQL: Aircraft registration data</a:t>
              </a:r>
            </a:p>
          </p:txBody>
        </p:sp>
      </p:grpSp>
      <p:grpSp>
        <p:nvGrpSpPr>
          <p:cNvPr id="76" name="Group 75">
            <a:extLst>
              <a:ext uri="{FF2B5EF4-FFF2-40B4-BE49-F238E27FC236}">
                <a16:creationId xmlns:a16="http://schemas.microsoft.com/office/drawing/2014/main" id="{0BD3041E-4FCB-465D-AFC7-BA0B9161DBBC}"/>
              </a:ext>
            </a:extLst>
          </p:cNvPr>
          <p:cNvGrpSpPr/>
          <p:nvPr/>
        </p:nvGrpSpPr>
        <p:grpSpPr>
          <a:xfrm>
            <a:off x="3529880" y="1615554"/>
            <a:ext cx="6965245" cy="4699536"/>
            <a:chOff x="3556000" y="1373886"/>
            <a:chExt cx="6965245" cy="4699536"/>
          </a:xfrm>
        </p:grpSpPr>
        <p:cxnSp>
          <p:nvCxnSpPr>
            <p:cNvPr id="27" name="Straight Connector 26">
              <a:extLst>
                <a:ext uri="{FF2B5EF4-FFF2-40B4-BE49-F238E27FC236}">
                  <a16:creationId xmlns:a16="http://schemas.microsoft.com/office/drawing/2014/main" id="{1132914F-F6EE-478A-8026-38122FE1D236}"/>
                </a:ext>
              </a:extLst>
            </p:cNvPr>
            <p:cNvCxnSpPr/>
            <p:nvPr/>
          </p:nvCxnSpPr>
          <p:spPr bwMode="gray">
            <a:xfrm>
              <a:off x="3556000" y="1385710"/>
              <a:ext cx="0" cy="4653846"/>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3F2917A7-8AF4-4676-B401-E8B5CA386476}"/>
                </a:ext>
              </a:extLst>
            </p:cNvPr>
            <p:cNvCxnSpPr/>
            <p:nvPr/>
          </p:nvCxnSpPr>
          <p:spPr bwMode="gray">
            <a:xfrm>
              <a:off x="5441243" y="1385710"/>
              <a:ext cx="0" cy="4687712"/>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9907806-9B1F-4D3B-A16F-34E2DDE396E2}"/>
                </a:ext>
              </a:extLst>
            </p:cNvPr>
            <p:cNvCxnSpPr/>
            <p:nvPr/>
          </p:nvCxnSpPr>
          <p:spPr bwMode="gray">
            <a:xfrm>
              <a:off x="7484533" y="1373886"/>
              <a:ext cx="0" cy="466567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B6D65920-6998-4D6F-8BFC-C9079C620F4D}"/>
                </a:ext>
              </a:extLst>
            </p:cNvPr>
            <p:cNvCxnSpPr/>
            <p:nvPr/>
          </p:nvCxnSpPr>
          <p:spPr bwMode="gray">
            <a:xfrm>
              <a:off x="10521245" y="1385710"/>
              <a:ext cx="0" cy="4665670"/>
            </a:xfrm>
            <a:prstGeom prst="line">
              <a:avLst/>
            </a:prstGeom>
            <a:ln>
              <a:tailEnd type="none"/>
            </a:ln>
          </p:spPr>
          <p:style>
            <a:lnRef idx="1">
              <a:schemeClr val="dk1"/>
            </a:lnRef>
            <a:fillRef idx="0">
              <a:schemeClr val="dk1"/>
            </a:fillRef>
            <a:effectRef idx="0">
              <a:schemeClr val="dk1"/>
            </a:effectRef>
            <a:fontRef idx="minor">
              <a:schemeClr val="tx1"/>
            </a:fontRef>
          </p:style>
        </p:cxnSp>
      </p:grpSp>
      <p:grpSp>
        <p:nvGrpSpPr>
          <p:cNvPr id="71" name="Group 70">
            <a:extLst>
              <a:ext uri="{FF2B5EF4-FFF2-40B4-BE49-F238E27FC236}">
                <a16:creationId xmlns:a16="http://schemas.microsoft.com/office/drawing/2014/main" id="{9E4AA8AF-C8D5-4BDB-A196-A389E2422F15}"/>
              </a:ext>
            </a:extLst>
          </p:cNvPr>
          <p:cNvGrpSpPr/>
          <p:nvPr/>
        </p:nvGrpSpPr>
        <p:grpSpPr>
          <a:xfrm>
            <a:off x="879807" y="5574680"/>
            <a:ext cx="9646357" cy="867875"/>
            <a:chOff x="905927" y="5333011"/>
            <a:chExt cx="9646357" cy="867875"/>
          </a:xfrm>
        </p:grpSpPr>
        <p:grpSp>
          <p:nvGrpSpPr>
            <p:cNvPr id="70" name="Group 69">
              <a:extLst>
                <a:ext uri="{FF2B5EF4-FFF2-40B4-BE49-F238E27FC236}">
                  <a16:creationId xmlns:a16="http://schemas.microsoft.com/office/drawing/2014/main" id="{32FC8FAC-CEA8-4FC0-908A-9978251447F1}"/>
                </a:ext>
              </a:extLst>
            </p:cNvPr>
            <p:cNvGrpSpPr/>
            <p:nvPr/>
          </p:nvGrpSpPr>
          <p:grpSpPr>
            <a:xfrm>
              <a:off x="905927" y="5341616"/>
              <a:ext cx="9646357" cy="859270"/>
              <a:chOff x="905927" y="5341616"/>
              <a:chExt cx="9646357" cy="859270"/>
            </a:xfrm>
          </p:grpSpPr>
          <p:sp>
            <p:nvSpPr>
              <p:cNvPr id="68" name="Rectangle 67">
                <a:extLst>
                  <a:ext uri="{FF2B5EF4-FFF2-40B4-BE49-F238E27FC236}">
                    <a16:creationId xmlns:a16="http://schemas.microsoft.com/office/drawing/2014/main" id="{8B7F9201-704A-4CBB-A5B9-ED110A0E7670}"/>
                  </a:ext>
                </a:extLst>
              </p:cNvPr>
              <p:cNvSpPr/>
              <p:nvPr/>
            </p:nvSpPr>
            <p:spPr>
              <a:xfrm>
                <a:off x="2943589" y="5341616"/>
                <a:ext cx="7608695" cy="859269"/>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9" name="Rectangle 68">
                <a:extLst>
                  <a:ext uri="{FF2B5EF4-FFF2-40B4-BE49-F238E27FC236}">
                    <a16:creationId xmlns:a16="http://schemas.microsoft.com/office/drawing/2014/main" id="{4B9DA19A-4A57-4097-8ADF-79C216FC564E}"/>
                  </a:ext>
                </a:extLst>
              </p:cNvPr>
              <p:cNvSpPr/>
              <p:nvPr/>
            </p:nvSpPr>
            <p:spPr>
              <a:xfrm>
                <a:off x="905927" y="5341617"/>
                <a:ext cx="2037662" cy="859269"/>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a:t>Pods</a:t>
                </a:r>
              </a:p>
              <a:p>
                <a:pPr algn="ctr">
                  <a:spcAft>
                    <a:spcPts val="600"/>
                  </a:spcAft>
                </a:pPr>
                <a:r>
                  <a:rPr lang="en-US" sz="1200"/>
                  <a:t>{Labels: </a:t>
                </a:r>
                <a:r>
                  <a:rPr lang="en-US" sz="1200" err="1"/>
                  <a:t>frontned</a:t>
                </a:r>
                <a:r>
                  <a:rPr lang="en-US" sz="1200"/>
                  <a:t>, app-server, </a:t>
                </a:r>
                <a:r>
                  <a:rPr lang="en-US" sz="1200" err="1"/>
                  <a:t>redis</a:t>
                </a:r>
                <a:r>
                  <a:rPr lang="en-US" sz="1200"/>
                  <a:t>, </a:t>
                </a:r>
                <a:r>
                  <a:rPr lang="en-US" sz="1200" err="1"/>
                  <a:t>MySQl</a:t>
                </a:r>
                <a:r>
                  <a:rPr lang="en-US" sz="1200"/>
                  <a:t>} </a:t>
                </a:r>
              </a:p>
            </p:txBody>
          </p:sp>
        </p:grpSp>
        <p:grpSp>
          <p:nvGrpSpPr>
            <p:cNvPr id="43" name="Group 42">
              <a:extLst>
                <a:ext uri="{FF2B5EF4-FFF2-40B4-BE49-F238E27FC236}">
                  <a16:creationId xmlns:a16="http://schemas.microsoft.com/office/drawing/2014/main" id="{7E447A86-5547-42E1-9AA8-30A123A02128}"/>
                </a:ext>
              </a:extLst>
            </p:cNvPr>
            <p:cNvGrpSpPr/>
            <p:nvPr/>
          </p:nvGrpSpPr>
          <p:grpSpPr>
            <a:xfrm>
              <a:off x="4010367" y="5333011"/>
              <a:ext cx="6059345" cy="762817"/>
              <a:chOff x="4010367" y="5333011"/>
              <a:chExt cx="6059345" cy="762817"/>
            </a:xfrm>
            <a:solidFill>
              <a:schemeClr val="bg2">
                <a:lumMod val="25000"/>
              </a:schemeClr>
            </a:solidFill>
          </p:grpSpPr>
          <p:sp>
            <p:nvSpPr>
              <p:cNvPr id="34" name="Heptagon 33">
                <a:extLst>
                  <a:ext uri="{FF2B5EF4-FFF2-40B4-BE49-F238E27FC236}">
                    <a16:creationId xmlns:a16="http://schemas.microsoft.com/office/drawing/2014/main" id="{6A0B780B-AE91-43B2-A2AF-69260E20EB8B}"/>
                  </a:ext>
                </a:extLst>
              </p:cNvPr>
              <p:cNvSpPr/>
              <p:nvPr/>
            </p:nvSpPr>
            <p:spPr>
              <a:xfrm>
                <a:off x="4010367" y="5438422"/>
                <a:ext cx="818465" cy="657406"/>
              </a:xfrm>
              <a:prstGeom prst="heptagon">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Frontend</a:t>
                </a:r>
              </a:p>
            </p:txBody>
          </p:sp>
          <p:sp>
            <p:nvSpPr>
              <p:cNvPr id="35" name="Heptagon 34">
                <a:extLst>
                  <a:ext uri="{FF2B5EF4-FFF2-40B4-BE49-F238E27FC236}">
                    <a16:creationId xmlns:a16="http://schemas.microsoft.com/office/drawing/2014/main" id="{1E238BAF-6EC8-4844-95C1-0823461C7785}"/>
                  </a:ext>
                </a:extLst>
              </p:cNvPr>
              <p:cNvSpPr/>
              <p:nvPr/>
            </p:nvSpPr>
            <p:spPr>
              <a:xfrm>
                <a:off x="6031080" y="5359744"/>
                <a:ext cx="883389" cy="713678"/>
              </a:xfrm>
              <a:prstGeom prst="heptagon">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App-server</a:t>
                </a:r>
              </a:p>
            </p:txBody>
          </p:sp>
          <p:sp>
            <p:nvSpPr>
              <p:cNvPr id="36" name="Heptagon 35">
                <a:extLst>
                  <a:ext uri="{FF2B5EF4-FFF2-40B4-BE49-F238E27FC236}">
                    <a16:creationId xmlns:a16="http://schemas.microsoft.com/office/drawing/2014/main" id="{7A0D5A81-73BF-4186-B9E1-302BABB69246}"/>
                  </a:ext>
                </a:extLst>
              </p:cNvPr>
              <p:cNvSpPr/>
              <p:nvPr/>
            </p:nvSpPr>
            <p:spPr>
              <a:xfrm>
                <a:off x="7834491" y="5333011"/>
                <a:ext cx="883389" cy="713678"/>
              </a:xfrm>
              <a:prstGeom prst="heptagon">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Redis</a:t>
                </a:r>
              </a:p>
            </p:txBody>
          </p:sp>
          <p:sp>
            <p:nvSpPr>
              <p:cNvPr id="37" name="Heptagon 36">
                <a:extLst>
                  <a:ext uri="{FF2B5EF4-FFF2-40B4-BE49-F238E27FC236}">
                    <a16:creationId xmlns:a16="http://schemas.microsoft.com/office/drawing/2014/main" id="{586DCD1A-49C9-49FD-89D4-B0DC0D07F88E}"/>
                  </a:ext>
                </a:extLst>
              </p:cNvPr>
              <p:cNvSpPr/>
              <p:nvPr/>
            </p:nvSpPr>
            <p:spPr>
              <a:xfrm>
                <a:off x="9186323" y="5359744"/>
                <a:ext cx="883389" cy="713678"/>
              </a:xfrm>
              <a:prstGeom prst="heptagon">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err="1">
                    <a:solidFill>
                      <a:schemeClr val="bg1"/>
                    </a:solidFill>
                  </a:rPr>
                  <a:t>MySQl</a:t>
                </a:r>
                <a:endParaRPr lang="en-US" sz="1200">
                  <a:solidFill>
                    <a:schemeClr val="bg1"/>
                  </a:solidFill>
                </a:endParaRPr>
              </a:p>
            </p:txBody>
          </p:sp>
        </p:grpSp>
      </p:grpSp>
      <p:grpSp>
        <p:nvGrpSpPr>
          <p:cNvPr id="77" name="Group 76">
            <a:extLst>
              <a:ext uri="{FF2B5EF4-FFF2-40B4-BE49-F238E27FC236}">
                <a16:creationId xmlns:a16="http://schemas.microsoft.com/office/drawing/2014/main" id="{C804E8C0-C264-4D76-ADAC-EF3E78444F3B}"/>
              </a:ext>
            </a:extLst>
          </p:cNvPr>
          <p:cNvGrpSpPr/>
          <p:nvPr/>
        </p:nvGrpSpPr>
        <p:grpSpPr>
          <a:xfrm>
            <a:off x="879807" y="4861593"/>
            <a:ext cx="9615317" cy="1060166"/>
            <a:chOff x="905927" y="4626011"/>
            <a:chExt cx="9615317" cy="1060166"/>
          </a:xfrm>
        </p:grpSpPr>
        <p:grpSp>
          <p:nvGrpSpPr>
            <p:cNvPr id="75" name="Group 74">
              <a:extLst>
                <a:ext uri="{FF2B5EF4-FFF2-40B4-BE49-F238E27FC236}">
                  <a16:creationId xmlns:a16="http://schemas.microsoft.com/office/drawing/2014/main" id="{A6E3A472-2DDA-47D9-967F-8380A07D5784}"/>
                </a:ext>
              </a:extLst>
            </p:cNvPr>
            <p:cNvGrpSpPr/>
            <p:nvPr/>
          </p:nvGrpSpPr>
          <p:grpSpPr>
            <a:xfrm>
              <a:off x="905927" y="4626011"/>
              <a:ext cx="9615317" cy="1060166"/>
              <a:chOff x="905927" y="4626011"/>
              <a:chExt cx="9615317" cy="1060166"/>
            </a:xfrm>
          </p:grpSpPr>
          <p:grpSp>
            <p:nvGrpSpPr>
              <p:cNvPr id="72" name="Group 71">
                <a:extLst>
                  <a:ext uri="{FF2B5EF4-FFF2-40B4-BE49-F238E27FC236}">
                    <a16:creationId xmlns:a16="http://schemas.microsoft.com/office/drawing/2014/main" id="{FB596C30-4B25-44C7-B5E5-8D9E23C58B29}"/>
                  </a:ext>
                </a:extLst>
              </p:cNvPr>
              <p:cNvGrpSpPr/>
              <p:nvPr/>
            </p:nvGrpSpPr>
            <p:grpSpPr>
              <a:xfrm>
                <a:off x="905927" y="4626011"/>
                <a:ext cx="9615317" cy="507833"/>
                <a:chOff x="905927" y="4626011"/>
                <a:chExt cx="9615317" cy="507833"/>
              </a:xfrm>
            </p:grpSpPr>
            <p:grpSp>
              <p:nvGrpSpPr>
                <p:cNvPr id="65" name="Group 64">
                  <a:extLst>
                    <a:ext uri="{FF2B5EF4-FFF2-40B4-BE49-F238E27FC236}">
                      <a16:creationId xmlns:a16="http://schemas.microsoft.com/office/drawing/2014/main" id="{BC2B4390-D786-4148-B03A-55649E7E1496}"/>
                    </a:ext>
                  </a:extLst>
                </p:cNvPr>
                <p:cNvGrpSpPr/>
                <p:nvPr/>
              </p:nvGrpSpPr>
              <p:grpSpPr>
                <a:xfrm>
                  <a:off x="905927" y="4626011"/>
                  <a:ext cx="9615317" cy="507833"/>
                  <a:chOff x="905927" y="4874226"/>
                  <a:chExt cx="9615317" cy="507833"/>
                </a:xfrm>
                <a:solidFill>
                  <a:schemeClr val="tx2">
                    <a:lumMod val="60000"/>
                    <a:lumOff val="40000"/>
                  </a:schemeClr>
                </a:solidFill>
              </p:grpSpPr>
              <p:sp>
                <p:nvSpPr>
                  <p:cNvPr id="24" name="TextBox 23">
                    <a:extLst>
                      <a:ext uri="{FF2B5EF4-FFF2-40B4-BE49-F238E27FC236}">
                        <a16:creationId xmlns:a16="http://schemas.microsoft.com/office/drawing/2014/main" id="{7EDC6FC8-4343-4C84-924D-EE1D2F0B6CD0}"/>
                      </a:ext>
                    </a:extLst>
                  </p:cNvPr>
                  <p:cNvSpPr txBox="1"/>
                  <p:nvPr/>
                </p:nvSpPr>
                <p:spPr>
                  <a:xfrm>
                    <a:off x="905927" y="4874228"/>
                    <a:ext cx="2046111" cy="507831"/>
                  </a:xfrm>
                  <a:prstGeom prst="rect">
                    <a:avLst/>
                  </a:prstGeom>
                  <a:grpFill/>
                  <a:ln>
                    <a:noFill/>
                  </a:ln>
                </p:spPr>
                <p:style>
                  <a:lnRef idx="0">
                    <a:scrgbClr r="0" g="0" b="0"/>
                  </a:lnRef>
                  <a:fillRef idx="0">
                    <a:scrgbClr r="0" g="0" b="0"/>
                  </a:fillRef>
                  <a:effectRef idx="0">
                    <a:scrgbClr r="0" g="0" b="0"/>
                  </a:effectRef>
                  <a:fontRef idx="minor">
                    <a:schemeClr val="lt1"/>
                  </a:fontRef>
                </p:style>
                <p:txBody>
                  <a:bodyPr wrap="square" lIns="0" tIns="0" rIns="0" bIns="0" rtlCol="0">
                    <a:spAutoFit/>
                  </a:bodyPr>
                  <a:lstStyle/>
                  <a:p>
                    <a:pPr algn="ctr">
                      <a:spcAft>
                        <a:spcPts val="600"/>
                      </a:spcAft>
                    </a:pPr>
                    <a:r>
                      <a:rPr lang="en-US" sz="1400"/>
                      <a:t>Service= Pod Labels</a:t>
                    </a:r>
                  </a:p>
                  <a:p>
                    <a:pPr algn="ctr">
                      <a:spcAft>
                        <a:spcPts val="600"/>
                      </a:spcAft>
                    </a:pPr>
                    <a:endParaRPr lang="en-US" sz="1400"/>
                  </a:p>
                </p:txBody>
              </p:sp>
              <p:sp>
                <p:nvSpPr>
                  <p:cNvPr id="64" name="Rectangle 63">
                    <a:extLst>
                      <a:ext uri="{FF2B5EF4-FFF2-40B4-BE49-F238E27FC236}">
                        <a16:creationId xmlns:a16="http://schemas.microsoft.com/office/drawing/2014/main" id="{096B30AA-2BD4-4B6E-929E-E93A44368524}"/>
                      </a:ext>
                    </a:extLst>
                  </p:cNvPr>
                  <p:cNvSpPr/>
                  <p:nvPr/>
                </p:nvSpPr>
                <p:spPr>
                  <a:xfrm>
                    <a:off x="2952037" y="4874226"/>
                    <a:ext cx="7569207" cy="49409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2" name="Group 41">
                  <a:extLst>
                    <a:ext uri="{FF2B5EF4-FFF2-40B4-BE49-F238E27FC236}">
                      <a16:creationId xmlns:a16="http://schemas.microsoft.com/office/drawing/2014/main" id="{42AEDEF0-D07F-41B7-9A43-235625B4ECEF}"/>
                    </a:ext>
                  </a:extLst>
                </p:cNvPr>
                <p:cNvGrpSpPr/>
                <p:nvPr/>
              </p:nvGrpSpPr>
              <p:grpSpPr>
                <a:xfrm>
                  <a:off x="3812811" y="4627092"/>
                  <a:ext cx="6429046" cy="290571"/>
                  <a:chOff x="3812786" y="4861702"/>
                  <a:chExt cx="6429046" cy="290571"/>
                </a:xfrm>
                <a:solidFill>
                  <a:schemeClr val="bg2">
                    <a:lumMod val="25000"/>
                  </a:schemeClr>
                </a:solidFill>
              </p:grpSpPr>
              <p:sp>
                <p:nvSpPr>
                  <p:cNvPr id="38" name="Rectangle: Diagonal Corners Snipped 37">
                    <a:extLst>
                      <a:ext uri="{FF2B5EF4-FFF2-40B4-BE49-F238E27FC236}">
                        <a16:creationId xmlns:a16="http://schemas.microsoft.com/office/drawing/2014/main" id="{494C78BE-C8A8-40D5-ADD7-3B4FC3AC728F}"/>
                      </a:ext>
                    </a:extLst>
                  </p:cNvPr>
                  <p:cNvSpPr/>
                  <p:nvPr/>
                </p:nvSpPr>
                <p:spPr>
                  <a:xfrm>
                    <a:off x="3812786" y="4862691"/>
                    <a:ext cx="1207906" cy="285654"/>
                  </a:xfrm>
                  <a:prstGeom prst="snip2Diag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Frontend</a:t>
                    </a:r>
                  </a:p>
                </p:txBody>
              </p:sp>
              <p:sp>
                <p:nvSpPr>
                  <p:cNvPr id="39" name="Rectangle: Diagonal Corners Snipped 38">
                    <a:extLst>
                      <a:ext uri="{FF2B5EF4-FFF2-40B4-BE49-F238E27FC236}">
                        <a16:creationId xmlns:a16="http://schemas.microsoft.com/office/drawing/2014/main" id="{8D774D57-064B-43CF-B966-55C1D4CAC2D5}"/>
                      </a:ext>
                    </a:extLst>
                  </p:cNvPr>
                  <p:cNvSpPr/>
                  <p:nvPr/>
                </p:nvSpPr>
                <p:spPr>
                  <a:xfrm>
                    <a:off x="5856075" y="4866619"/>
                    <a:ext cx="1207906" cy="285654"/>
                  </a:xfrm>
                  <a:prstGeom prst="snip2Diag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App-server</a:t>
                    </a:r>
                  </a:p>
                </p:txBody>
              </p:sp>
              <p:sp>
                <p:nvSpPr>
                  <p:cNvPr id="40" name="Rectangle: Diagonal Corners Snipped 39">
                    <a:extLst>
                      <a:ext uri="{FF2B5EF4-FFF2-40B4-BE49-F238E27FC236}">
                        <a16:creationId xmlns:a16="http://schemas.microsoft.com/office/drawing/2014/main" id="{307DBBDC-413C-48A2-9073-62906AC18EBC}"/>
                      </a:ext>
                    </a:extLst>
                  </p:cNvPr>
                  <p:cNvSpPr/>
                  <p:nvPr/>
                </p:nvSpPr>
                <p:spPr>
                  <a:xfrm>
                    <a:off x="7670798" y="4861702"/>
                    <a:ext cx="1207906" cy="285654"/>
                  </a:xfrm>
                  <a:prstGeom prst="snip2Diag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Redis</a:t>
                    </a:r>
                  </a:p>
                </p:txBody>
              </p:sp>
              <p:sp>
                <p:nvSpPr>
                  <p:cNvPr id="41" name="Rectangle: Diagonal Corners Snipped 40">
                    <a:extLst>
                      <a:ext uri="{FF2B5EF4-FFF2-40B4-BE49-F238E27FC236}">
                        <a16:creationId xmlns:a16="http://schemas.microsoft.com/office/drawing/2014/main" id="{8875CED8-B6B2-4EC9-BBB6-E9D9E6F1451E}"/>
                      </a:ext>
                    </a:extLst>
                  </p:cNvPr>
                  <p:cNvSpPr/>
                  <p:nvPr/>
                </p:nvSpPr>
                <p:spPr>
                  <a:xfrm>
                    <a:off x="9033926" y="4861702"/>
                    <a:ext cx="1207906" cy="285654"/>
                  </a:xfrm>
                  <a:prstGeom prst="snip2Diag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err="1">
                        <a:solidFill>
                          <a:schemeClr val="bg1"/>
                        </a:solidFill>
                      </a:rPr>
                      <a:t>MySQl</a:t>
                    </a:r>
                    <a:endParaRPr lang="en-US" sz="1200">
                      <a:solidFill>
                        <a:schemeClr val="bg1"/>
                      </a:solidFill>
                    </a:endParaRPr>
                  </a:p>
                </p:txBody>
              </p:sp>
            </p:grpSp>
          </p:grpSp>
          <p:cxnSp>
            <p:nvCxnSpPr>
              <p:cNvPr id="45" name="Straight Arrow Connector 44">
                <a:extLst>
                  <a:ext uri="{FF2B5EF4-FFF2-40B4-BE49-F238E27FC236}">
                    <a16:creationId xmlns:a16="http://schemas.microsoft.com/office/drawing/2014/main" id="{563DD558-684C-4647-88C9-6ED4975BC3F7}"/>
                  </a:ext>
                </a:extLst>
              </p:cNvPr>
              <p:cNvCxnSpPr>
                <a:stCxn id="38" idx="1"/>
                <a:endCxn id="34" idx="6"/>
              </p:cNvCxnSpPr>
              <p:nvPr/>
            </p:nvCxnSpPr>
            <p:spPr bwMode="gray">
              <a:xfrm flipH="1">
                <a:off x="4391891" y="4913735"/>
                <a:ext cx="24873" cy="77244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grpSp>
        <p:cxnSp>
          <p:nvCxnSpPr>
            <p:cNvPr id="48" name="Straight Arrow Connector 47">
              <a:extLst>
                <a:ext uri="{FF2B5EF4-FFF2-40B4-BE49-F238E27FC236}">
                  <a16:creationId xmlns:a16="http://schemas.microsoft.com/office/drawing/2014/main" id="{01D9C1FE-88D1-4EBC-9491-F870FC92FDDF}"/>
                </a:ext>
              </a:extLst>
            </p:cNvPr>
            <p:cNvCxnSpPr>
              <a:stCxn id="39" idx="1"/>
            </p:cNvCxnSpPr>
            <p:nvPr/>
          </p:nvCxnSpPr>
          <p:spPr bwMode="gray">
            <a:xfrm>
              <a:off x="6460053" y="4917663"/>
              <a:ext cx="0" cy="41534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EB1CECB-341C-4637-8D54-1BB21580CD30}"/>
                </a:ext>
              </a:extLst>
            </p:cNvPr>
            <p:cNvCxnSpPr>
              <a:stCxn id="40" idx="1"/>
              <a:endCxn id="36" idx="6"/>
            </p:cNvCxnSpPr>
            <p:nvPr/>
          </p:nvCxnSpPr>
          <p:spPr bwMode="gray">
            <a:xfrm flipH="1">
              <a:off x="8248477" y="4912746"/>
              <a:ext cx="26299" cy="66802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C915789-E641-4CD5-A847-338054F94C84}"/>
                </a:ext>
              </a:extLst>
            </p:cNvPr>
            <p:cNvCxnSpPr>
              <a:cxnSpLocks/>
              <a:stCxn id="41" idx="1"/>
              <a:endCxn id="37" idx="6"/>
            </p:cNvCxnSpPr>
            <p:nvPr/>
          </p:nvCxnSpPr>
          <p:spPr bwMode="gray">
            <a:xfrm flipH="1">
              <a:off x="9600309" y="4912746"/>
              <a:ext cx="37595" cy="69475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103F525-FD24-463D-86CC-A159E19C88CD}"/>
              </a:ext>
            </a:extLst>
          </p:cNvPr>
          <p:cNvGrpSpPr/>
          <p:nvPr/>
        </p:nvGrpSpPr>
        <p:grpSpPr>
          <a:xfrm>
            <a:off x="879807" y="4087368"/>
            <a:ext cx="9646357" cy="754847"/>
            <a:chOff x="905927" y="3845699"/>
            <a:chExt cx="9646357" cy="754847"/>
          </a:xfrm>
        </p:grpSpPr>
        <p:grpSp>
          <p:nvGrpSpPr>
            <p:cNvPr id="73" name="Group 72">
              <a:extLst>
                <a:ext uri="{FF2B5EF4-FFF2-40B4-BE49-F238E27FC236}">
                  <a16:creationId xmlns:a16="http://schemas.microsoft.com/office/drawing/2014/main" id="{E9BAC2A3-8E72-42D9-978C-111EB4C70319}"/>
                </a:ext>
              </a:extLst>
            </p:cNvPr>
            <p:cNvGrpSpPr/>
            <p:nvPr/>
          </p:nvGrpSpPr>
          <p:grpSpPr>
            <a:xfrm>
              <a:off x="905927" y="3845699"/>
              <a:ext cx="9646357" cy="446275"/>
              <a:chOff x="905927" y="3845699"/>
              <a:chExt cx="9646357" cy="446275"/>
            </a:xfrm>
          </p:grpSpPr>
          <p:grpSp>
            <p:nvGrpSpPr>
              <p:cNvPr id="62" name="Group 61">
                <a:extLst>
                  <a:ext uri="{FF2B5EF4-FFF2-40B4-BE49-F238E27FC236}">
                    <a16:creationId xmlns:a16="http://schemas.microsoft.com/office/drawing/2014/main" id="{E062F7FC-6E35-40EE-A642-CAD6E23E9427}"/>
                  </a:ext>
                </a:extLst>
              </p:cNvPr>
              <p:cNvGrpSpPr/>
              <p:nvPr/>
            </p:nvGrpSpPr>
            <p:grpSpPr>
              <a:xfrm>
                <a:off x="905927" y="3845699"/>
                <a:ext cx="9646357" cy="446275"/>
                <a:chOff x="874887" y="4228690"/>
                <a:chExt cx="9646357" cy="446275"/>
              </a:xfrm>
              <a:solidFill>
                <a:schemeClr val="tx2">
                  <a:lumMod val="60000"/>
                  <a:lumOff val="40000"/>
                </a:schemeClr>
              </a:solidFill>
            </p:grpSpPr>
            <p:sp>
              <p:nvSpPr>
                <p:cNvPr id="25" name="TextBox 24">
                  <a:extLst>
                    <a:ext uri="{FF2B5EF4-FFF2-40B4-BE49-F238E27FC236}">
                      <a16:creationId xmlns:a16="http://schemas.microsoft.com/office/drawing/2014/main" id="{CD184F9A-939B-412F-8843-465A1E94F30C}"/>
                    </a:ext>
                  </a:extLst>
                </p:cNvPr>
                <p:cNvSpPr txBox="1"/>
                <p:nvPr/>
              </p:nvSpPr>
              <p:spPr>
                <a:xfrm>
                  <a:off x="874887" y="4228690"/>
                  <a:ext cx="2046111" cy="215444"/>
                </a:xfrm>
                <a:prstGeom prst="rect">
                  <a:avLst/>
                </a:prstGeom>
                <a:grpFill/>
                <a:ln>
                  <a:noFill/>
                </a:ln>
              </p:spPr>
              <p:style>
                <a:lnRef idx="0">
                  <a:scrgbClr r="0" g="0" b="0"/>
                </a:lnRef>
                <a:fillRef idx="0">
                  <a:scrgbClr r="0" g="0" b="0"/>
                </a:fillRef>
                <a:effectRef idx="0">
                  <a:scrgbClr r="0" g="0" b="0"/>
                </a:effectRef>
                <a:fontRef idx="minor">
                  <a:schemeClr val="lt1"/>
                </a:fontRef>
              </p:style>
              <p:txBody>
                <a:bodyPr wrap="square" lIns="0" tIns="0" rIns="0" bIns="0" rtlCol="0">
                  <a:spAutoFit/>
                </a:bodyPr>
                <a:lstStyle/>
                <a:p>
                  <a:pPr algn="ctr">
                    <a:spcAft>
                      <a:spcPts val="600"/>
                    </a:spcAft>
                  </a:pPr>
                  <a:r>
                    <a:rPr lang="en-US" sz="1400"/>
                    <a:t>Load Balancer = Service</a:t>
                  </a:r>
                  <a:endParaRPr lang="en-US" sz="1200"/>
                </a:p>
              </p:txBody>
            </p:sp>
            <p:sp>
              <p:nvSpPr>
                <p:cNvPr id="61" name="Rectangle 60">
                  <a:extLst>
                    <a:ext uri="{FF2B5EF4-FFF2-40B4-BE49-F238E27FC236}">
                      <a16:creationId xmlns:a16="http://schemas.microsoft.com/office/drawing/2014/main" id="{2EEE4E57-788A-4EED-B529-263B26C96E61}"/>
                    </a:ext>
                  </a:extLst>
                </p:cNvPr>
                <p:cNvSpPr/>
                <p:nvPr/>
              </p:nvSpPr>
              <p:spPr>
                <a:xfrm>
                  <a:off x="2920998" y="4236256"/>
                  <a:ext cx="7600246" cy="43870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56" name="Rectangle: Rounded Corners 55">
                <a:extLst>
                  <a:ext uri="{FF2B5EF4-FFF2-40B4-BE49-F238E27FC236}">
                    <a16:creationId xmlns:a16="http://schemas.microsoft.com/office/drawing/2014/main" id="{3624CA6E-29E8-4153-8416-4ED176C5F50A}"/>
                  </a:ext>
                </a:extLst>
              </p:cNvPr>
              <p:cNvSpPr/>
              <p:nvPr/>
            </p:nvSpPr>
            <p:spPr>
              <a:xfrm>
                <a:off x="3606104" y="3891950"/>
                <a:ext cx="1660868" cy="285654"/>
              </a:xfrm>
              <a:prstGeom prst="roundRect">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Frontend LB</a:t>
                </a:r>
              </a:p>
            </p:txBody>
          </p:sp>
        </p:grpSp>
        <p:cxnSp>
          <p:nvCxnSpPr>
            <p:cNvPr id="58" name="Straight Arrow Connector 57">
              <a:extLst>
                <a:ext uri="{FF2B5EF4-FFF2-40B4-BE49-F238E27FC236}">
                  <a16:creationId xmlns:a16="http://schemas.microsoft.com/office/drawing/2014/main" id="{1A004178-5E3D-4BF2-BCE9-59456DABA5D7}"/>
                </a:ext>
              </a:extLst>
            </p:cNvPr>
            <p:cNvCxnSpPr>
              <a:cxnSpLocks/>
            </p:cNvCxnSpPr>
            <p:nvPr/>
          </p:nvCxnSpPr>
          <p:spPr bwMode="gray">
            <a:xfrm>
              <a:off x="4413928" y="4177604"/>
              <a:ext cx="0" cy="42294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571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0AE7634-17B0-4134-B4FB-6A601321E654}"/>
              </a:ext>
            </a:extLst>
          </p:cNvPr>
          <p:cNvGraphicFramePr/>
          <p:nvPr>
            <p:extLst/>
          </p:nvPr>
        </p:nvGraphicFramePr>
        <p:xfrm>
          <a:off x="577319" y="1248055"/>
          <a:ext cx="10600267" cy="1286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82F60761-EEA4-40A1-AF38-084E6F06BB23}"/>
              </a:ext>
            </a:extLst>
          </p:cNvPr>
          <p:cNvGraphicFramePr/>
          <p:nvPr>
            <p:extLst/>
          </p:nvPr>
        </p:nvGraphicFramePr>
        <p:xfrm>
          <a:off x="611589" y="2484109"/>
          <a:ext cx="10600268" cy="149013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5" name="Diagram 4">
            <a:extLst>
              <a:ext uri="{FF2B5EF4-FFF2-40B4-BE49-F238E27FC236}">
                <a16:creationId xmlns:a16="http://schemas.microsoft.com/office/drawing/2014/main" id="{08D13668-C0C9-4340-ABEC-33740CE03A39}"/>
              </a:ext>
            </a:extLst>
          </p:cNvPr>
          <p:cNvGraphicFramePr/>
          <p:nvPr>
            <p:extLst/>
          </p:nvPr>
        </p:nvGraphicFramePr>
        <p:xfrm>
          <a:off x="645860" y="3866445"/>
          <a:ext cx="10600268" cy="149013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6" name="Title 5">
            <a:extLst>
              <a:ext uri="{FF2B5EF4-FFF2-40B4-BE49-F238E27FC236}">
                <a16:creationId xmlns:a16="http://schemas.microsoft.com/office/drawing/2014/main" id="{F0BA83F6-E011-4F5B-A2E0-009B7FC02E4B}"/>
              </a:ext>
            </a:extLst>
          </p:cNvPr>
          <p:cNvSpPr>
            <a:spLocks noGrp="1"/>
          </p:cNvSpPr>
          <p:nvPr>
            <p:ph type="title"/>
          </p:nvPr>
        </p:nvSpPr>
        <p:spPr/>
        <p:txBody>
          <a:bodyPr/>
          <a:lstStyle/>
          <a:p>
            <a:r>
              <a:rPr lang="en-US"/>
              <a:t>Overview of Exercises</a:t>
            </a:r>
          </a:p>
        </p:txBody>
      </p:sp>
      <p:graphicFrame>
        <p:nvGraphicFramePr>
          <p:cNvPr id="8" name="Diagram 7">
            <a:extLst>
              <a:ext uri="{FF2B5EF4-FFF2-40B4-BE49-F238E27FC236}">
                <a16:creationId xmlns:a16="http://schemas.microsoft.com/office/drawing/2014/main" id="{D02E89E4-0823-4B7F-B2D9-E6C6A26D1331}"/>
              </a:ext>
            </a:extLst>
          </p:cNvPr>
          <p:cNvGraphicFramePr/>
          <p:nvPr>
            <p:extLst/>
          </p:nvPr>
        </p:nvGraphicFramePr>
        <p:xfrm>
          <a:off x="577317" y="5217108"/>
          <a:ext cx="10600268" cy="14901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3092413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9773" y="2373510"/>
            <a:ext cx="6958013" cy="2387600"/>
          </a:xfrm>
        </p:spPr>
        <p:txBody>
          <a:bodyPr/>
          <a:lstStyle/>
          <a:p>
            <a:r>
              <a:rPr lang="en-US" dirty="0"/>
              <a:t>Istio Introduction</a:t>
            </a:r>
          </a:p>
        </p:txBody>
      </p:sp>
    </p:spTree>
    <p:extLst>
      <p:ext uri="{BB962C8B-B14F-4D97-AF65-F5344CB8AC3E}">
        <p14:creationId xmlns:p14="http://schemas.microsoft.com/office/powerpoint/2010/main" val="35614857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1"/>
          <p:cNvSpPr txBox="1">
            <a:spLocks noGrp="1"/>
          </p:cNvSpPr>
          <p:nvPr>
            <p:ph type="ctrTitle"/>
          </p:nvPr>
        </p:nvSpPr>
        <p:spPr>
          <a:xfrm>
            <a:off x="415600" y="992767"/>
            <a:ext cx="11360800" cy="1446000"/>
          </a:xfrm>
          <a:prstGeom prst="rect">
            <a:avLst/>
          </a:prstGeom>
        </p:spPr>
        <p:txBody>
          <a:bodyPr spcFirstLastPara="1" vert="horz" wrap="square" lIns="121900" tIns="121900" rIns="121900" bIns="121900" rtlCol="0" anchor="b" anchorCtr="0">
            <a:noAutofit/>
          </a:bodyPr>
          <a:lstStyle/>
          <a:p>
            <a:r>
              <a:rPr lang="en" sz="8000"/>
              <a:t>Istio</a:t>
            </a:r>
            <a:endParaRPr sz="8000"/>
          </a:p>
        </p:txBody>
      </p:sp>
      <p:sp>
        <p:nvSpPr>
          <p:cNvPr id="184" name="Google Shape;184;p31"/>
          <p:cNvSpPr txBox="1">
            <a:spLocks noGrp="1"/>
          </p:cNvSpPr>
          <p:nvPr>
            <p:ph type="subTitle" idx="1"/>
          </p:nvPr>
        </p:nvSpPr>
        <p:spPr>
          <a:xfrm>
            <a:off x="415600" y="2590500"/>
            <a:ext cx="11360800" cy="1056800"/>
          </a:xfrm>
          <a:prstGeom prst="rect">
            <a:avLst/>
          </a:prstGeom>
        </p:spPr>
        <p:txBody>
          <a:bodyPr spcFirstLastPara="1" vert="horz" wrap="square" lIns="121900" tIns="121900" rIns="121900" bIns="121900" rtlCol="0" anchor="t" anchorCtr="0">
            <a:noAutofit/>
          </a:bodyPr>
          <a:lstStyle/>
          <a:p>
            <a:pPr marL="0" indent="0"/>
            <a:r>
              <a:rPr lang="en"/>
              <a:t>A modern service mesh</a:t>
            </a:r>
            <a:endParaRPr/>
          </a:p>
          <a:p>
            <a:pPr marL="0" indent="0" algn="l"/>
            <a:endParaRPr/>
          </a:p>
        </p:txBody>
      </p:sp>
      <p:grpSp>
        <p:nvGrpSpPr>
          <p:cNvPr id="185" name="Google Shape;185;p31"/>
          <p:cNvGrpSpPr/>
          <p:nvPr/>
        </p:nvGrpSpPr>
        <p:grpSpPr>
          <a:xfrm>
            <a:off x="5215400" y="4138167"/>
            <a:ext cx="1761200" cy="1574400"/>
            <a:chOff x="4149875" y="3121175"/>
            <a:chExt cx="1320900" cy="1180800"/>
          </a:xfrm>
        </p:grpSpPr>
        <p:sp>
          <p:nvSpPr>
            <p:cNvPr id="186" name="Google Shape;186;p31"/>
            <p:cNvSpPr/>
            <p:nvPr/>
          </p:nvSpPr>
          <p:spPr>
            <a:xfrm>
              <a:off x="4149875" y="3121175"/>
              <a:ext cx="1320900" cy="1180800"/>
            </a:xfrm>
            <a:prstGeom prst="rect">
              <a:avLst/>
            </a:prstGeom>
            <a:solidFill>
              <a:srgbClr val="4A86E8"/>
            </a:solidFill>
            <a:ln w="9525"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87" name="Google Shape;187;p31" descr="logo.png"/>
            <p:cNvPicPr preferRelativeResize="0"/>
            <p:nvPr/>
          </p:nvPicPr>
          <p:blipFill>
            <a:blip r:embed="rId3">
              <a:alphaModFix/>
            </a:blip>
            <a:stretch>
              <a:fillRect/>
            </a:stretch>
          </p:blipFill>
          <p:spPr>
            <a:xfrm>
              <a:off x="4524663" y="3343614"/>
              <a:ext cx="609025" cy="746500"/>
            </a:xfrm>
            <a:prstGeom prst="rect">
              <a:avLst/>
            </a:prstGeom>
            <a:noFill/>
            <a:ln>
              <a:noFill/>
            </a:ln>
          </p:spPr>
        </p:pic>
      </p:grpSp>
      <p:cxnSp>
        <p:nvCxnSpPr>
          <p:cNvPr id="188" name="Google Shape;188;p31"/>
          <p:cNvCxnSpPr/>
          <p:nvPr/>
        </p:nvCxnSpPr>
        <p:spPr>
          <a:xfrm>
            <a:off x="2937584" y="5443933"/>
            <a:ext cx="0" cy="1124000"/>
          </a:xfrm>
          <a:prstGeom prst="straightConnector1">
            <a:avLst/>
          </a:prstGeom>
          <a:noFill/>
          <a:ln w="9525" cap="flat" cmpd="sng">
            <a:solidFill>
              <a:srgbClr val="666666"/>
            </a:solidFill>
            <a:prstDash val="solid"/>
            <a:round/>
            <a:headEnd type="none" w="med" len="med"/>
            <a:tailEnd type="none" w="med" len="med"/>
          </a:ln>
        </p:spPr>
      </p:cxnSp>
    </p:spTree>
    <p:extLst>
      <p:ext uri="{BB962C8B-B14F-4D97-AF65-F5344CB8AC3E}">
        <p14:creationId xmlns:p14="http://schemas.microsoft.com/office/powerpoint/2010/main" val="4156765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title"/>
          </p:nvPr>
        </p:nvSpPr>
        <p:spPr>
          <a:xfrm>
            <a:off x="609601" y="330200"/>
            <a:ext cx="10104800" cy="812800"/>
          </a:xfrm>
          <a:prstGeom prst="rect">
            <a:avLst/>
          </a:prstGeom>
          <a:noFill/>
          <a:ln>
            <a:noFill/>
          </a:ln>
        </p:spPr>
        <p:txBody>
          <a:bodyPr spcFirstLastPara="1" vert="horz" wrap="square" lIns="0" tIns="0" rIns="0" bIns="0" rtlCol="0" anchor="b" anchorCtr="0">
            <a:noAutofit/>
          </a:bodyPr>
          <a:lstStyle/>
          <a:p>
            <a:pPr>
              <a:spcBef>
                <a:spcPts val="0"/>
              </a:spcBef>
              <a:buClr>
                <a:srgbClr val="CE171F"/>
              </a:buClr>
              <a:buSzPts val="2100"/>
            </a:pPr>
            <a:endParaRPr sz="2800" b="1">
              <a:solidFill>
                <a:srgbClr val="CE171F"/>
              </a:solidFill>
              <a:latin typeface="Arial"/>
              <a:ea typeface="Arial"/>
              <a:cs typeface="Arial"/>
              <a:sym typeface="Arial"/>
            </a:endParaRPr>
          </a:p>
        </p:txBody>
      </p:sp>
      <p:sp>
        <p:nvSpPr>
          <p:cNvPr id="194" name="Google Shape;194;p32"/>
          <p:cNvSpPr txBox="1">
            <a:spLocks noGrp="1"/>
          </p:cNvSpPr>
          <p:nvPr>
            <p:ph type="body" idx="1"/>
          </p:nvPr>
        </p:nvSpPr>
        <p:spPr>
          <a:xfrm>
            <a:off x="609601" y="1371599"/>
            <a:ext cx="10416800" cy="4996800"/>
          </a:xfrm>
          <a:prstGeom prst="rect">
            <a:avLst/>
          </a:prstGeom>
          <a:noFill/>
          <a:ln>
            <a:noFill/>
          </a:ln>
        </p:spPr>
        <p:txBody>
          <a:bodyPr spcFirstLastPara="1" vert="horz" wrap="square" lIns="0" tIns="0" rIns="0" bIns="0" rtlCol="0" anchor="t" anchorCtr="0">
            <a:noAutofit/>
          </a:bodyPr>
          <a:lstStyle/>
          <a:p>
            <a:pPr marL="457189" indent="-347125">
              <a:spcBef>
                <a:spcPts val="0"/>
              </a:spcBef>
              <a:buClr>
                <a:schemeClr val="dk1"/>
              </a:buClr>
              <a:buSzPts val="1500"/>
            </a:pPr>
            <a:r>
              <a:rPr lang="en"/>
              <a:t>Present the problems we’re trying to solve</a:t>
            </a:r>
            <a:endParaRPr/>
          </a:p>
          <a:p>
            <a:pPr marL="457189" indent="-338658">
              <a:spcBef>
                <a:spcPts val="0"/>
              </a:spcBef>
              <a:buSzPts val="1400"/>
            </a:pPr>
            <a:r>
              <a:rPr lang="en"/>
              <a:t>Very brief architectural overview</a:t>
            </a:r>
            <a:endParaRPr/>
          </a:p>
          <a:p>
            <a:pPr marL="457189" indent="-338658">
              <a:spcBef>
                <a:spcPts val="0"/>
              </a:spcBef>
              <a:buSzPts val="1400"/>
            </a:pPr>
            <a:r>
              <a:rPr lang="en"/>
              <a:t>Status</a:t>
            </a:r>
            <a:endParaRPr/>
          </a:p>
        </p:txBody>
      </p:sp>
      <p:pic>
        <p:nvPicPr>
          <p:cNvPr id="195" name="Google Shape;195;p32" descr="격자 무늬의, 바퀴 달린 쟁반, ..."/>
          <p:cNvPicPr preferRelativeResize="0"/>
          <p:nvPr/>
        </p:nvPicPr>
        <p:blipFill rotWithShape="1">
          <a:blip r:embed="rId3">
            <a:alphaModFix/>
          </a:blip>
          <a:srcRect l="18828" t="6122" r="5465" b="-8676"/>
          <a:stretch/>
        </p:blipFill>
        <p:spPr>
          <a:xfrm flipH="1">
            <a:off x="1" y="-162951"/>
            <a:ext cx="13539449" cy="7840099"/>
          </a:xfrm>
          <a:prstGeom prst="rect">
            <a:avLst/>
          </a:prstGeom>
          <a:noFill/>
          <a:ln>
            <a:noFill/>
          </a:ln>
        </p:spPr>
      </p:pic>
      <p:sp>
        <p:nvSpPr>
          <p:cNvPr id="196" name="Google Shape;196;p32"/>
          <p:cNvSpPr txBox="1"/>
          <p:nvPr/>
        </p:nvSpPr>
        <p:spPr>
          <a:xfrm>
            <a:off x="1974451" y="2580300"/>
            <a:ext cx="8243200" cy="1697600"/>
          </a:xfrm>
          <a:prstGeom prst="rect">
            <a:avLst/>
          </a:prstGeom>
          <a:noFill/>
          <a:ln>
            <a:noFill/>
          </a:ln>
        </p:spPr>
        <p:txBody>
          <a:bodyPr spcFirstLastPara="1" wrap="square" lIns="91433" tIns="91433" rIns="91433" bIns="91433" anchor="t" anchorCtr="0">
            <a:noAutofit/>
          </a:bodyPr>
          <a:lstStyle/>
          <a:p>
            <a:r>
              <a:rPr lang="en" sz="9600">
                <a:solidFill>
                  <a:srgbClr val="FFFFFF"/>
                </a:solidFill>
              </a:rPr>
              <a:t>Service Mesh</a:t>
            </a:r>
            <a:endParaRPr sz="9600">
              <a:solidFill>
                <a:srgbClr val="FFFFFF"/>
              </a:solidFill>
            </a:endParaRPr>
          </a:p>
        </p:txBody>
      </p:sp>
      <p:sp>
        <p:nvSpPr>
          <p:cNvPr id="197" name="Google Shape;197;p32"/>
          <p:cNvSpPr txBox="1"/>
          <p:nvPr/>
        </p:nvSpPr>
        <p:spPr>
          <a:xfrm>
            <a:off x="8161700" y="4169125"/>
            <a:ext cx="7822400" cy="912800"/>
          </a:xfrm>
          <a:prstGeom prst="rect">
            <a:avLst/>
          </a:prstGeom>
          <a:noFill/>
          <a:ln>
            <a:noFill/>
          </a:ln>
        </p:spPr>
        <p:txBody>
          <a:bodyPr spcFirstLastPara="1" wrap="square" lIns="91433" tIns="91433" rIns="91433" bIns="91433" anchor="t" anchorCtr="0">
            <a:noAutofit/>
          </a:bodyPr>
          <a:lstStyle/>
          <a:p>
            <a:endParaRPr sz="2400"/>
          </a:p>
        </p:txBody>
      </p:sp>
      <p:sp>
        <p:nvSpPr>
          <p:cNvPr id="198" name="Google Shape;198;p32"/>
          <p:cNvSpPr txBox="1"/>
          <p:nvPr/>
        </p:nvSpPr>
        <p:spPr>
          <a:xfrm>
            <a:off x="9609551" y="2580300"/>
            <a:ext cx="8243200" cy="1697600"/>
          </a:xfrm>
          <a:prstGeom prst="rect">
            <a:avLst/>
          </a:prstGeom>
          <a:noFill/>
          <a:ln>
            <a:noFill/>
          </a:ln>
        </p:spPr>
        <p:txBody>
          <a:bodyPr spcFirstLastPara="1" wrap="square" lIns="91433" tIns="91433" rIns="91433" bIns="91433" anchor="t" anchorCtr="0">
            <a:noAutofit/>
          </a:bodyPr>
          <a:lstStyle/>
          <a:p>
            <a:r>
              <a:rPr lang="en" sz="9600">
                <a:solidFill>
                  <a:srgbClr val="FFFFFF"/>
                </a:solidFill>
              </a:rPr>
              <a:t>???</a:t>
            </a:r>
            <a:endParaRPr sz="9600">
              <a:solidFill>
                <a:srgbClr val="FFFFFF"/>
              </a:solidFill>
            </a:endParaRPr>
          </a:p>
        </p:txBody>
      </p:sp>
    </p:spTree>
    <p:extLst>
      <p:ext uri="{BB962C8B-B14F-4D97-AF65-F5344CB8AC3E}">
        <p14:creationId xmlns:p14="http://schemas.microsoft.com/office/powerpoint/2010/main" val="382272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10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body" idx="1"/>
          </p:nvPr>
        </p:nvSpPr>
        <p:spPr>
          <a:xfrm>
            <a:off x="609600" y="1765425"/>
            <a:ext cx="11408800" cy="3490000"/>
          </a:xfrm>
          <a:prstGeom prst="rect">
            <a:avLst/>
          </a:prstGeom>
          <a:noFill/>
          <a:ln>
            <a:noFill/>
          </a:ln>
        </p:spPr>
        <p:txBody>
          <a:bodyPr spcFirstLastPara="1" vert="horz" wrap="square" lIns="0" tIns="0" rIns="0" bIns="0" rtlCol="0" anchor="t" anchorCtr="0">
            <a:noAutofit/>
          </a:bodyPr>
          <a:lstStyle/>
          <a:p>
            <a:pPr marL="457189" indent="-448722">
              <a:lnSpc>
                <a:spcPct val="200000"/>
              </a:lnSpc>
              <a:spcBef>
                <a:spcPts val="0"/>
              </a:spcBef>
              <a:buSzPts val="2700"/>
            </a:pPr>
            <a:r>
              <a:rPr lang="en" sz="3600"/>
              <a:t>Elevate the network to the needs of applications</a:t>
            </a:r>
            <a:endParaRPr sz="3600"/>
          </a:p>
          <a:p>
            <a:pPr marL="457189" indent="-448722">
              <a:lnSpc>
                <a:spcPct val="200000"/>
              </a:lnSpc>
              <a:spcBef>
                <a:spcPts val="0"/>
              </a:spcBef>
              <a:buSzPts val="2700"/>
            </a:pPr>
            <a:r>
              <a:rPr lang="en" sz="3600"/>
              <a:t>Uniform observability regardless of platform</a:t>
            </a:r>
            <a:endParaRPr sz="3600"/>
          </a:p>
          <a:p>
            <a:pPr marL="457189" indent="-448722">
              <a:lnSpc>
                <a:spcPct val="200000"/>
              </a:lnSpc>
              <a:spcBef>
                <a:spcPts val="0"/>
              </a:spcBef>
              <a:buSzPts val="2700"/>
            </a:pPr>
            <a:r>
              <a:rPr lang="en" sz="3600"/>
              <a:t>Security by default, everywhere</a:t>
            </a:r>
            <a:endParaRPr sz="3600"/>
          </a:p>
          <a:p>
            <a:pPr marL="0" indent="0">
              <a:spcBef>
                <a:spcPts val="2133"/>
              </a:spcBef>
              <a:spcAft>
                <a:spcPts val="2133"/>
              </a:spcAft>
              <a:buNone/>
            </a:pPr>
            <a:endParaRPr/>
          </a:p>
        </p:txBody>
      </p:sp>
    </p:spTree>
    <p:extLst>
      <p:ext uri="{BB962C8B-B14F-4D97-AF65-F5344CB8AC3E}">
        <p14:creationId xmlns:p14="http://schemas.microsoft.com/office/powerpoint/2010/main" val="409301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4"/>
          <p:cNvSpPr txBox="1">
            <a:spLocks noGrp="1"/>
          </p:cNvSpPr>
          <p:nvPr>
            <p:ph type="body" idx="1"/>
          </p:nvPr>
        </p:nvSpPr>
        <p:spPr>
          <a:xfrm>
            <a:off x="320667" y="334700"/>
            <a:ext cx="11603600" cy="2236000"/>
          </a:xfrm>
          <a:prstGeom prst="rect">
            <a:avLst/>
          </a:prstGeom>
          <a:noFill/>
          <a:ln>
            <a:noFill/>
          </a:ln>
        </p:spPr>
        <p:txBody>
          <a:bodyPr spcFirstLastPara="1" vert="horz" wrap="square" lIns="0" tIns="182867" rIns="0" bIns="0" rtlCol="0" anchor="t" anchorCtr="0">
            <a:noAutofit/>
          </a:bodyPr>
          <a:lstStyle/>
          <a:p>
            <a:pPr marL="186262" marR="186262" indent="0">
              <a:lnSpc>
                <a:spcPct val="100000"/>
              </a:lnSpc>
              <a:spcBef>
                <a:spcPts val="0"/>
              </a:spcBef>
              <a:buNone/>
            </a:pPr>
            <a:r>
              <a:rPr lang="en" sz="1867">
                <a:latin typeface="Courier New"/>
                <a:ea typeface="Courier New"/>
                <a:cs typeface="Courier New"/>
                <a:sym typeface="Courier New"/>
              </a:rPr>
              <a:t>try {</a:t>
            </a:r>
            <a:endParaRPr sz="1867">
              <a:latin typeface="Courier New"/>
              <a:ea typeface="Courier New"/>
              <a:cs typeface="Courier New"/>
              <a:sym typeface="Courier New"/>
            </a:endParaRPr>
          </a:p>
          <a:p>
            <a:pPr marL="186262" marR="186262" indent="0">
              <a:lnSpc>
                <a:spcPct val="100000"/>
              </a:lnSpc>
              <a:spcBef>
                <a:spcPts val="0"/>
              </a:spcBef>
              <a:buNone/>
            </a:pPr>
            <a:r>
              <a:rPr lang="en" sz="1867">
                <a:latin typeface="Courier New"/>
                <a:ea typeface="Courier New"/>
                <a:cs typeface="Courier New"/>
                <a:sym typeface="Courier New"/>
              </a:rPr>
              <a:t>   HttpResponse response = httpClient.get(</a:t>
            </a:r>
            <a:endParaRPr sz="1867">
              <a:latin typeface="Courier New"/>
              <a:ea typeface="Courier New"/>
              <a:cs typeface="Courier New"/>
              <a:sym typeface="Courier New"/>
            </a:endParaRPr>
          </a:p>
          <a:p>
            <a:pPr marL="186262" marR="186262" indent="0">
              <a:lnSpc>
                <a:spcPct val="100000"/>
              </a:lnSpc>
              <a:spcBef>
                <a:spcPts val="0"/>
              </a:spcBef>
              <a:buNone/>
            </a:pPr>
            <a:r>
              <a:rPr lang="en" sz="1867">
                <a:latin typeface="Courier New"/>
                <a:ea typeface="Courier New"/>
                <a:cs typeface="Courier New"/>
                <a:sym typeface="Courier New"/>
              </a:rPr>
              <a:t>     “</a:t>
            </a:r>
            <a:r>
              <a:rPr lang="en" sz="1867" u="sng">
                <a:solidFill>
                  <a:schemeClr val="hlink"/>
                </a:solidFill>
                <a:latin typeface="Courier New"/>
                <a:ea typeface="Courier New"/>
                <a:cs typeface="Courier New"/>
                <a:sym typeface="Courier New"/>
                <a:hlinkClick r:id="rId3"/>
              </a:rPr>
              <a:t>http://secretsauce.internal/recipe</a:t>
            </a:r>
            <a:r>
              <a:rPr lang="en" sz="1867">
                <a:latin typeface="Courier New"/>
                <a:ea typeface="Courier New"/>
                <a:cs typeface="Courier New"/>
                <a:sym typeface="Courier New"/>
              </a:rPr>
              <a:t>”);</a:t>
            </a:r>
            <a:endParaRPr sz="1867">
              <a:latin typeface="Courier New"/>
              <a:ea typeface="Courier New"/>
              <a:cs typeface="Courier New"/>
              <a:sym typeface="Courier New"/>
            </a:endParaRPr>
          </a:p>
          <a:p>
            <a:pPr marL="186262" marR="186262" indent="0">
              <a:lnSpc>
                <a:spcPct val="100000"/>
              </a:lnSpc>
              <a:spcBef>
                <a:spcPts val="0"/>
              </a:spcBef>
              <a:buNone/>
            </a:pPr>
            <a:r>
              <a:rPr lang="en" sz="1867">
                <a:latin typeface="Courier New"/>
                <a:ea typeface="Courier New"/>
                <a:cs typeface="Courier New"/>
                <a:sym typeface="Courier New"/>
              </a:rPr>
              <a:t>   cook(response.body);</a:t>
            </a:r>
            <a:endParaRPr sz="1867">
              <a:latin typeface="Courier New"/>
              <a:ea typeface="Courier New"/>
              <a:cs typeface="Courier New"/>
              <a:sym typeface="Courier New"/>
            </a:endParaRPr>
          </a:p>
          <a:p>
            <a:pPr marL="186262" marR="186262" indent="0">
              <a:lnSpc>
                <a:spcPct val="100000"/>
              </a:lnSpc>
              <a:spcBef>
                <a:spcPts val="0"/>
              </a:spcBef>
              <a:buNone/>
            </a:pPr>
            <a:r>
              <a:rPr lang="en" sz="1867">
                <a:latin typeface="Courier New"/>
                <a:ea typeface="Courier New"/>
                <a:cs typeface="Courier New"/>
                <a:sym typeface="Courier New"/>
              </a:rPr>
              <a:t>} catch (NetworkError ne) {</a:t>
            </a:r>
            <a:endParaRPr sz="1867">
              <a:latin typeface="Courier New"/>
              <a:ea typeface="Courier New"/>
              <a:cs typeface="Courier New"/>
              <a:sym typeface="Courier New"/>
            </a:endParaRPr>
          </a:p>
          <a:p>
            <a:pPr marL="186262" marR="186262" indent="0">
              <a:lnSpc>
                <a:spcPct val="100000"/>
              </a:lnSpc>
              <a:spcBef>
                <a:spcPts val="0"/>
              </a:spcBef>
              <a:buNone/>
            </a:pPr>
            <a:r>
              <a:rPr lang="en" sz="1867">
                <a:latin typeface="Courier New"/>
                <a:ea typeface="Courier New"/>
                <a:cs typeface="Courier New"/>
                <a:sym typeface="Courier New"/>
              </a:rPr>
              <a:t>   </a:t>
            </a:r>
            <a:r>
              <a:rPr lang="en" sz="1867" b="1">
                <a:latin typeface="Courier New"/>
                <a:ea typeface="Courier New"/>
                <a:cs typeface="Courier New"/>
                <a:sym typeface="Courier New"/>
              </a:rPr>
              <a:t>fixmePleaseOMG</a:t>
            </a:r>
            <a:r>
              <a:rPr lang="en" sz="1867">
                <a:latin typeface="Courier New"/>
                <a:ea typeface="Courier New"/>
                <a:cs typeface="Courier New"/>
                <a:sym typeface="Courier New"/>
              </a:rPr>
              <a:t>(ne);</a:t>
            </a:r>
            <a:endParaRPr sz="1867">
              <a:latin typeface="Courier New"/>
              <a:ea typeface="Courier New"/>
              <a:cs typeface="Courier New"/>
              <a:sym typeface="Courier New"/>
            </a:endParaRPr>
          </a:p>
          <a:p>
            <a:pPr marL="186262" marR="186262" indent="0">
              <a:lnSpc>
                <a:spcPct val="100000"/>
              </a:lnSpc>
              <a:spcBef>
                <a:spcPts val="0"/>
              </a:spcBef>
              <a:buNone/>
            </a:pPr>
            <a:r>
              <a:rPr lang="en" sz="1867">
                <a:latin typeface="Courier New"/>
                <a:ea typeface="Courier New"/>
                <a:cs typeface="Courier New"/>
                <a:sym typeface="Courier New"/>
              </a:rPr>
              <a:t>}</a:t>
            </a:r>
            <a:endParaRPr sz="1867">
              <a:latin typeface="Courier New"/>
              <a:ea typeface="Courier New"/>
              <a:cs typeface="Courier New"/>
              <a:sym typeface="Courier New"/>
            </a:endParaRPr>
          </a:p>
        </p:txBody>
      </p:sp>
    </p:spTree>
    <p:extLst>
      <p:ext uri="{BB962C8B-B14F-4D97-AF65-F5344CB8AC3E}">
        <p14:creationId xmlns:p14="http://schemas.microsoft.com/office/powerpoint/2010/main" val="214745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5"/>
          <p:cNvSpPr txBox="1">
            <a:spLocks noGrp="1"/>
          </p:cNvSpPr>
          <p:nvPr>
            <p:ph type="body" idx="1"/>
          </p:nvPr>
        </p:nvSpPr>
        <p:spPr>
          <a:xfrm>
            <a:off x="320667" y="334700"/>
            <a:ext cx="11603600" cy="5840400"/>
          </a:xfrm>
          <a:prstGeom prst="rect">
            <a:avLst/>
          </a:prstGeom>
          <a:noFill/>
          <a:ln>
            <a:noFill/>
          </a:ln>
        </p:spPr>
        <p:txBody>
          <a:bodyPr spcFirstLastPara="1" vert="horz" wrap="square" lIns="0" tIns="182867" rIns="0" bIns="0" rtlCol="0" anchor="t" anchorCtr="0">
            <a:noAutofit/>
          </a:bodyPr>
          <a:lstStyle/>
          <a:p>
            <a:pPr marL="186262" marR="186262" indent="0">
              <a:lnSpc>
                <a:spcPct val="100000"/>
              </a:lnSpc>
              <a:spcBef>
                <a:spcPts val="0"/>
              </a:spcBef>
              <a:buNone/>
            </a:pPr>
            <a:r>
              <a:rPr lang="en" sz="1867">
                <a:latin typeface="Courier New"/>
                <a:ea typeface="Courier New"/>
                <a:cs typeface="Courier New"/>
                <a:sym typeface="Courier New"/>
              </a:rPr>
              <a:t>try {</a:t>
            </a:r>
            <a:endParaRPr sz="1867">
              <a:latin typeface="Courier New"/>
              <a:ea typeface="Courier New"/>
              <a:cs typeface="Courier New"/>
              <a:sym typeface="Courier New"/>
            </a:endParaRPr>
          </a:p>
          <a:p>
            <a:pPr marL="186262" marR="186262" indent="0">
              <a:lnSpc>
                <a:spcPct val="100000"/>
              </a:lnSpc>
              <a:spcBef>
                <a:spcPts val="1333"/>
              </a:spcBef>
              <a:buNone/>
            </a:pPr>
            <a:r>
              <a:rPr lang="en" sz="1867" b="1">
                <a:latin typeface="Courier New"/>
                <a:ea typeface="Courier New"/>
                <a:cs typeface="Courier New"/>
                <a:sym typeface="Courier New"/>
              </a:rPr>
              <a:t>   // Load balancing</a:t>
            </a:r>
            <a:endParaRPr sz="1867" b="1">
              <a:latin typeface="Courier New"/>
              <a:ea typeface="Courier New"/>
              <a:cs typeface="Courier New"/>
              <a:sym typeface="Courier New"/>
            </a:endParaRPr>
          </a:p>
          <a:p>
            <a:pPr marL="186262" marR="186262" indent="0">
              <a:lnSpc>
                <a:spcPct val="100000"/>
              </a:lnSpc>
              <a:spcBef>
                <a:spcPts val="1333"/>
              </a:spcBef>
              <a:buNone/>
            </a:pPr>
            <a:r>
              <a:rPr lang="en" sz="1867">
                <a:latin typeface="Courier New"/>
                <a:ea typeface="Courier New"/>
                <a:cs typeface="Courier New"/>
                <a:sym typeface="Courier New"/>
              </a:rPr>
              <a:t>   </a:t>
            </a:r>
            <a:r>
              <a:rPr lang="en" sz="1867" b="1">
                <a:latin typeface="Courier New"/>
                <a:ea typeface="Courier New"/>
                <a:cs typeface="Courier New"/>
                <a:sym typeface="Courier New"/>
              </a:rPr>
              <a:t>IP ip = DNS.lookupSRV(“secretsauce.internal”).pickOne();</a:t>
            </a:r>
            <a:endParaRPr sz="1867" b="1">
              <a:latin typeface="Courier New"/>
              <a:ea typeface="Courier New"/>
              <a:cs typeface="Courier New"/>
              <a:sym typeface="Courier New"/>
            </a:endParaRPr>
          </a:p>
          <a:p>
            <a:pPr marL="186262" marR="186262" indent="0">
              <a:lnSpc>
                <a:spcPct val="100000"/>
              </a:lnSpc>
              <a:spcBef>
                <a:spcPts val="1333"/>
              </a:spcBef>
              <a:buNone/>
            </a:pPr>
            <a:r>
              <a:rPr lang="en" sz="1867">
                <a:latin typeface="Courier New"/>
                <a:ea typeface="Courier New"/>
                <a:cs typeface="Courier New"/>
                <a:sym typeface="Courier New"/>
              </a:rPr>
              <a:t>   HttpResponse response = httpClient.open(ip).get(</a:t>
            </a:r>
            <a:endParaRPr sz="1867">
              <a:latin typeface="Courier New"/>
              <a:ea typeface="Courier New"/>
              <a:cs typeface="Courier New"/>
              <a:sym typeface="Courier New"/>
            </a:endParaRPr>
          </a:p>
          <a:p>
            <a:pPr marL="186262" marR="186262" indent="0">
              <a:lnSpc>
                <a:spcPct val="100000"/>
              </a:lnSpc>
              <a:spcBef>
                <a:spcPts val="1333"/>
              </a:spcBef>
              <a:buNone/>
            </a:pPr>
            <a:r>
              <a:rPr lang="en" sz="1867">
                <a:latin typeface="Courier New"/>
                <a:ea typeface="Courier New"/>
                <a:cs typeface="Courier New"/>
                <a:sym typeface="Courier New"/>
              </a:rPr>
              <a:t>     “</a:t>
            </a:r>
            <a:r>
              <a:rPr lang="en" sz="1867" u="sng">
                <a:solidFill>
                  <a:schemeClr val="hlink"/>
                </a:solidFill>
                <a:latin typeface="Courier New"/>
                <a:ea typeface="Courier New"/>
                <a:cs typeface="Courier New"/>
                <a:sym typeface="Courier New"/>
                <a:hlinkClick r:id="rId3"/>
              </a:rPr>
              <a:t>http://secretsauce.internal/recipe</a:t>
            </a:r>
            <a:r>
              <a:rPr lang="en" sz="1867">
                <a:latin typeface="Courier New"/>
                <a:ea typeface="Courier New"/>
                <a:cs typeface="Courier New"/>
                <a:sym typeface="Courier New"/>
              </a:rPr>
              <a:t>”);</a:t>
            </a:r>
            <a:endParaRPr sz="1867">
              <a:latin typeface="Courier New"/>
              <a:ea typeface="Courier New"/>
              <a:cs typeface="Courier New"/>
              <a:sym typeface="Courier New"/>
            </a:endParaRPr>
          </a:p>
          <a:p>
            <a:pPr marL="186262" marR="186262" indent="0">
              <a:lnSpc>
                <a:spcPct val="100000"/>
              </a:lnSpc>
              <a:spcBef>
                <a:spcPts val="1333"/>
              </a:spcBef>
              <a:buNone/>
            </a:pPr>
            <a:r>
              <a:rPr lang="en" sz="1867">
                <a:latin typeface="Courier New"/>
                <a:ea typeface="Courier New"/>
                <a:cs typeface="Courier New"/>
                <a:sym typeface="Courier New"/>
              </a:rPr>
              <a:t>   cook(response.body);</a:t>
            </a:r>
            <a:endParaRPr sz="1867">
              <a:latin typeface="Courier New"/>
              <a:ea typeface="Courier New"/>
              <a:cs typeface="Courier New"/>
              <a:sym typeface="Courier New"/>
            </a:endParaRPr>
          </a:p>
          <a:p>
            <a:pPr marL="186262" marR="186262" indent="0">
              <a:lnSpc>
                <a:spcPct val="100000"/>
              </a:lnSpc>
              <a:spcBef>
                <a:spcPts val="1333"/>
              </a:spcBef>
              <a:buNone/>
            </a:pPr>
            <a:r>
              <a:rPr lang="en" sz="1867">
                <a:latin typeface="Courier New"/>
                <a:ea typeface="Courier New"/>
                <a:cs typeface="Courier New"/>
                <a:sym typeface="Courier New"/>
              </a:rPr>
              <a:t>} catch (NetworkError ne) {</a:t>
            </a:r>
            <a:endParaRPr sz="1867">
              <a:latin typeface="Courier New"/>
              <a:ea typeface="Courier New"/>
              <a:cs typeface="Courier New"/>
              <a:sym typeface="Courier New"/>
            </a:endParaRPr>
          </a:p>
          <a:p>
            <a:pPr marL="186262" marR="186262" indent="0">
              <a:lnSpc>
                <a:spcPct val="100000"/>
              </a:lnSpc>
              <a:spcBef>
                <a:spcPts val="1333"/>
              </a:spcBef>
              <a:buNone/>
            </a:pPr>
            <a:r>
              <a:rPr lang="en" sz="1867">
                <a:latin typeface="Courier New"/>
                <a:ea typeface="Courier New"/>
                <a:cs typeface="Courier New"/>
                <a:sym typeface="Courier New"/>
              </a:rPr>
              <a:t>   fixmePleaseOMG(ne);</a:t>
            </a:r>
            <a:endParaRPr sz="1867">
              <a:latin typeface="Courier New"/>
              <a:ea typeface="Courier New"/>
              <a:cs typeface="Courier New"/>
              <a:sym typeface="Courier New"/>
            </a:endParaRPr>
          </a:p>
          <a:p>
            <a:pPr marL="186262" marR="186262" indent="0">
              <a:lnSpc>
                <a:spcPct val="100000"/>
              </a:lnSpc>
              <a:spcBef>
                <a:spcPts val="1333"/>
              </a:spcBef>
              <a:spcAft>
                <a:spcPts val="1333"/>
              </a:spcAft>
              <a:buNone/>
            </a:pPr>
            <a:r>
              <a:rPr lang="en" sz="1867">
                <a:latin typeface="Courier New"/>
                <a:ea typeface="Courier New"/>
                <a:cs typeface="Courier New"/>
                <a:sym typeface="Courier New"/>
              </a:rPr>
              <a:t>}</a:t>
            </a:r>
            <a:endParaRPr sz="1867">
              <a:latin typeface="Courier New"/>
              <a:ea typeface="Courier New"/>
              <a:cs typeface="Courier New"/>
              <a:sym typeface="Courier New"/>
            </a:endParaRPr>
          </a:p>
        </p:txBody>
      </p:sp>
    </p:spTree>
    <p:extLst>
      <p:ext uri="{BB962C8B-B14F-4D97-AF65-F5344CB8AC3E}">
        <p14:creationId xmlns:p14="http://schemas.microsoft.com/office/powerpoint/2010/main" val="366261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body" idx="1"/>
          </p:nvPr>
        </p:nvSpPr>
        <p:spPr>
          <a:xfrm>
            <a:off x="320651" y="334700"/>
            <a:ext cx="12192000" cy="6126800"/>
          </a:xfrm>
          <a:prstGeom prst="rect">
            <a:avLst/>
          </a:prstGeom>
          <a:noFill/>
          <a:ln>
            <a:noFill/>
          </a:ln>
        </p:spPr>
        <p:txBody>
          <a:bodyPr spcFirstLastPara="1" vert="horz" wrap="square" lIns="0" tIns="182867" rIns="0" bIns="0" rtlCol="0" anchor="t" anchorCtr="0">
            <a:noAutofit/>
          </a:bodyPr>
          <a:lstStyle/>
          <a:p>
            <a:pPr marL="186262" marR="186262" indent="0">
              <a:lnSpc>
                <a:spcPct val="100000"/>
              </a:lnSpc>
              <a:spcBef>
                <a:spcPts val="0"/>
              </a:spcBef>
              <a:buClr>
                <a:schemeClr val="dk2"/>
              </a:buClr>
              <a:buSzPts val="800"/>
              <a:buNone/>
            </a:pPr>
            <a:r>
              <a:rPr lang="en" sz="2400" b="1">
                <a:latin typeface="Courier New"/>
                <a:ea typeface="Courier New"/>
                <a:cs typeface="Courier New"/>
                <a:sym typeface="Courier New"/>
              </a:rPr>
              <a:t>for (int i = 0; i &lt; 3; i++) {  // Retry</a:t>
            </a:r>
            <a:endParaRPr sz="2400" b="1">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try {</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   IP ip = DNS.lookupSRV(“secretsauce.internal”).pickOne();</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   HttpResponse response = httpClient.open(ip).get(</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     “</a:t>
            </a:r>
            <a:r>
              <a:rPr lang="en" sz="2400" u="sng">
                <a:solidFill>
                  <a:schemeClr val="hlink"/>
                </a:solidFill>
                <a:latin typeface="Courier New"/>
                <a:ea typeface="Courier New"/>
                <a:cs typeface="Courier New"/>
                <a:sym typeface="Courier New"/>
                <a:hlinkClick r:id="rId3"/>
              </a:rPr>
              <a:t>http://secretsauce.internal/recipe</a:t>
            </a:r>
            <a:r>
              <a:rPr lang="en" sz="2400">
                <a:latin typeface="Courier New"/>
                <a:ea typeface="Courier New"/>
                <a:cs typeface="Courier New"/>
                <a:sym typeface="Courier New"/>
              </a:rPr>
              <a:t>”);</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   cook(response.body);</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 catch (NetworkError ne) {</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   </a:t>
            </a:r>
            <a:r>
              <a:rPr lang="en" sz="2400" b="1">
                <a:latin typeface="Courier New"/>
                <a:ea typeface="Courier New"/>
                <a:cs typeface="Courier New"/>
                <a:sym typeface="Courier New"/>
              </a:rPr>
              <a:t>if (i  == 2) fixmePleaseOMG(ne);</a:t>
            </a:r>
            <a:endParaRPr sz="2400" b="1">
              <a:latin typeface="Courier New"/>
              <a:ea typeface="Courier New"/>
              <a:cs typeface="Courier New"/>
              <a:sym typeface="Courier New"/>
            </a:endParaRPr>
          </a:p>
          <a:p>
            <a:pPr marL="643451" marR="186262" indent="0">
              <a:lnSpc>
                <a:spcPct val="100000"/>
              </a:lnSpc>
              <a:spcBef>
                <a:spcPts val="0"/>
              </a:spcBef>
              <a:buNone/>
            </a:pPr>
            <a:r>
              <a:rPr lang="en" sz="2400" b="1">
                <a:latin typeface="Courier New"/>
                <a:ea typeface="Courier New"/>
                <a:cs typeface="Courier New"/>
                <a:sym typeface="Courier New"/>
              </a:rPr>
              <a:t>   else Thread.sleep(random(5) * 1000);</a:t>
            </a:r>
            <a:endParaRPr sz="2400" b="1">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a:t>
            </a:r>
            <a:endParaRPr sz="2400">
              <a:latin typeface="Courier New"/>
              <a:ea typeface="Courier New"/>
              <a:cs typeface="Courier New"/>
              <a:sym typeface="Courier New"/>
            </a:endParaRPr>
          </a:p>
          <a:p>
            <a:pPr marL="0" marR="186262" indent="0">
              <a:lnSpc>
                <a:spcPct val="100000"/>
              </a:lnSpc>
              <a:spcBef>
                <a:spcPts val="0"/>
              </a:spcBef>
              <a:buNone/>
            </a:pPr>
            <a:r>
              <a:rPr lang="en" sz="2400">
                <a:latin typeface="Courier New"/>
                <a:ea typeface="Courier New"/>
                <a:cs typeface="Courier New"/>
                <a:sym typeface="Courier New"/>
              </a:rPr>
              <a:t>}</a:t>
            </a:r>
            <a:endParaRPr sz="2400">
              <a:latin typeface="Courier New"/>
              <a:ea typeface="Courier New"/>
              <a:cs typeface="Courier New"/>
              <a:sym typeface="Courier New"/>
            </a:endParaRPr>
          </a:p>
        </p:txBody>
      </p:sp>
    </p:spTree>
    <p:extLst>
      <p:ext uri="{BB962C8B-B14F-4D97-AF65-F5344CB8AC3E}">
        <p14:creationId xmlns:p14="http://schemas.microsoft.com/office/powerpoint/2010/main" val="122161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a:spLocks noGrp="1"/>
          </p:cNvSpPr>
          <p:nvPr>
            <p:ph type="body" idx="1"/>
          </p:nvPr>
        </p:nvSpPr>
        <p:spPr>
          <a:xfrm>
            <a:off x="320651" y="334700"/>
            <a:ext cx="12192000" cy="6126800"/>
          </a:xfrm>
          <a:prstGeom prst="rect">
            <a:avLst/>
          </a:prstGeom>
          <a:noFill/>
          <a:ln>
            <a:noFill/>
          </a:ln>
        </p:spPr>
        <p:txBody>
          <a:bodyPr spcFirstLastPara="1" vert="horz" wrap="square" lIns="0" tIns="182867" rIns="0" bIns="0" rtlCol="0" anchor="t" anchorCtr="0">
            <a:noAutofit/>
          </a:bodyPr>
          <a:lstStyle/>
          <a:p>
            <a:pPr marL="186262" marR="186262" indent="0">
              <a:lnSpc>
                <a:spcPct val="100000"/>
              </a:lnSpc>
              <a:spcBef>
                <a:spcPts val="0"/>
              </a:spcBef>
              <a:buNone/>
            </a:pPr>
            <a:r>
              <a:rPr lang="en" sz="2400" b="1">
                <a:latin typeface="Courier New"/>
                <a:ea typeface="Courier New"/>
                <a:cs typeface="Courier New"/>
                <a:sym typeface="Courier New"/>
              </a:rPr>
              <a:t>Secret key = new Secret(new File(“/somewhere/safe/key”);</a:t>
            </a:r>
            <a:endParaRPr sz="2400" b="1">
              <a:latin typeface="Courier New"/>
              <a:ea typeface="Courier New"/>
              <a:cs typeface="Courier New"/>
              <a:sym typeface="Courier New"/>
            </a:endParaRPr>
          </a:p>
          <a:p>
            <a:pPr marL="186262" marR="186262" indent="0">
              <a:lnSpc>
                <a:spcPct val="100000"/>
              </a:lnSpc>
              <a:spcBef>
                <a:spcPts val="0"/>
              </a:spcBef>
              <a:buNone/>
            </a:pPr>
            <a:r>
              <a:rPr lang="en" sz="2400">
                <a:latin typeface="Courier New"/>
                <a:ea typeface="Courier New"/>
                <a:cs typeface="Courier New"/>
                <a:sym typeface="Courier New"/>
              </a:rPr>
              <a:t>for (int i = 0; i &lt; 3; i++) {</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try {</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   IP ip = DNS.lookupSRV(“secretsauce.internal”).pickOne();</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   HttpResponse response = httpClient.open(ip)</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     </a:t>
            </a:r>
            <a:r>
              <a:rPr lang="en" sz="2400" b="1">
                <a:latin typeface="Courier New"/>
                <a:ea typeface="Courier New"/>
                <a:cs typeface="Courier New"/>
                <a:sym typeface="Courier New"/>
              </a:rPr>
              <a:t>.setHeader(“Authorization”, key.toString())</a:t>
            </a:r>
            <a:endParaRPr sz="2400" b="1">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     .get(“</a:t>
            </a:r>
            <a:r>
              <a:rPr lang="en" sz="2400" u="sng">
                <a:solidFill>
                  <a:schemeClr val="hlink"/>
                </a:solidFill>
                <a:latin typeface="Courier New"/>
                <a:ea typeface="Courier New"/>
                <a:cs typeface="Courier New"/>
                <a:sym typeface="Courier New"/>
                <a:hlinkClick r:id="rId3"/>
              </a:rPr>
              <a:t>http://secretsauce.internal/recipe</a:t>
            </a:r>
            <a:r>
              <a:rPr lang="en" sz="2400">
                <a:latin typeface="Courier New"/>
                <a:ea typeface="Courier New"/>
                <a:cs typeface="Courier New"/>
                <a:sym typeface="Courier New"/>
              </a:rPr>
              <a:t>”);</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   cook(response.body);</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 catch (NetworkError ne) {</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   if (i  == 2) fixmePleaseOMG(ne);</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   else Thread.sleep(random(5) * 1000);</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a:t>
            </a:r>
            <a:endParaRPr sz="2400">
              <a:latin typeface="Courier New"/>
              <a:ea typeface="Courier New"/>
              <a:cs typeface="Courier New"/>
              <a:sym typeface="Courier New"/>
            </a:endParaRPr>
          </a:p>
          <a:p>
            <a:pPr marL="0" marR="186262" indent="0">
              <a:lnSpc>
                <a:spcPct val="100000"/>
              </a:lnSpc>
              <a:spcBef>
                <a:spcPts val="0"/>
              </a:spcBef>
              <a:buNone/>
            </a:pPr>
            <a:r>
              <a:rPr lang="en" sz="2400">
                <a:latin typeface="Courier New"/>
                <a:ea typeface="Courier New"/>
                <a:cs typeface="Courier New"/>
                <a:sym typeface="Courier New"/>
              </a:rPr>
              <a:t>}</a:t>
            </a:r>
            <a:endParaRPr sz="2400">
              <a:latin typeface="Courier New"/>
              <a:ea typeface="Courier New"/>
              <a:cs typeface="Courier New"/>
              <a:sym typeface="Courier New"/>
            </a:endParaRPr>
          </a:p>
        </p:txBody>
      </p:sp>
    </p:spTree>
    <p:extLst>
      <p:ext uri="{BB962C8B-B14F-4D97-AF65-F5344CB8AC3E}">
        <p14:creationId xmlns:p14="http://schemas.microsoft.com/office/powerpoint/2010/main" val="48671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9773" y="2373510"/>
            <a:ext cx="6958013" cy="2387600"/>
          </a:xfrm>
        </p:spPr>
        <p:txBody>
          <a:bodyPr>
            <a:normAutofit/>
          </a:bodyPr>
          <a:lstStyle/>
          <a:p>
            <a:r>
              <a:rPr lang="en-US" sz="4800" dirty="0"/>
              <a:t>Kubernetes Concepts</a:t>
            </a:r>
          </a:p>
        </p:txBody>
      </p:sp>
    </p:spTree>
    <p:extLst>
      <p:ext uri="{BB962C8B-B14F-4D97-AF65-F5344CB8AC3E}">
        <p14:creationId xmlns:p14="http://schemas.microsoft.com/office/powerpoint/2010/main" val="9693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8"/>
          <p:cNvSpPr txBox="1">
            <a:spLocks noGrp="1"/>
          </p:cNvSpPr>
          <p:nvPr>
            <p:ph type="body" idx="1"/>
          </p:nvPr>
        </p:nvSpPr>
        <p:spPr>
          <a:xfrm>
            <a:off x="320651" y="334700"/>
            <a:ext cx="12192000" cy="6126800"/>
          </a:xfrm>
          <a:prstGeom prst="rect">
            <a:avLst/>
          </a:prstGeom>
          <a:noFill/>
          <a:ln>
            <a:noFill/>
          </a:ln>
        </p:spPr>
        <p:txBody>
          <a:bodyPr spcFirstLastPara="1" vert="horz" wrap="square" lIns="0" tIns="182867" rIns="0" bIns="0" rtlCol="0" anchor="t" anchorCtr="0">
            <a:noAutofit/>
          </a:bodyPr>
          <a:lstStyle/>
          <a:p>
            <a:pPr marL="186262" marR="186262" indent="0">
              <a:lnSpc>
                <a:spcPct val="100000"/>
              </a:lnSpc>
              <a:spcBef>
                <a:spcPts val="0"/>
              </a:spcBef>
              <a:buNone/>
            </a:pPr>
            <a:r>
              <a:rPr lang="en" sz="2400">
                <a:latin typeface="Courier New"/>
                <a:ea typeface="Courier New"/>
                <a:cs typeface="Courier New"/>
                <a:sym typeface="Courier New"/>
              </a:rPr>
              <a:t>Secret key = new Secret(new File(“/somewhere/safe/key”);</a:t>
            </a:r>
            <a:endParaRPr sz="2400">
              <a:latin typeface="Courier New"/>
              <a:ea typeface="Courier New"/>
              <a:cs typeface="Courier New"/>
              <a:sym typeface="Courier New"/>
            </a:endParaRPr>
          </a:p>
          <a:p>
            <a:pPr marL="186262" marR="186262" indent="0">
              <a:lnSpc>
                <a:spcPct val="100000"/>
              </a:lnSpc>
              <a:spcBef>
                <a:spcPts val="0"/>
              </a:spcBef>
              <a:buNone/>
            </a:pPr>
            <a:r>
              <a:rPr lang="en" sz="2400">
                <a:latin typeface="Courier New"/>
                <a:ea typeface="Courier New"/>
                <a:cs typeface="Courier New"/>
                <a:sym typeface="Courier New"/>
              </a:rPr>
              <a:t>for (int i = 0; i &lt; 3; i++) {</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try {</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   IP ip = DNS.lookupSRV(“secretsauce.internal”).pickOne();</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   HttpResponse response = httpClient.open(ip)</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     .setHeader(“Authorization”, key.toString())</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     .get(“</a:t>
            </a:r>
            <a:r>
              <a:rPr lang="en" sz="2400" u="sng">
                <a:solidFill>
                  <a:schemeClr val="hlink"/>
                </a:solidFill>
                <a:latin typeface="Courier New"/>
                <a:ea typeface="Courier New"/>
                <a:cs typeface="Courier New"/>
                <a:sym typeface="Courier New"/>
                <a:hlinkClick r:id="rId3"/>
              </a:rPr>
              <a:t>http://secretsauce.internal/recipe</a:t>
            </a:r>
            <a:r>
              <a:rPr lang="en" sz="2400">
                <a:latin typeface="Courier New"/>
                <a:ea typeface="Courier New"/>
                <a:cs typeface="Courier New"/>
                <a:sym typeface="Courier New"/>
              </a:rPr>
              <a:t>”);</a:t>
            </a:r>
            <a:endParaRPr sz="2400">
              <a:latin typeface="Courier New"/>
              <a:ea typeface="Courier New"/>
              <a:cs typeface="Courier New"/>
              <a:sym typeface="Courier New"/>
            </a:endParaRPr>
          </a:p>
          <a:p>
            <a:pPr marL="643451" marR="186262" indent="0">
              <a:lnSpc>
                <a:spcPct val="100000"/>
              </a:lnSpc>
              <a:spcBef>
                <a:spcPts val="0"/>
              </a:spcBef>
              <a:buNone/>
            </a:pPr>
            <a:r>
              <a:rPr lang="en" sz="2400" b="1">
                <a:latin typeface="Courier New"/>
                <a:ea typeface="Courier New"/>
                <a:cs typeface="Courier New"/>
                <a:sym typeface="Courier New"/>
              </a:rPr>
              <a:t>   log(“Success”);</a:t>
            </a:r>
            <a:endParaRPr sz="2400" b="1">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   cook(response.body);</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 catch (NetworkError ne) {</a:t>
            </a:r>
            <a:endParaRPr sz="2400">
              <a:latin typeface="Courier New"/>
              <a:ea typeface="Courier New"/>
              <a:cs typeface="Courier New"/>
              <a:sym typeface="Courier New"/>
            </a:endParaRPr>
          </a:p>
          <a:p>
            <a:pPr marL="643451" marR="186262" indent="0">
              <a:lnSpc>
                <a:spcPct val="100000"/>
              </a:lnSpc>
              <a:spcBef>
                <a:spcPts val="0"/>
              </a:spcBef>
              <a:buNone/>
            </a:pPr>
            <a:r>
              <a:rPr lang="en" sz="2400" b="1">
                <a:latin typeface="Courier New"/>
                <a:ea typeface="Courier New"/>
                <a:cs typeface="Courier New"/>
                <a:sym typeface="Courier New"/>
              </a:rPr>
              <a:t>   log(“Failed”);</a:t>
            </a:r>
            <a:endParaRPr sz="2400" b="1">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   if (i  == 2) fixmePleaseOMG(ne);</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   else Thread.sleep(random(5) * 1000);</a:t>
            </a:r>
            <a:endParaRPr sz="2400">
              <a:latin typeface="Courier New"/>
              <a:ea typeface="Courier New"/>
              <a:cs typeface="Courier New"/>
              <a:sym typeface="Courier New"/>
            </a:endParaRPr>
          </a:p>
          <a:p>
            <a:pPr marL="643451" marR="186262" indent="0">
              <a:lnSpc>
                <a:spcPct val="100000"/>
              </a:lnSpc>
              <a:spcBef>
                <a:spcPts val="0"/>
              </a:spcBef>
              <a:buNone/>
            </a:pPr>
            <a:r>
              <a:rPr lang="en" sz="2400">
                <a:latin typeface="Courier New"/>
                <a:ea typeface="Courier New"/>
                <a:cs typeface="Courier New"/>
                <a:sym typeface="Courier New"/>
              </a:rPr>
              <a:t>}</a:t>
            </a:r>
            <a:endParaRPr sz="2400">
              <a:latin typeface="Courier New"/>
              <a:ea typeface="Courier New"/>
              <a:cs typeface="Courier New"/>
              <a:sym typeface="Courier New"/>
            </a:endParaRPr>
          </a:p>
          <a:p>
            <a:pPr marL="0" marR="186262" indent="0">
              <a:lnSpc>
                <a:spcPct val="100000"/>
              </a:lnSpc>
              <a:spcBef>
                <a:spcPts val="0"/>
              </a:spcBef>
              <a:buNone/>
            </a:pPr>
            <a:r>
              <a:rPr lang="en" sz="2400">
                <a:latin typeface="Courier New"/>
                <a:ea typeface="Courier New"/>
                <a:cs typeface="Courier New"/>
                <a:sym typeface="Courier New"/>
              </a:rPr>
              <a:t>}</a:t>
            </a:r>
            <a:endParaRPr sz="2400">
              <a:latin typeface="Courier New"/>
              <a:ea typeface="Courier New"/>
              <a:cs typeface="Courier New"/>
              <a:sym typeface="Courier New"/>
            </a:endParaRPr>
          </a:p>
        </p:txBody>
      </p:sp>
    </p:spTree>
    <p:extLst>
      <p:ext uri="{BB962C8B-B14F-4D97-AF65-F5344CB8AC3E}">
        <p14:creationId xmlns:p14="http://schemas.microsoft.com/office/powerpoint/2010/main" val="395997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p:nvPr/>
        </p:nvSpPr>
        <p:spPr>
          <a:xfrm>
            <a:off x="-17225" y="-68925"/>
            <a:ext cx="12337600" cy="6927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33" tIns="91433" rIns="91433" bIns="91433" anchor="ctr" anchorCtr="0">
            <a:noAutofit/>
          </a:bodyPr>
          <a:lstStyle/>
          <a:p>
            <a:endParaRPr sz="2400"/>
          </a:p>
        </p:txBody>
      </p:sp>
      <p:pic>
        <p:nvPicPr>
          <p:cNvPr id="234" name="Google Shape;234;p39"/>
          <p:cNvPicPr preferRelativeResize="0"/>
          <p:nvPr/>
        </p:nvPicPr>
        <p:blipFill>
          <a:blip r:embed="rId3">
            <a:alphaModFix/>
          </a:blip>
          <a:stretch>
            <a:fillRect/>
          </a:stretch>
        </p:blipFill>
        <p:spPr>
          <a:xfrm flipH="1">
            <a:off x="1667451" y="-867174"/>
            <a:ext cx="10750451" cy="3547649"/>
          </a:xfrm>
          <a:prstGeom prst="rect">
            <a:avLst/>
          </a:prstGeom>
          <a:noFill/>
          <a:ln>
            <a:noFill/>
          </a:ln>
        </p:spPr>
      </p:pic>
      <p:pic>
        <p:nvPicPr>
          <p:cNvPr id="235" name="Google Shape;235;p39"/>
          <p:cNvPicPr preferRelativeResize="0"/>
          <p:nvPr/>
        </p:nvPicPr>
        <p:blipFill>
          <a:blip r:embed="rId4">
            <a:alphaModFix/>
          </a:blip>
          <a:stretch>
            <a:fillRect/>
          </a:stretch>
        </p:blipFill>
        <p:spPr>
          <a:xfrm>
            <a:off x="3330925" y="894476"/>
            <a:ext cx="10750451" cy="3547649"/>
          </a:xfrm>
          <a:prstGeom prst="rect">
            <a:avLst/>
          </a:prstGeom>
          <a:noFill/>
          <a:ln>
            <a:noFill/>
          </a:ln>
        </p:spPr>
      </p:pic>
      <p:pic>
        <p:nvPicPr>
          <p:cNvPr id="236" name="Google Shape;236;p39"/>
          <p:cNvPicPr preferRelativeResize="0"/>
          <p:nvPr/>
        </p:nvPicPr>
        <p:blipFill>
          <a:blip r:embed="rId4">
            <a:alphaModFix/>
          </a:blip>
          <a:stretch>
            <a:fillRect/>
          </a:stretch>
        </p:blipFill>
        <p:spPr>
          <a:xfrm>
            <a:off x="720775" y="1655176"/>
            <a:ext cx="10750451" cy="3547649"/>
          </a:xfrm>
          <a:prstGeom prst="rect">
            <a:avLst/>
          </a:prstGeom>
          <a:noFill/>
          <a:ln>
            <a:noFill/>
          </a:ln>
        </p:spPr>
      </p:pic>
      <p:pic>
        <p:nvPicPr>
          <p:cNvPr id="237" name="Google Shape;237;p39"/>
          <p:cNvPicPr preferRelativeResize="0"/>
          <p:nvPr/>
        </p:nvPicPr>
        <p:blipFill>
          <a:blip r:embed="rId5">
            <a:alphaModFix/>
          </a:blip>
          <a:stretch>
            <a:fillRect/>
          </a:stretch>
        </p:blipFill>
        <p:spPr>
          <a:xfrm>
            <a:off x="1667451" y="2563126"/>
            <a:ext cx="10750451" cy="3547649"/>
          </a:xfrm>
          <a:prstGeom prst="rect">
            <a:avLst/>
          </a:prstGeom>
          <a:noFill/>
          <a:ln>
            <a:noFill/>
          </a:ln>
        </p:spPr>
      </p:pic>
      <p:pic>
        <p:nvPicPr>
          <p:cNvPr id="238" name="Google Shape;238;p39"/>
          <p:cNvPicPr preferRelativeResize="0"/>
          <p:nvPr/>
        </p:nvPicPr>
        <p:blipFill>
          <a:blip r:embed="rId4">
            <a:alphaModFix/>
          </a:blip>
          <a:stretch>
            <a:fillRect/>
          </a:stretch>
        </p:blipFill>
        <p:spPr>
          <a:xfrm>
            <a:off x="-391275" y="3764301"/>
            <a:ext cx="10750451" cy="3547649"/>
          </a:xfrm>
          <a:prstGeom prst="rect">
            <a:avLst/>
          </a:prstGeom>
          <a:noFill/>
          <a:ln>
            <a:noFill/>
          </a:ln>
        </p:spPr>
      </p:pic>
      <p:pic>
        <p:nvPicPr>
          <p:cNvPr id="239" name="Google Shape;239;p39"/>
          <p:cNvPicPr preferRelativeResize="0"/>
          <p:nvPr/>
        </p:nvPicPr>
        <p:blipFill>
          <a:blip r:embed="rId4">
            <a:alphaModFix/>
          </a:blip>
          <a:stretch>
            <a:fillRect/>
          </a:stretch>
        </p:blipFill>
        <p:spPr>
          <a:xfrm>
            <a:off x="3330925" y="3187701"/>
            <a:ext cx="10750451" cy="3547649"/>
          </a:xfrm>
          <a:prstGeom prst="rect">
            <a:avLst/>
          </a:prstGeom>
          <a:noFill/>
          <a:ln>
            <a:noFill/>
          </a:ln>
        </p:spPr>
      </p:pic>
    </p:spTree>
    <p:extLst>
      <p:ext uri="{BB962C8B-B14F-4D97-AF65-F5344CB8AC3E}">
        <p14:creationId xmlns:p14="http://schemas.microsoft.com/office/powerpoint/2010/main" val="160353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1000"/>
                                        <p:tgtEl>
                                          <p:spTgt spid="2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1000"/>
                                        <p:tgtEl>
                                          <p:spTgt spid="2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6"/>
                                        </p:tgtEl>
                                        <p:attrNameLst>
                                          <p:attrName>style.visibility</p:attrName>
                                        </p:attrNameLst>
                                      </p:cBhvr>
                                      <p:to>
                                        <p:strVal val="visible"/>
                                      </p:to>
                                    </p:set>
                                    <p:animEffect transition="in" filter="fade">
                                      <p:cBhvr>
                                        <p:cTn id="17" dur="1000"/>
                                        <p:tgtEl>
                                          <p:spTgt spid="2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5"/>
                                        </p:tgtEl>
                                        <p:attrNameLst>
                                          <p:attrName>style.visibility</p:attrName>
                                        </p:attrNameLst>
                                      </p:cBhvr>
                                      <p:to>
                                        <p:strVal val="visible"/>
                                      </p:to>
                                    </p:set>
                                    <p:animEffect transition="in" filter="fade">
                                      <p:cBhvr>
                                        <p:cTn id="22" dur="1000"/>
                                        <p:tgtEl>
                                          <p:spTgt spid="2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4"/>
                                        </p:tgtEl>
                                        <p:attrNameLst>
                                          <p:attrName>style.visibility</p:attrName>
                                        </p:attrNameLst>
                                      </p:cBhvr>
                                      <p:to>
                                        <p:strVal val="visible"/>
                                      </p:to>
                                    </p:set>
                                    <p:animEffect transition="in" filter="fade">
                                      <p:cBhvr>
                                        <p:cTn id="27" dur="1000"/>
                                        <p:tgtEl>
                                          <p:spTgt spid="2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4"/>
                                        </p:tgtEl>
                                        <p:attrNameLst>
                                          <p:attrName>style.visibility</p:attrName>
                                        </p:attrNameLst>
                                      </p:cBhvr>
                                      <p:to>
                                        <p:strVal val="visible"/>
                                      </p:to>
                                    </p:set>
                                    <p:animEffect transition="in" filter="fade">
                                      <p:cBhvr>
                                        <p:cTn id="32" dur="1000"/>
                                        <p:tgtEl>
                                          <p:spTgt spid="2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9"/>
                                        </p:tgtEl>
                                        <p:attrNameLst>
                                          <p:attrName>style.visibility</p:attrName>
                                        </p:attrNameLst>
                                      </p:cBhvr>
                                      <p:to>
                                        <p:strVal val="visible"/>
                                      </p:to>
                                    </p:set>
                                    <p:animEffect transition="in" filter="fade">
                                      <p:cBhvr>
                                        <p:cTn id="37" dur="10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40"/>
          <p:cNvPicPr preferRelativeResize="0"/>
          <p:nvPr/>
        </p:nvPicPr>
        <p:blipFill rotWithShape="1">
          <a:blip r:embed="rId3">
            <a:alphaModFix/>
          </a:blip>
          <a:srcRect l="4662" t="12903" r="4453" b="9780"/>
          <a:stretch/>
        </p:blipFill>
        <p:spPr>
          <a:xfrm>
            <a:off x="-148549" y="1"/>
            <a:ext cx="12583575" cy="6858001"/>
          </a:xfrm>
          <a:prstGeom prst="rect">
            <a:avLst/>
          </a:prstGeom>
          <a:noFill/>
          <a:ln>
            <a:noFill/>
          </a:ln>
        </p:spPr>
      </p:pic>
    </p:spTree>
    <p:extLst>
      <p:ext uri="{BB962C8B-B14F-4D97-AF65-F5344CB8AC3E}">
        <p14:creationId xmlns:p14="http://schemas.microsoft.com/office/powerpoint/2010/main" val="91763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41"/>
          <p:cNvPicPr preferRelativeResize="0"/>
          <p:nvPr/>
        </p:nvPicPr>
        <p:blipFill>
          <a:blip r:embed="rId3">
            <a:alphaModFix/>
          </a:blip>
          <a:stretch>
            <a:fillRect/>
          </a:stretch>
        </p:blipFill>
        <p:spPr>
          <a:xfrm>
            <a:off x="0" y="-114475"/>
            <a:ext cx="12252144" cy="6972477"/>
          </a:xfrm>
          <a:prstGeom prst="rect">
            <a:avLst/>
          </a:prstGeom>
          <a:noFill/>
          <a:ln w="9525" cap="flat" cmpd="sng">
            <a:solidFill>
              <a:srgbClr val="414141"/>
            </a:solidFill>
            <a:prstDash val="solid"/>
            <a:round/>
            <a:headEnd type="none" w="sm" len="sm"/>
            <a:tailEnd type="none" w="sm" len="sm"/>
          </a:ln>
        </p:spPr>
      </p:pic>
    </p:spTree>
    <p:extLst>
      <p:ext uri="{BB962C8B-B14F-4D97-AF65-F5344CB8AC3E}">
        <p14:creationId xmlns:p14="http://schemas.microsoft.com/office/powerpoint/2010/main" val="348801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2"/>
          <p:cNvSpPr txBox="1">
            <a:spLocks noGrp="1"/>
          </p:cNvSpPr>
          <p:nvPr>
            <p:ph type="title"/>
          </p:nvPr>
        </p:nvSpPr>
        <p:spPr>
          <a:xfrm>
            <a:off x="131000" y="21800"/>
            <a:ext cx="11768800" cy="803600"/>
          </a:xfrm>
          <a:prstGeom prst="rect">
            <a:avLst/>
          </a:prstGeom>
        </p:spPr>
        <p:txBody>
          <a:bodyPr spcFirstLastPara="1" vert="horz" wrap="square" lIns="121900" tIns="121900" rIns="121900" bIns="121900" rtlCol="0" anchor="ctr" anchorCtr="0">
            <a:noAutofit/>
          </a:bodyPr>
          <a:lstStyle/>
          <a:p>
            <a:pPr>
              <a:spcBef>
                <a:spcPts val="0"/>
              </a:spcBef>
            </a:pPr>
            <a:r>
              <a:rPr lang="en"/>
              <a:t>Istio Architecture</a:t>
            </a:r>
            <a:endParaRPr/>
          </a:p>
        </p:txBody>
      </p:sp>
      <p:sp>
        <p:nvSpPr>
          <p:cNvPr id="255" name="Google Shape;255;p42"/>
          <p:cNvSpPr txBox="1"/>
          <p:nvPr/>
        </p:nvSpPr>
        <p:spPr>
          <a:xfrm>
            <a:off x="6502400" y="1942800"/>
            <a:ext cx="5119200" cy="3200800"/>
          </a:xfrm>
          <a:prstGeom prst="rect">
            <a:avLst/>
          </a:prstGeom>
          <a:noFill/>
          <a:ln>
            <a:noFill/>
          </a:ln>
        </p:spPr>
        <p:txBody>
          <a:bodyPr spcFirstLastPara="1" wrap="square" lIns="121900" tIns="121900" rIns="121900" bIns="121900" anchor="t" anchorCtr="0">
            <a:noAutofit/>
          </a:bodyPr>
          <a:lstStyle/>
          <a:p>
            <a:pPr>
              <a:lnSpc>
                <a:spcPct val="115000"/>
              </a:lnSpc>
            </a:pPr>
            <a:r>
              <a:rPr lang="en" sz="1600" b="1">
                <a:solidFill>
                  <a:srgbClr val="434343"/>
                </a:solidFill>
                <a:latin typeface="Roboto"/>
                <a:ea typeface="Roboto"/>
                <a:cs typeface="Roboto"/>
                <a:sym typeface="Roboto"/>
              </a:rPr>
              <a:t>Pilot</a:t>
            </a:r>
            <a:r>
              <a:rPr lang="en" sz="1600">
                <a:solidFill>
                  <a:srgbClr val="434343"/>
                </a:solidFill>
                <a:latin typeface="Roboto"/>
                <a:ea typeface="Roboto"/>
                <a:cs typeface="Roboto"/>
                <a:sym typeface="Roboto"/>
              </a:rPr>
              <a:t>: Control plane to configure and push service communication policies.</a:t>
            </a:r>
            <a:endParaRPr sz="1600">
              <a:solidFill>
                <a:srgbClr val="434343"/>
              </a:solidFill>
              <a:latin typeface="Roboto"/>
              <a:ea typeface="Roboto"/>
              <a:cs typeface="Roboto"/>
              <a:sym typeface="Roboto"/>
            </a:endParaRPr>
          </a:p>
          <a:p>
            <a:pPr>
              <a:lnSpc>
                <a:spcPct val="115000"/>
              </a:lnSpc>
              <a:spcBef>
                <a:spcPts val="1333"/>
              </a:spcBef>
            </a:pPr>
            <a:r>
              <a:rPr lang="en" sz="1600" b="1">
                <a:solidFill>
                  <a:srgbClr val="434343"/>
                </a:solidFill>
                <a:latin typeface="Roboto"/>
                <a:ea typeface="Roboto"/>
                <a:cs typeface="Roboto"/>
                <a:sym typeface="Roboto"/>
              </a:rPr>
              <a:t>Envoy</a:t>
            </a:r>
            <a:r>
              <a:rPr lang="en" sz="1600">
                <a:solidFill>
                  <a:srgbClr val="434343"/>
                </a:solidFill>
                <a:latin typeface="Roboto"/>
                <a:ea typeface="Roboto"/>
                <a:cs typeface="Roboto"/>
                <a:sym typeface="Roboto"/>
              </a:rPr>
              <a:t>: Network proxy to intercept communication and apply policies.</a:t>
            </a:r>
            <a:endParaRPr sz="1600">
              <a:solidFill>
                <a:srgbClr val="434343"/>
              </a:solidFill>
              <a:latin typeface="Roboto"/>
              <a:ea typeface="Roboto"/>
              <a:cs typeface="Roboto"/>
              <a:sym typeface="Roboto"/>
            </a:endParaRPr>
          </a:p>
          <a:p>
            <a:pPr>
              <a:lnSpc>
                <a:spcPct val="115000"/>
              </a:lnSpc>
              <a:spcBef>
                <a:spcPts val="1333"/>
              </a:spcBef>
            </a:pPr>
            <a:r>
              <a:rPr lang="en" sz="1600" b="1">
                <a:solidFill>
                  <a:srgbClr val="434343"/>
                </a:solidFill>
                <a:latin typeface="Roboto"/>
                <a:ea typeface="Roboto"/>
                <a:cs typeface="Roboto"/>
                <a:sym typeface="Roboto"/>
              </a:rPr>
              <a:t>Mixer</a:t>
            </a:r>
            <a:r>
              <a:rPr lang="en" sz="1600">
                <a:solidFill>
                  <a:srgbClr val="434343"/>
                </a:solidFill>
                <a:latin typeface="Roboto"/>
                <a:ea typeface="Roboto"/>
                <a:cs typeface="Roboto"/>
                <a:sym typeface="Roboto"/>
              </a:rPr>
              <a:t>: Policy enforcement with a flexible plugin model for providers for a  policy.</a:t>
            </a:r>
            <a:endParaRPr sz="1600">
              <a:solidFill>
                <a:srgbClr val="434343"/>
              </a:solidFill>
              <a:latin typeface="Roboto"/>
              <a:ea typeface="Roboto"/>
              <a:cs typeface="Roboto"/>
              <a:sym typeface="Roboto"/>
            </a:endParaRPr>
          </a:p>
          <a:p>
            <a:pPr>
              <a:lnSpc>
                <a:spcPct val="115000"/>
              </a:lnSpc>
              <a:spcBef>
                <a:spcPts val="1333"/>
              </a:spcBef>
            </a:pPr>
            <a:r>
              <a:rPr lang="en" sz="1600" b="1">
                <a:solidFill>
                  <a:srgbClr val="434343"/>
                </a:solidFill>
                <a:latin typeface="Roboto"/>
                <a:ea typeface="Roboto"/>
                <a:cs typeface="Roboto"/>
                <a:sym typeface="Roboto"/>
              </a:rPr>
              <a:t>Citadel</a:t>
            </a:r>
            <a:r>
              <a:rPr lang="en" sz="1600">
                <a:solidFill>
                  <a:srgbClr val="434343"/>
                </a:solidFill>
                <a:latin typeface="Roboto"/>
                <a:ea typeface="Roboto"/>
                <a:cs typeface="Roboto"/>
                <a:sym typeface="Roboto"/>
              </a:rPr>
              <a:t>: Service-to-service auth[n,z] using mutual TLS, with built-in identity and credential management. </a:t>
            </a:r>
            <a:endParaRPr sz="1600">
              <a:solidFill>
                <a:srgbClr val="434343"/>
              </a:solidFill>
              <a:latin typeface="Roboto"/>
              <a:ea typeface="Roboto"/>
              <a:cs typeface="Roboto"/>
              <a:sym typeface="Roboto"/>
            </a:endParaRPr>
          </a:p>
          <a:p>
            <a:pPr>
              <a:lnSpc>
                <a:spcPct val="115000"/>
              </a:lnSpc>
              <a:spcBef>
                <a:spcPts val="1333"/>
              </a:spcBef>
            </a:pPr>
            <a:endParaRPr sz="1600">
              <a:solidFill>
                <a:srgbClr val="434343"/>
              </a:solidFill>
              <a:latin typeface="Roboto"/>
              <a:ea typeface="Roboto"/>
              <a:cs typeface="Roboto"/>
              <a:sym typeface="Roboto"/>
            </a:endParaRPr>
          </a:p>
          <a:p>
            <a:pPr>
              <a:lnSpc>
                <a:spcPct val="115000"/>
              </a:lnSpc>
              <a:spcBef>
                <a:spcPts val="1333"/>
              </a:spcBef>
              <a:spcAft>
                <a:spcPts val="1333"/>
              </a:spcAft>
            </a:pPr>
            <a:endParaRPr sz="1600">
              <a:solidFill>
                <a:srgbClr val="434343"/>
              </a:solidFill>
              <a:latin typeface="Roboto"/>
              <a:ea typeface="Roboto"/>
              <a:cs typeface="Roboto"/>
              <a:sym typeface="Roboto"/>
            </a:endParaRPr>
          </a:p>
        </p:txBody>
      </p:sp>
      <p:grpSp>
        <p:nvGrpSpPr>
          <p:cNvPr id="256" name="Google Shape;256;p42"/>
          <p:cNvGrpSpPr/>
          <p:nvPr/>
        </p:nvGrpSpPr>
        <p:grpSpPr>
          <a:xfrm>
            <a:off x="621001" y="1673234"/>
            <a:ext cx="5690167" cy="3648151"/>
            <a:chOff x="465750" y="1635925"/>
            <a:chExt cx="4267625" cy="2736113"/>
          </a:xfrm>
        </p:grpSpPr>
        <p:sp>
          <p:nvSpPr>
            <p:cNvPr id="257" name="Google Shape;257;p42"/>
            <p:cNvSpPr/>
            <p:nvPr/>
          </p:nvSpPr>
          <p:spPr>
            <a:xfrm>
              <a:off x="3081201" y="1688951"/>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sp>
          <p:nvSpPr>
            <p:cNvPr id="258" name="Google Shape;258;p42"/>
            <p:cNvSpPr/>
            <p:nvPr/>
          </p:nvSpPr>
          <p:spPr>
            <a:xfrm>
              <a:off x="803177" y="1680138"/>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sp>
          <p:nvSpPr>
            <p:cNvPr id="259" name="Google Shape;259;p42"/>
            <p:cNvSpPr/>
            <p:nvPr/>
          </p:nvSpPr>
          <p:spPr>
            <a:xfrm>
              <a:off x="906825" y="3974538"/>
              <a:ext cx="29667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lgn="ctr">
                <a:buClr>
                  <a:srgbClr val="000000"/>
                </a:buClr>
                <a:buSzPts val="1100"/>
              </a:pPr>
              <a:r>
                <a:rPr lang="en" sz="1600">
                  <a:solidFill>
                    <a:srgbClr val="212121"/>
                  </a:solidFill>
                  <a:latin typeface="Roboto"/>
                  <a:ea typeface="Roboto"/>
                  <a:cs typeface="Roboto"/>
                  <a:sym typeface="Roboto"/>
                </a:rPr>
                <a:t>Control Plane API</a:t>
              </a:r>
              <a:endParaRPr sz="1600">
                <a:solidFill>
                  <a:srgbClr val="212121"/>
                </a:solidFill>
                <a:latin typeface="Roboto"/>
                <a:ea typeface="Roboto"/>
                <a:cs typeface="Roboto"/>
                <a:sym typeface="Roboto"/>
              </a:endParaRPr>
            </a:p>
          </p:txBody>
        </p:sp>
        <p:sp>
          <p:nvSpPr>
            <p:cNvPr id="260" name="Google Shape;260;p42"/>
            <p:cNvSpPr/>
            <p:nvPr/>
          </p:nvSpPr>
          <p:spPr>
            <a:xfrm>
              <a:off x="1920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Mixer</a:t>
              </a:r>
              <a:endParaRPr sz="1600">
                <a:solidFill>
                  <a:srgbClr val="212121"/>
                </a:solidFill>
                <a:latin typeface="Roboto"/>
                <a:ea typeface="Roboto"/>
                <a:cs typeface="Roboto"/>
                <a:sym typeface="Roboto"/>
              </a:endParaRPr>
            </a:p>
          </p:txBody>
        </p:sp>
        <p:sp>
          <p:nvSpPr>
            <p:cNvPr id="261" name="Google Shape;261;p42"/>
            <p:cNvSpPr/>
            <p:nvPr/>
          </p:nvSpPr>
          <p:spPr>
            <a:xfrm>
              <a:off x="758989" y="1635950"/>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grpSp>
          <p:nvGrpSpPr>
            <p:cNvPr id="262" name="Google Shape;262;p42"/>
            <p:cNvGrpSpPr/>
            <p:nvPr/>
          </p:nvGrpSpPr>
          <p:grpSpPr>
            <a:xfrm>
              <a:off x="861919" y="1752868"/>
              <a:ext cx="868660" cy="247248"/>
              <a:chOff x="3471866" y="2456996"/>
              <a:chExt cx="989700" cy="281700"/>
            </a:xfrm>
          </p:grpSpPr>
          <p:sp>
            <p:nvSpPr>
              <p:cNvPr id="263" name="Google Shape;263;p42"/>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Service A</a:t>
                </a:r>
                <a:endParaRPr sz="1333">
                  <a:solidFill>
                    <a:srgbClr val="212121"/>
                  </a:solidFill>
                  <a:latin typeface="Roboto"/>
                  <a:ea typeface="Roboto"/>
                  <a:cs typeface="Roboto"/>
                  <a:sym typeface="Roboto"/>
                </a:endParaRPr>
              </a:p>
            </p:txBody>
          </p:sp>
          <p:pic>
            <p:nvPicPr>
              <p:cNvPr id="264" name="Google Shape;264;p42"/>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265" name="Google Shape;265;p42"/>
            <p:cNvSpPr/>
            <p:nvPr/>
          </p:nvSpPr>
          <p:spPr>
            <a:xfrm>
              <a:off x="3037013" y="1635925"/>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grpSp>
          <p:nvGrpSpPr>
            <p:cNvPr id="266" name="Google Shape;266;p42"/>
            <p:cNvGrpSpPr/>
            <p:nvPr/>
          </p:nvGrpSpPr>
          <p:grpSpPr>
            <a:xfrm>
              <a:off x="3138969" y="1752886"/>
              <a:ext cx="868660" cy="247248"/>
              <a:chOff x="3471866" y="2430005"/>
              <a:chExt cx="989700" cy="281700"/>
            </a:xfrm>
          </p:grpSpPr>
          <p:sp>
            <p:nvSpPr>
              <p:cNvPr id="267" name="Google Shape;267;p42"/>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Service B</a:t>
                </a:r>
                <a:endParaRPr sz="1333">
                  <a:solidFill>
                    <a:srgbClr val="212121"/>
                  </a:solidFill>
                  <a:latin typeface="Roboto"/>
                  <a:ea typeface="Roboto"/>
                  <a:cs typeface="Roboto"/>
                  <a:sym typeface="Roboto"/>
                </a:endParaRPr>
              </a:p>
            </p:txBody>
          </p:sp>
          <p:pic>
            <p:nvPicPr>
              <p:cNvPr id="268" name="Google Shape;268;p42"/>
              <p:cNvPicPr preferRelativeResize="0"/>
              <p:nvPr/>
            </p:nvPicPr>
            <p:blipFill rotWithShape="1">
              <a:blip r:embed="rId3">
                <a:alphaModFix/>
              </a:blip>
              <a:srcRect/>
              <a:stretch/>
            </p:blipFill>
            <p:spPr>
              <a:xfrm>
                <a:off x="3520340" y="2469283"/>
                <a:ext cx="203100" cy="203100"/>
              </a:xfrm>
              <a:prstGeom prst="rect">
                <a:avLst/>
              </a:prstGeom>
              <a:noFill/>
              <a:ln>
                <a:noFill/>
              </a:ln>
            </p:spPr>
          </p:pic>
        </p:grpSp>
        <p:cxnSp>
          <p:nvCxnSpPr>
            <p:cNvPr id="269" name="Google Shape;269;p42"/>
            <p:cNvCxnSpPr>
              <a:stCxn id="270" idx="3"/>
              <a:endCxn id="271" idx="1"/>
            </p:cNvCxnSpPr>
            <p:nvPr/>
          </p:nvCxnSpPr>
          <p:spPr>
            <a:xfrm>
              <a:off x="1730534" y="2513049"/>
              <a:ext cx="1406700" cy="600"/>
            </a:xfrm>
            <a:prstGeom prst="bentConnector3">
              <a:avLst>
                <a:gd name="adj1" fmla="val 50003"/>
              </a:avLst>
            </a:prstGeom>
            <a:noFill/>
            <a:ln w="19050" cap="flat" cmpd="sng">
              <a:solidFill>
                <a:srgbClr val="4284F3"/>
              </a:solidFill>
              <a:prstDash val="solid"/>
              <a:round/>
              <a:headEnd type="none" w="sm" len="sm"/>
              <a:tailEnd type="triangle" w="sm" len="sm"/>
            </a:ln>
          </p:spPr>
        </p:cxnSp>
        <p:grpSp>
          <p:nvGrpSpPr>
            <p:cNvPr id="272" name="Google Shape;272;p42"/>
            <p:cNvGrpSpPr/>
            <p:nvPr/>
          </p:nvGrpSpPr>
          <p:grpSpPr>
            <a:xfrm>
              <a:off x="861957" y="2389486"/>
              <a:ext cx="868577" cy="247126"/>
              <a:chOff x="3027125" y="2882313"/>
              <a:chExt cx="1397100" cy="397500"/>
            </a:xfrm>
          </p:grpSpPr>
          <p:sp>
            <p:nvSpPr>
              <p:cNvPr id="270" name="Google Shape;270;p42"/>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proxy</a:t>
                </a:r>
                <a:endParaRPr sz="1333">
                  <a:solidFill>
                    <a:srgbClr val="212121"/>
                  </a:solidFill>
                  <a:latin typeface="Roboto"/>
                  <a:ea typeface="Roboto"/>
                  <a:cs typeface="Roboto"/>
                  <a:sym typeface="Roboto"/>
                </a:endParaRPr>
              </a:p>
            </p:txBody>
          </p:sp>
          <p:pic>
            <p:nvPicPr>
              <p:cNvPr id="273" name="Google Shape;273;p42"/>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274" name="Google Shape;274;p42"/>
            <p:cNvGrpSpPr/>
            <p:nvPr/>
          </p:nvGrpSpPr>
          <p:grpSpPr>
            <a:xfrm>
              <a:off x="3137320" y="2389486"/>
              <a:ext cx="868577" cy="247126"/>
              <a:chOff x="3027125" y="2882313"/>
              <a:chExt cx="1397100" cy="397500"/>
            </a:xfrm>
          </p:grpSpPr>
          <p:sp>
            <p:nvSpPr>
              <p:cNvPr id="271" name="Google Shape;271;p42"/>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proxy</a:t>
                </a:r>
                <a:endParaRPr sz="1333">
                  <a:solidFill>
                    <a:srgbClr val="212121"/>
                  </a:solidFill>
                  <a:latin typeface="Roboto"/>
                  <a:ea typeface="Roboto"/>
                  <a:cs typeface="Roboto"/>
                  <a:sym typeface="Roboto"/>
                </a:endParaRPr>
              </a:p>
            </p:txBody>
          </p:sp>
          <p:pic>
            <p:nvPicPr>
              <p:cNvPr id="275" name="Google Shape;275;p42"/>
              <p:cNvPicPr preferRelativeResize="0"/>
              <p:nvPr/>
            </p:nvPicPr>
            <p:blipFill>
              <a:blip r:embed="rId4">
                <a:alphaModFix/>
              </a:blip>
              <a:stretch>
                <a:fillRect/>
              </a:stretch>
            </p:blipFill>
            <p:spPr>
              <a:xfrm>
                <a:off x="3096250" y="2951938"/>
                <a:ext cx="258400" cy="258400"/>
              </a:xfrm>
              <a:prstGeom prst="rect">
                <a:avLst/>
              </a:prstGeom>
              <a:noFill/>
              <a:ln>
                <a:noFill/>
              </a:ln>
            </p:spPr>
          </p:pic>
        </p:grpSp>
        <p:cxnSp>
          <p:nvCxnSpPr>
            <p:cNvPr id="276" name="Google Shape;276;p42"/>
            <p:cNvCxnSpPr>
              <a:stCxn id="270" idx="2"/>
              <a:endCxn id="260" idx="0"/>
            </p:cNvCxnSpPr>
            <p:nvPr/>
          </p:nvCxnSpPr>
          <p:spPr>
            <a:xfrm rot="-5400000" flipH="1">
              <a:off x="1385796" y="2547062"/>
              <a:ext cx="980100" cy="1159200"/>
            </a:xfrm>
            <a:prstGeom prst="curvedConnector3">
              <a:avLst>
                <a:gd name="adj1" fmla="val 49999"/>
              </a:avLst>
            </a:prstGeom>
            <a:noFill/>
            <a:ln w="19050" cap="flat" cmpd="sng">
              <a:solidFill>
                <a:srgbClr val="9E9E9E"/>
              </a:solidFill>
              <a:prstDash val="dot"/>
              <a:round/>
              <a:headEnd type="triangle" w="sm" len="sm"/>
              <a:tailEnd type="triangle" w="sm" len="sm"/>
            </a:ln>
          </p:spPr>
        </p:cxnSp>
        <p:sp>
          <p:nvSpPr>
            <p:cNvPr id="277" name="Google Shape;277;p42"/>
            <p:cNvSpPr txBox="1"/>
            <p:nvPr/>
          </p:nvSpPr>
          <p:spPr>
            <a:xfrm>
              <a:off x="1872676" y="1788550"/>
              <a:ext cx="1140300" cy="839400"/>
            </a:xfrm>
            <a:prstGeom prst="rect">
              <a:avLst/>
            </a:prstGeom>
            <a:noFill/>
            <a:ln>
              <a:noFill/>
            </a:ln>
          </p:spPr>
          <p:txBody>
            <a:bodyPr spcFirstLastPara="1" wrap="square" lIns="121900" tIns="121900" rIns="121900" bIns="121900" anchor="ctr" anchorCtr="0">
              <a:noAutofit/>
            </a:bodyPr>
            <a:lstStyle/>
            <a:p>
              <a:pPr algn="ctr"/>
              <a:r>
                <a:rPr lang="en" sz="1200">
                  <a:solidFill>
                    <a:srgbClr val="434343"/>
                  </a:solidFill>
                  <a:latin typeface="Roboto Light"/>
                  <a:ea typeface="Roboto Light"/>
                  <a:cs typeface="Roboto Light"/>
                  <a:sym typeface="Roboto Light"/>
                </a:rPr>
                <a:t>HTTP/1.1, HTTP/2, gRPC or TCP -- with or without mTLS</a:t>
              </a:r>
              <a:endParaRPr sz="1200">
                <a:solidFill>
                  <a:srgbClr val="434343"/>
                </a:solidFill>
                <a:latin typeface="Roboto Light"/>
                <a:ea typeface="Roboto Light"/>
                <a:cs typeface="Roboto Light"/>
                <a:sym typeface="Roboto Light"/>
              </a:endParaRPr>
            </a:p>
          </p:txBody>
        </p:sp>
        <p:pic>
          <p:nvPicPr>
            <p:cNvPr id="278" name="Google Shape;278;p42"/>
            <p:cNvPicPr preferRelativeResize="0"/>
            <p:nvPr/>
          </p:nvPicPr>
          <p:blipFill>
            <a:blip r:embed="rId5">
              <a:alphaModFix/>
            </a:blip>
            <a:stretch>
              <a:fillRect/>
            </a:stretch>
          </p:blipFill>
          <p:spPr>
            <a:xfrm>
              <a:off x="1929438" y="3691836"/>
              <a:ext cx="260268" cy="247250"/>
            </a:xfrm>
            <a:prstGeom prst="rect">
              <a:avLst/>
            </a:prstGeom>
            <a:noFill/>
            <a:ln>
              <a:noFill/>
            </a:ln>
          </p:spPr>
        </p:pic>
        <p:cxnSp>
          <p:nvCxnSpPr>
            <p:cNvPr id="279" name="Google Shape;279;p42"/>
            <p:cNvCxnSpPr>
              <a:stCxn id="263" idx="2"/>
              <a:endCxn id="270" idx="0"/>
            </p:cNvCxnSpPr>
            <p:nvPr/>
          </p:nvCxnSpPr>
          <p:spPr>
            <a:xfrm rot="-5400000" flipH="1">
              <a:off x="1101849" y="2194517"/>
              <a:ext cx="389400" cy="600"/>
            </a:xfrm>
            <a:prstGeom prst="bentConnector3">
              <a:avLst>
                <a:gd name="adj1" fmla="val 49996"/>
              </a:avLst>
            </a:prstGeom>
            <a:noFill/>
            <a:ln w="19050" cap="flat" cmpd="sng">
              <a:solidFill>
                <a:srgbClr val="4284F3"/>
              </a:solidFill>
              <a:prstDash val="solid"/>
              <a:round/>
              <a:headEnd type="none" w="sm" len="sm"/>
              <a:tailEnd type="triangle" w="sm" len="sm"/>
            </a:ln>
          </p:spPr>
        </p:cxnSp>
        <p:cxnSp>
          <p:nvCxnSpPr>
            <p:cNvPr id="280" name="Google Shape;280;p42"/>
            <p:cNvCxnSpPr>
              <a:stCxn id="271" idx="0"/>
              <a:endCxn id="267" idx="2"/>
            </p:cNvCxnSpPr>
            <p:nvPr/>
          </p:nvCxnSpPr>
          <p:spPr>
            <a:xfrm rot="-5400000">
              <a:off x="3377809" y="2193886"/>
              <a:ext cx="389400" cy="1800"/>
            </a:xfrm>
            <a:prstGeom prst="bentConnector3">
              <a:avLst>
                <a:gd name="adj1" fmla="val 49994"/>
              </a:avLst>
            </a:prstGeom>
            <a:noFill/>
            <a:ln w="19050" cap="flat" cmpd="sng">
              <a:solidFill>
                <a:srgbClr val="4284F3"/>
              </a:solidFill>
              <a:prstDash val="solid"/>
              <a:round/>
              <a:headEnd type="none" w="sm" len="sm"/>
              <a:tailEnd type="triangle" w="sm" len="sm"/>
            </a:ln>
          </p:spPr>
        </p:cxnSp>
        <p:cxnSp>
          <p:nvCxnSpPr>
            <p:cNvPr id="281" name="Google Shape;281;p42"/>
            <p:cNvCxnSpPr>
              <a:stCxn id="271" idx="2"/>
              <a:endCxn id="260" idx="0"/>
            </p:cNvCxnSpPr>
            <p:nvPr/>
          </p:nvCxnSpPr>
          <p:spPr>
            <a:xfrm rot="5400000">
              <a:off x="2523409" y="2568512"/>
              <a:ext cx="980100" cy="1116300"/>
            </a:xfrm>
            <a:prstGeom prst="curvedConnector3">
              <a:avLst>
                <a:gd name="adj1" fmla="val 49999"/>
              </a:avLst>
            </a:prstGeom>
            <a:noFill/>
            <a:ln w="19050" cap="flat" cmpd="sng">
              <a:solidFill>
                <a:srgbClr val="9E9E9E"/>
              </a:solidFill>
              <a:prstDash val="dot"/>
              <a:round/>
              <a:headEnd type="triangle" w="sm" len="sm"/>
              <a:tailEnd type="triangle" w="sm" len="sm"/>
            </a:ln>
          </p:spPr>
        </p:cxnSp>
        <p:sp>
          <p:nvSpPr>
            <p:cNvPr id="282" name="Google Shape;282;p42"/>
            <p:cNvSpPr/>
            <p:nvPr/>
          </p:nvSpPr>
          <p:spPr>
            <a:xfrm>
              <a:off x="754425" y="362555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Pilot</a:t>
              </a:r>
              <a:endParaRPr sz="1600">
                <a:solidFill>
                  <a:srgbClr val="212121"/>
                </a:solidFill>
                <a:latin typeface="Roboto"/>
                <a:ea typeface="Roboto"/>
                <a:cs typeface="Roboto"/>
                <a:sym typeface="Roboto"/>
              </a:endParaRPr>
            </a:p>
          </p:txBody>
        </p:sp>
        <p:pic>
          <p:nvPicPr>
            <p:cNvPr id="283" name="Google Shape;283;p42"/>
            <p:cNvPicPr preferRelativeResize="0"/>
            <p:nvPr/>
          </p:nvPicPr>
          <p:blipFill>
            <a:blip r:embed="rId5">
              <a:alphaModFix/>
            </a:blip>
            <a:stretch>
              <a:fillRect/>
            </a:stretch>
          </p:blipFill>
          <p:spPr>
            <a:xfrm>
              <a:off x="763263" y="3700673"/>
              <a:ext cx="260268" cy="247250"/>
            </a:xfrm>
            <a:prstGeom prst="rect">
              <a:avLst/>
            </a:prstGeom>
            <a:noFill/>
            <a:ln>
              <a:noFill/>
            </a:ln>
          </p:spPr>
        </p:pic>
        <p:sp>
          <p:nvSpPr>
            <p:cNvPr id="284" name="Google Shape;284;p42"/>
            <p:cNvSpPr/>
            <p:nvPr/>
          </p:nvSpPr>
          <p:spPr>
            <a:xfrm>
              <a:off x="3063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Citadel</a:t>
              </a:r>
              <a:endParaRPr sz="1600">
                <a:solidFill>
                  <a:srgbClr val="212121"/>
                </a:solidFill>
                <a:latin typeface="Roboto"/>
                <a:ea typeface="Roboto"/>
                <a:cs typeface="Roboto"/>
                <a:sym typeface="Roboto"/>
              </a:endParaRPr>
            </a:p>
          </p:txBody>
        </p:sp>
        <p:pic>
          <p:nvPicPr>
            <p:cNvPr id="285" name="Google Shape;285;p42"/>
            <p:cNvPicPr preferRelativeResize="0"/>
            <p:nvPr/>
          </p:nvPicPr>
          <p:blipFill>
            <a:blip r:embed="rId5">
              <a:alphaModFix/>
            </a:blip>
            <a:stretch>
              <a:fillRect/>
            </a:stretch>
          </p:blipFill>
          <p:spPr>
            <a:xfrm>
              <a:off x="3072438" y="3691836"/>
              <a:ext cx="260268" cy="247250"/>
            </a:xfrm>
            <a:prstGeom prst="rect">
              <a:avLst/>
            </a:prstGeom>
            <a:noFill/>
            <a:ln>
              <a:noFill/>
            </a:ln>
          </p:spPr>
        </p:pic>
        <p:cxnSp>
          <p:nvCxnSpPr>
            <p:cNvPr id="286" name="Google Shape;286;p42"/>
            <p:cNvCxnSpPr>
              <a:stCxn id="282" idx="0"/>
            </p:cNvCxnSpPr>
            <p:nvPr/>
          </p:nvCxnSpPr>
          <p:spPr>
            <a:xfrm rot="10800000">
              <a:off x="1289175" y="3111950"/>
              <a:ext cx="0" cy="513600"/>
            </a:xfrm>
            <a:prstGeom prst="straightConnector1">
              <a:avLst/>
            </a:prstGeom>
            <a:noFill/>
            <a:ln w="9525" cap="flat" cmpd="sng">
              <a:solidFill>
                <a:srgbClr val="666666"/>
              </a:solidFill>
              <a:prstDash val="dash"/>
              <a:round/>
              <a:headEnd type="none" w="med" len="med"/>
              <a:tailEnd type="stealth" w="med" len="med"/>
            </a:ln>
          </p:spPr>
        </p:cxnSp>
        <p:cxnSp>
          <p:nvCxnSpPr>
            <p:cNvPr id="287" name="Google Shape;287;p42"/>
            <p:cNvCxnSpPr>
              <a:stCxn id="282" idx="0"/>
            </p:cNvCxnSpPr>
            <p:nvPr/>
          </p:nvCxnSpPr>
          <p:spPr>
            <a:xfrm rot="10800000" flipH="1">
              <a:off x="1289175" y="3393650"/>
              <a:ext cx="401700" cy="231900"/>
            </a:xfrm>
            <a:prstGeom prst="straightConnector1">
              <a:avLst/>
            </a:prstGeom>
            <a:noFill/>
            <a:ln w="9525" cap="flat" cmpd="sng">
              <a:solidFill>
                <a:srgbClr val="666666"/>
              </a:solidFill>
              <a:prstDash val="dash"/>
              <a:round/>
              <a:headEnd type="none" w="med" len="med"/>
              <a:tailEnd type="stealth" w="med" len="med"/>
            </a:ln>
          </p:spPr>
        </p:cxnSp>
        <p:sp>
          <p:nvSpPr>
            <p:cNvPr id="288" name="Google Shape;288;p42"/>
            <p:cNvSpPr txBox="1"/>
            <p:nvPr/>
          </p:nvSpPr>
          <p:spPr>
            <a:xfrm>
              <a:off x="465750" y="3226975"/>
              <a:ext cx="868800" cy="397500"/>
            </a:xfrm>
            <a:prstGeom prst="rect">
              <a:avLst/>
            </a:prstGeom>
            <a:noFill/>
            <a:ln>
              <a:noFill/>
            </a:ln>
          </p:spPr>
          <p:txBody>
            <a:bodyPr spcFirstLastPara="1" wrap="square" lIns="121900" tIns="121900" rIns="121900" bIns="121900" anchor="ctr" anchorCtr="0">
              <a:noAutofit/>
            </a:bodyPr>
            <a:lstStyle/>
            <a:p>
              <a:pPr algn="r"/>
              <a:r>
                <a:rPr lang="en" sz="1200">
                  <a:solidFill>
                    <a:srgbClr val="434343"/>
                  </a:solidFill>
                  <a:latin typeface="Roboto"/>
                  <a:ea typeface="Roboto"/>
                  <a:cs typeface="Roboto"/>
                  <a:sym typeface="Roboto"/>
                </a:rPr>
                <a:t>Config data to Envoys</a:t>
              </a:r>
              <a:endParaRPr sz="1200">
                <a:solidFill>
                  <a:srgbClr val="434343"/>
                </a:solidFill>
                <a:latin typeface="Roboto"/>
                <a:ea typeface="Roboto"/>
                <a:cs typeface="Roboto"/>
                <a:sym typeface="Roboto"/>
              </a:endParaRPr>
            </a:p>
          </p:txBody>
        </p:sp>
        <p:cxnSp>
          <p:nvCxnSpPr>
            <p:cNvPr id="289" name="Google Shape;289;p42"/>
            <p:cNvCxnSpPr>
              <a:stCxn id="284" idx="0"/>
            </p:cNvCxnSpPr>
            <p:nvPr/>
          </p:nvCxnSpPr>
          <p:spPr>
            <a:xfrm rot="10800000">
              <a:off x="3598350" y="3191300"/>
              <a:ext cx="0" cy="425400"/>
            </a:xfrm>
            <a:prstGeom prst="straightConnector1">
              <a:avLst/>
            </a:prstGeom>
            <a:noFill/>
            <a:ln w="9525" cap="flat" cmpd="sng">
              <a:solidFill>
                <a:srgbClr val="666666"/>
              </a:solidFill>
              <a:prstDash val="dash"/>
              <a:round/>
              <a:headEnd type="none" w="med" len="med"/>
              <a:tailEnd type="stealth" w="med" len="med"/>
            </a:ln>
          </p:spPr>
        </p:cxnSp>
        <p:cxnSp>
          <p:nvCxnSpPr>
            <p:cNvPr id="290" name="Google Shape;290;p42"/>
            <p:cNvCxnSpPr>
              <a:stCxn id="284" idx="0"/>
            </p:cNvCxnSpPr>
            <p:nvPr/>
          </p:nvCxnSpPr>
          <p:spPr>
            <a:xfrm rot="10800000">
              <a:off x="3126150" y="3490100"/>
              <a:ext cx="472200" cy="126600"/>
            </a:xfrm>
            <a:prstGeom prst="straightConnector1">
              <a:avLst/>
            </a:prstGeom>
            <a:noFill/>
            <a:ln w="9525" cap="flat" cmpd="sng">
              <a:solidFill>
                <a:srgbClr val="666666"/>
              </a:solidFill>
              <a:prstDash val="dash"/>
              <a:round/>
              <a:headEnd type="none" w="med" len="med"/>
              <a:tailEnd type="stealth" w="med" len="med"/>
            </a:ln>
          </p:spPr>
        </p:cxnSp>
        <p:sp>
          <p:nvSpPr>
            <p:cNvPr id="291" name="Google Shape;291;p42"/>
            <p:cNvSpPr txBox="1"/>
            <p:nvPr/>
          </p:nvSpPr>
          <p:spPr>
            <a:xfrm>
              <a:off x="3660275" y="3226981"/>
              <a:ext cx="1073100" cy="397500"/>
            </a:xfrm>
            <a:prstGeom prst="rect">
              <a:avLst/>
            </a:prstGeom>
            <a:noFill/>
            <a:ln>
              <a:noFill/>
            </a:ln>
          </p:spPr>
          <p:txBody>
            <a:bodyPr spcFirstLastPara="1" wrap="square" lIns="121900" tIns="121900" rIns="121900" bIns="121900" anchor="ctr" anchorCtr="0">
              <a:noAutofit/>
            </a:bodyPr>
            <a:lstStyle/>
            <a:p>
              <a:r>
                <a:rPr lang="en" sz="1200">
                  <a:solidFill>
                    <a:srgbClr val="434343"/>
                  </a:solidFill>
                  <a:latin typeface="Roboto"/>
                  <a:ea typeface="Roboto"/>
                  <a:cs typeface="Roboto"/>
                  <a:sym typeface="Roboto"/>
                </a:rPr>
                <a:t>TLS certs to Envoys</a:t>
              </a:r>
              <a:endParaRPr sz="1200">
                <a:solidFill>
                  <a:srgbClr val="434343"/>
                </a:solidFill>
                <a:latin typeface="Roboto"/>
                <a:ea typeface="Roboto"/>
                <a:cs typeface="Roboto"/>
                <a:sym typeface="Roboto"/>
              </a:endParaRPr>
            </a:p>
          </p:txBody>
        </p:sp>
        <p:sp>
          <p:nvSpPr>
            <p:cNvPr id="292" name="Google Shape;292;p42"/>
            <p:cNvSpPr txBox="1"/>
            <p:nvPr/>
          </p:nvSpPr>
          <p:spPr>
            <a:xfrm>
              <a:off x="1872425" y="2690761"/>
              <a:ext cx="1073100" cy="839400"/>
            </a:xfrm>
            <a:prstGeom prst="rect">
              <a:avLst/>
            </a:prstGeom>
            <a:noFill/>
            <a:ln>
              <a:noFill/>
            </a:ln>
          </p:spPr>
          <p:txBody>
            <a:bodyPr spcFirstLastPara="1" wrap="square" lIns="121900" tIns="121900" rIns="121900" bIns="121900" anchor="ctr" anchorCtr="0">
              <a:noAutofit/>
            </a:bodyPr>
            <a:lstStyle/>
            <a:p>
              <a:pPr algn="ctr"/>
              <a:r>
                <a:rPr lang="en" sz="1200">
                  <a:solidFill>
                    <a:srgbClr val="434343"/>
                  </a:solidFill>
                  <a:latin typeface="Roboto"/>
                  <a:ea typeface="Roboto"/>
                  <a:cs typeface="Roboto"/>
                  <a:sym typeface="Roboto"/>
                </a:rPr>
                <a:t>Policy checks, telemetry</a:t>
              </a:r>
              <a:endParaRPr sz="1200">
                <a:solidFill>
                  <a:srgbClr val="434343"/>
                </a:solidFill>
                <a:latin typeface="Roboto"/>
                <a:ea typeface="Roboto"/>
                <a:cs typeface="Roboto"/>
                <a:sym typeface="Roboto"/>
              </a:endParaRPr>
            </a:p>
          </p:txBody>
        </p:sp>
      </p:grpSp>
    </p:spTree>
    <p:extLst>
      <p:ext uri="{BB962C8B-B14F-4D97-AF65-F5344CB8AC3E}">
        <p14:creationId xmlns:p14="http://schemas.microsoft.com/office/powerpoint/2010/main" val="40927651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Resiliency</a:t>
            </a:r>
            <a:endParaRPr/>
          </a:p>
        </p:txBody>
      </p:sp>
      <p:sp>
        <p:nvSpPr>
          <p:cNvPr id="298" name="Google Shape;298;p43"/>
          <p:cNvSpPr txBox="1">
            <a:spLocks noGrp="1"/>
          </p:cNvSpPr>
          <p:nvPr>
            <p:ph type="body" idx="1"/>
          </p:nvPr>
        </p:nvSpPr>
        <p:spPr>
          <a:xfrm>
            <a:off x="415600" y="1231833"/>
            <a:ext cx="6854000" cy="4988800"/>
          </a:xfrm>
          <a:prstGeom prst="rect">
            <a:avLst/>
          </a:prstGeom>
        </p:spPr>
        <p:txBody>
          <a:bodyPr spcFirstLastPara="1" vert="horz" wrap="square" lIns="121900" tIns="121900" rIns="121900" bIns="121900" rtlCol="0" anchor="t" anchorCtr="0">
            <a:noAutofit/>
          </a:bodyPr>
          <a:lstStyle/>
          <a:p>
            <a:pPr marL="0" indent="0">
              <a:lnSpc>
                <a:spcPct val="115000"/>
              </a:lnSpc>
              <a:spcBef>
                <a:spcPts val="1333"/>
              </a:spcBef>
              <a:buNone/>
            </a:pPr>
            <a:r>
              <a:rPr lang="en"/>
              <a:t>Istio adds fault tolerance to your application without any changes to code</a:t>
            </a:r>
            <a:endParaRPr/>
          </a:p>
          <a:p>
            <a:pPr indent="0">
              <a:spcAft>
                <a:spcPts val="2133"/>
              </a:spcAft>
              <a:buNone/>
            </a:pPr>
            <a:endParaRPr sz="1600"/>
          </a:p>
        </p:txBody>
      </p:sp>
      <p:sp>
        <p:nvSpPr>
          <p:cNvPr id="299" name="Google Shape;299;p43"/>
          <p:cNvSpPr txBox="1">
            <a:spLocks noGrp="1"/>
          </p:cNvSpPr>
          <p:nvPr>
            <p:ph type="body" idx="1"/>
          </p:nvPr>
        </p:nvSpPr>
        <p:spPr>
          <a:xfrm>
            <a:off x="7269600" y="1356967"/>
            <a:ext cx="4414800" cy="3712000"/>
          </a:xfrm>
          <a:prstGeom prst="rect">
            <a:avLst/>
          </a:prstGeom>
        </p:spPr>
        <p:txBody>
          <a:bodyPr spcFirstLastPara="1" vert="horz" wrap="square" lIns="121900" tIns="121900" rIns="121900" bIns="121900" rtlCol="0" anchor="t" anchorCtr="0">
            <a:noAutofit/>
          </a:bodyPr>
          <a:lstStyle/>
          <a:p>
            <a:pPr marL="0" indent="0">
              <a:buNone/>
            </a:pPr>
            <a:r>
              <a:rPr lang="en" sz="1867" b="1"/>
              <a:t>Resilience features</a:t>
            </a:r>
            <a:endParaRPr sz="1867" b="1"/>
          </a:p>
          <a:p>
            <a:pPr indent="-423323">
              <a:buSzPts val="1400"/>
              <a:buFont typeface="Roboto Light"/>
              <a:buChar char="❖"/>
            </a:pPr>
            <a:r>
              <a:rPr lang="en" sz="1867">
                <a:latin typeface="Roboto Light"/>
                <a:ea typeface="Roboto Light"/>
                <a:cs typeface="Roboto Light"/>
                <a:sym typeface="Roboto Light"/>
              </a:rPr>
              <a:t>Timeouts</a:t>
            </a:r>
            <a:endParaRPr sz="1867">
              <a:latin typeface="Roboto Light"/>
              <a:ea typeface="Roboto Light"/>
              <a:cs typeface="Roboto Light"/>
              <a:sym typeface="Roboto Light"/>
            </a:endParaRPr>
          </a:p>
          <a:p>
            <a:pPr indent="-423323">
              <a:buSzPts val="1400"/>
              <a:buFont typeface="Roboto Light"/>
              <a:buChar char="❖"/>
            </a:pPr>
            <a:r>
              <a:rPr lang="en" sz="1867">
                <a:latin typeface="Roboto Light"/>
                <a:ea typeface="Roboto Light"/>
                <a:cs typeface="Roboto Light"/>
                <a:sym typeface="Roboto Light"/>
              </a:rPr>
              <a:t>Retries with timeout budget</a:t>
            </a:r>
            <a:endParaRPr sz="1867">
              <a:latin typeface="Roboto Light"/>
              <a:ea typeface="Roboto Light"/>
              <a:cs typeface="Roboto Light"/>
              <a:sym typeface="Roboto Light"/>
            </a:endParaRPr>
          </a:p>
          <a:p>
            <a:pPr indent="-423323">
              <a:buSzPts val="1400"/>
              <a:buFont typeface="Roboto Light"/>
              <a:buChar char="❖"/>
            </a:pPr>
            <a:r>
              <a:rPr lang="en" sz="1867">
                <a:latin typeface="Roboto Light"/>
                <a:ea typeface="Roboto Light"/>
                <a:cs typeface="Roboto Light"/>
                <a:sym typeface="Roboto Light"/>
              </a:rPr>
              <a:t>Circuit breakers</a:t>
            </a:r>
            <a:endParaRPr sz="1867">
              <a:latin typeface="Roboto Light"/>
              <a:ea typeface="Roboto Light"/>
              <a:cs typeface="Roboto Light"/>
              <a:sym typeface="Roboto Light"/>
            </a:endParaRPr>
          </a:p>
          <a:p>
            <a:pPr indent="-423323">
              <a:buSzPts val="1400"/>
              <a:buFont typeface="Roboto Light"/>
              <a:buChar char="❖"/>
            </a:pPr>
            <a:r>
              <a:rPr lang="en" sz="1867">
                <a:latin typeface="Roboto Light"/>
                <a:ea typeface="Roboto Light"/>
                <a:cs typeface="Roboto Light"/>
                <a:sym typeface="Roboto Light"/>
              </a:rPr>
              <a:t>Health checks</a:t>
            </a:r>
            <a:endParaRPr sz="1867">
              <a:latin typeface="Roboto Light"/>
              <a:ea typeface="Roboto Light"/>
              <a:cs typeface="Roboto Light"/>
              <a:sym typeface="Roboto Light"/>
            </a:endParaRPr>
          </a:p>
          <a:p>
            <a:pPr indent="-423323">
              <a:buSzPts val="1400"/>
              <a:buFont typeface="Roboto Light"/>
              <a:buChar char="❖"/>
            </a:pPr>
            <a:r>
              <a:rPr lang="en" sz="1867">
                <a:latin typeface="Roboto Light"/>
                <a:ea typeface="Roboto Light"/>
                <a:cs typeface="Roboto Light"/>
                <a:sym typeface="Roboto Light"/>
              </a:rPr>
              <a:t>AZ-aware load balancing w/ automatic failover</a:t>
            </a:r>
            <a:endParaRPr sz="1867">
              <a:latin typeface="Roboto Light"/>
              <a:ea typeface="Roboto Light"/>
              <a:cs typeface="Roboto Light"/>
              <a:sym typeface="Roboto Light"/>
            </a:endParaRPr>
          </a:p>
          <a:p>
            <a:pPr indent="-423323">
              <a:buSzPts val="1400"/>
              <a:buFont typeface="Roboto Light"/>
              <a:buChar char="❖"/>
            </a:pPr>
            <a:r>
              <a:rPr lang="en" sz="1867">
                <a:latin typeface="Roboto Light"/>
                <a:ea typeface="Roboto Light"/>
                <a:cs typeface="Roboto Light"/>
                <a:sym typeface="Roboto Light"/>
              </a:rPr>
              <a:t>Control connection pool size and request load</a:t>
            </a:r>
            <a:endParaRPr sz="1867">
              <a:latin typeface="Roboto Light"/>
              <a:ea typeface="Roboto Light"/>
              <a:cs typeface="Roboto Light"/>
              <a:sym typeface="Roboto Light"/>
            </a:endParaRPr>
          </a:p>
          <a:p>
            <a:pPr indent="-423323">
              <a:buSzPts val="1400"/>
              <a:buFont typeface="Roboto Light"/>
              <a:buChar char="❖"/>
            </a:pPr>
            <a:r>
              <a:rPr lang="en" sz="1867">
                <a:latin typeface="Roboto Light"/>
                <a:ea typeface="Roboto Light"/>
                <a:cs typeface="Roboto Light"/>
                <a:sym typeface="Roboto Light"/>
              </a:rPr>
              <a:t>Systematic fault injection</a:t>
            </a:r>
            <a:endParaRPr sz="1867">
              <a:latin typeface="Roboto Light"/>
              <a:ea typeface="Roboto Light"/>
              <a:cs typeface="Roboto Light"/>
              <a:sym typeface="Roboto Light"/>
            </a:endParaRPr>
          </a:p>
          <a:p>
            <a:pPr marL="0" indent="0">
              <a:buNone/>
            </a:pPr>
            <a:endParaRPr sz="1867">
              <a:latin typeface="Roboto Light"/>
              <a:ea typeface="Roboto Light"/>
              <a:cs typeface="Roboto Light"/>
              <a:sym typeface="Roboto Light"/>
            </a:endParaRPr>
          </a:p>
        </p:txBody>
      </p:sp>
      <p:sp>
        <p:nvSpPr>
          <p:cNvPr id="300" name="Google Shape;300;p43"/>
          <p:cNvSpPr txBox="1">
            <a:spLocks noGrp="1"/>
          </p:cNvSpPr>
          <p:nvPr>
            <p:ph type="body" idx="1"/>
          </p:nvPr>
        </p:nvSpPr>
        <p:spPr>
          <a:xfrm>
            <a:off x="582200" y="2475467"/>
            <a:ext cx="5809600" cy="3625600"/>
          </a:xfrm>
          <a:prstGeom prst="rect">
            <a:avLst/>
          </a:prstGeom>
          <a:solidFill>
            <a:srgbClr val="F3F3F3"/>
          </a:solidFill>
        </p:spPr>
        <p:txBody>
          <a:bodyPr spcFirstLastPara="1" vert="horz" wrap="square" lIns="121900" tIns="121900" rIns="121900" bIns="121900" rtlCol="0" anchor="t" anchorCtr="0">
            <a:noAutofit/>
          </a:bodyPr>
          <a:lstStyle/>
          <a:p>
            <a:pPr marL="0" indent="0">
              <a:lnSpc>
                <a:spcPct val="100000"/>
              </a:lnSpc>
              <a:buNone/>
            </a:pPr>
            <a:r>
              <a:rPr lang="en" sz="1600">
                <a:latin typeface="Consolas"/>
                <a:ea typeface="Consolas"/>
                <a:cs typeface="Consolas"/>
                <a:sym typeface="Consolas"/>
              </a:rPr>
              <a:t>// Circuit breakers</a:t>
            </a:r>
            <a:endParaRPr sz="1600">
              <a:latin typeface="Consolas"/>
              <a:ea typeface="Consolas"/>
              <a:cs typeface="Consolas"/>
              <a:sym typeface="Consolas"/>
            </a:endParaRPr>
          </a:p>
          <a:p>
            <a:pPr marL="0" indent="0">
              <a:lnSpc>
                <a:spcPct val="100000"/>
              </a:lnSpc>
              <a:spcBef>
                <a:spcPts val="2133"/>
              </a:spcBef>
              <a:buNone/>
            </a:pPr>
            <a:r>
              <a:rPr lang="en" sz="1600" b="1">
                <a:latin typeface="Consolas"/>
                <a:ea typeface="Consolas"/>
                <a:cs typeface="Consolas"/>
                <a:sym typeface="Consolas"/>
              </a:rPr>
              <a:t>destination</a:t>
            </a:r>
            <a:r>
              <a:rPr lang="en" sz="1600">
                <a:latin typeface="Consolas"/>
                <a:ea typeface="Consolas"/>
                <a:cs typeface="Consolas"/>
                <a:sym typeface="Consolas"/>
              </a:rPr>
              <a:t>: serviceB.example.cluster.local</a:t>
            </a:r>
            <a:br>
              <a:rPr lang="en" sz="1600">
                <a:latin typeface="Consolas"/>
                <a:ea typeface="Consolas"/>
                <a:cs typeface="Consolas"/>
                <a:sym typeface="Consolas"/>
              </a:rPr>
            </a:br>
            <a:r>
              <a:rPr lang="en" sz="1600" b="1">
                <a:latin typeface="Consolas"/>
                <a:ea typeface="Consolas"/>
                <a:cs typeface="Consolas"/>
                <a:sym typeface="Consolas"/>
              </a:rPr>
              <a:t>policy</a:t>
            </a:r>
            <a:r>
              <a:rPr lang="en" sz="1600">
                <a:latin typeface="Consolas"/>
                <a:ea typeface="Consolas"/>
                <a:cs typeface="Consolas"/>
                <a:sym typeface="Consolas"/>
              </a:rPr>
              <a:t>:</a:t>
            </a:r>
            <a:br>
              <a:rPr lang="en" sz="1600">
                <a:latin typeface="Consolas"/>
                <a:ea typeface="Consolas"/>
                <a:cs typeface="Consolas"/>
                <a:sym typeface="Consolas"/>
              </a:rPr>
            </a:br>
            <a:r>
              <a:rPr lang="en" sz="1600">
                <a:latin typeface="Consolas"/>
                <a:ea typeface="Consolas"/>
                <a:cs typeface="Consolas"/>
                <a:sym typeface="Consolas"/>
              </a:rPr>
              <a:t>- tags:</a:t>
            </a:r>
            <a:br>
              <a:rPr lang="en" sz="1600">
                <a:latin typeface="Consolas"/>
                <a:ea typeface="Consolas"/>
                <a:cs typeface="Consolas"/>
                <a:sym typeface="Consolas"/>
              </a:rPr>
            </a:br>
            <a:r>
              <a:rPr lang="en" sz="1600">
                <a:latin typeface="Consolas"/>
                <a:ea typeface="Consolas"/>
                <a:cs typeface="Consolas"/>
                <a:sym typeface="Consolas"/>
              </a:rPr>
              <a:t>    version: v1</a:t>
            </a:r>
            <a:br>
              <a:rPr lang="en" sz="1600">
                <a:latin typeface="Consolas"/>
                <a:ea typeface="Consolas"/>
                <a:cs typeface="Consolas"/>
                <a:sym typeface="Consolas"/>
              </a:rPr>
            </a:br>
            <a:r>
              <a:rPr lang="en" sz="1600">
                <a:latin typeface="Consolas"/>
                <a:ea typeface="Consolas"/>
                <a:cs typeface="Consolas"/>
                <a:sym typeface="Consolas"/>
              </a:rPr>
              <a:t>  circuitBreaker:</a:t>
            </a:r>
            <a:br>
              <a:rPr lang="en" sz="1600">
                <a:latin typeface="Consolas"/>
                <a:ea typeface="Consolas"/>
                <a:cs typeface="Consolas"/>
                <a:sym typeface="Consolas"/>
              </a:rPr>
            </a:br>
            <a:r>
              <a:rPr lang="en" sz="1600">
                <a:latin typeface="Consolas"/>
                <a:ea typeface="Consolas"/>
                <a:cs typeface="Consolas"/>
                <a:sym typeface="Consolas"/>
              </a:rPr>
              <a:t>    simpleCb:</a:t>
            </a:r>
            <a:br>
              <a:rPr lang="en" sz="1600">
                <a:latin typeface="Consolas"/>
                <a:ea typeface="Consolas"/>
                <a:cs typeface="Consolas"/>
                <a:sym typeface="Consolas"/>
              </a:rPr>
            </a:br>
            <a:r>
              <a:rPr lang="en" sz="1600">
                <a:latin typeface="Consolas"/>
                <a:ea typeface="Consolas"/>
                <a:cs typeface="Consolas"/>
                <a:sym typeface="Consolas"/>
              </a:rPr>
              <a:t>      maxConnections: 100</a:t>
            </a:r>
            <a:br>
              <a:rPr lang="en" sz="1600">
                <a:latin typeface="Consolas"/>
                <a:ea typeface="Consolas"/>
                <a:cs typeface="Consolas"/>
                <a:sym typeface="Consolas"/>
              </a:rPr>
            </a:br>
            <a:r>
              <a:rPr lang="en" sz="1600">
                <a:latin typeface="Consolas"/>
                <a:ea typeface="Consolas"/>
                <a:cs typeface="Consolas"/>
                <a:sym typeface="Consolas"/>
              </a:rPr>
              <a:t>      httpMaxRequests: 1000</a:t>
            </a:r>
            <a:br>
              <a:rPr lang="en" sz="1600">
                <a:latin typeface="Consolas"/>
                <a:ea typeface="Consolas"/>
                <a:cs typeface="Consolas"/>
                <a:sym typeface="Consolas"/>
              </a:rPr>
            </a:br>
            <a:r>
              <a:rPr lang="en" sz="1600">
                <a:latin typeface="Consolas"/>
                <a:ea typeface="Consolas"/>
                <a:cs typeface="Consolas"/>
                <a:sym typeface="Consolas"/>
              </a:rPr>
              <a:t>      httpMaxRequestsPerConnection: 10</a:t>
            </a:r>
            <a:br>
              <a:rPr lang="en" sz="1600">
                <a:latin typeface="Consolas"/>
                <a:ea typeface="Consolas"/>
                <a:cs typeface="Consolas"/>
                <a:sym typeface="Consolas"/>
              </a:rPr>
            </a:br>
            <a:r>
              <a:rPr lang="en" sz="1600">
                <a:latin typeface="Consolas"/>
                <a:ea typeface="Consolas"/>
                <a:cs typeface="Consolas"/>
                <a:sym typeface="Consolas"/>
              </a:rPr>
              <a:t>      httpConsecutiveErrors: 7</a:t>
            </a:r>
            <a:br>
              <a:rPr lang="en" sz="1600">
                <a:latin typeface="Consolas"/>
                <a:ea typeface="Consolas"/>
                <a:cs typeface="Consolas"/>
                <a:sym typeface="Consolas"/>
              </a:rPr>
            </a:br>
            <a:r>
              <a:rPr lang="en" sz="1600">
                <a:latin typeface="Consolas"/>
                <a:ea typeface="Consolas"/>
                <a:cs typeface="Consolas"/>
                <a:sym typeface="Consolas"/>
              </a:rPr>
              <a:t>      sleepWindow: 15m</a:t>
            </a:r>
            <a:br>
              <a:rPr lang="en" sz="1600">
                <a:latin typeface="Consolas"/>
                <a:ea typeface="Consolas"/>
                <a:cs typeface="Consolas"/>
                <a:sym typeface="Consolas"/>
              </a:rPr>
            </a:br>
            <a:r>
              <a:rPr lang="en" sz="1600">
                <a:latin typeface="Consolas"/>
                <a:ea typeface="Consolas"/>
                <a:cs typeface="Consolas"/>
                <a:sym typeface="Consolas"/>
              </a:rPr>
              <a:t>      httpDetectionInterval: 5m</a:t>
            </a:r>
            <a:br>
              <a:rPr lang="en" sz="1600">
                <a:latin typeface="Consolas"/>
                <a:ea typeface="Consolas"/>
                <a:cs typeface="Consolas"/>
                <a:sym typeface="Consolas"/>
              </a:rPr>
            </a:br>
            <a:endParaRPr sz="1600">
              <a:latin typeface="Consolas"/>
              <a:ea typeface="Consolas"/>
              <a:cs typeface="Consolas"/>
              <a:sym typeface="Consolas"/>
            </a:endParaRPr>
          </a:p>
        </p:txBody>
      </p:sp>
    </p:spTree>
    <p:extLst>
      <p:ext uri="{BB962C8B-B14F-4D97-AF65-F5344CB8AC3E}">
        <p14:creationId xmlns:p14="http://schemas.microsoft.com/office/powerpoint/2010/main" val="15985385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Resiliency Testing</a:t>
            </a:r>
            <a:endParaRPr/>
          </a:p>
        </p:txBody>
      </p:sp>
      <p:sp>
        <p:nvSpPr>
          <p:cNvPr id="306" name="Google Shape;306;p44"/>
          <p:cNvSpPr txBox="1">
            <a:spLocks noGrp="1"/>
          </p:cNvSpPr>
          <p:nvPr>
            <p:ph type="body" idx="1"/>
          </p:nvPr>
        </p:nvSpPr>
        <p:spPr>
          <a:xfrm>
            <a:off x="415600" y="1536633"/>
            <a:ext cx="10906400" cy="4555200"/>
          </a:xfrm>
          <a:prstGeom prst="rect">
            <a:avLst/>
          </a:prstGeom>
        </p:spPr>
        <p:txBody>
          <a:bodyPr spcFirstLastPara="1" vert="horz" wrap="square" lIns="121900" tIns="121900" rIns="121900" bIns="121900" rtlCol="0" anchor="t" anchorCtr="0">
            <a:noAutofit/>
          </a:bodyPr>
          <a:lstStyle/>
          <a:p>
            <a:pPr marL="0" indent="0">
              <a:lnSpc>
                <a:spcPct val="115000"/>
              </a:lnSpc>
              <a:spcBef>
                <a:spcPts val="1333"/>
              </a:spcBef>
              <a:buNone/>
            </a:pPr>
            <a:r>
              <a:rPr lang="en" sz="2400"/>
              <a:t>Systematic fault injection to identify weaknesses in failure recovery policies</a:t>
            </a:r>
            <a:endParaRPr sz="2400"/>
          </a:p>
          <a:p>
            <a:pPr marL="609585" lvl="1" indent="-440256">
              <a:spcBef>
                <a:spcPts val="0"/>
              </a:spcBef>
              <a:buSzPts val="1600"/>
            </a:pPr>
            <a:r>
              <a:rPr lang="en" sz="2133"/>
              <a:t>HTTP/gRPC error codes </a:t>
            </a:r>
            <a:endParaRPr sz="2133"/>
          </a:p>
          <a:p>
            <a:pPr marL="609585" lvl="1" indent="-440256">
              <a:spcBef>
                <a:spcPts val="0"/>
              </a:spcBef>
              <a:buSzPts val="1600"/>
            </a:pPr>
            <a:r>
              <a:rPr lang="en" sz="2133"/>
              <a:t>Delay injection</a:t>
            </a:r>
            <a:endParaRPr sz="2133"/>
          </a:p>
          <a:p>
            <a:pPr marL="0" indent="0">
              <a:spcBef>
                <a:spcPts val="2133"/>
              </a:spcBef>
              <a:buNone/>
            </a:pPr>
            <a:endParaRPr sz="2133"/>
          </a:p>
          <a:p>
            <a:pPr marL="0" indent="0">
              <a:spcBef>
                <a:spcPts val="2133"/>
              </a:spcBef>
              <a:spcAft>
                <a:spcPts val="2133"/>
              </a:spcAft>
              <a:buNone/>
            </a:pPr>
            <a:endParaRPr sz="1733"/>
          </a:p>
        </p:txBody>
      </p:sp>
      <p:sp>
        <p:nvSpPr>
          <p:cNvPr id="307" name="Google Shape;307;p44"/>
          <p:cNvSpPr/>
          <p:nvPr/>
        </p:nvSpPr>
        <p:spPr>
          <a:xfrm rot="5400000">
            <a:off x="1739683" y="3819300"/>
            <a:ext cx="1833200" cy="1662000"/>
          </a:xfrm>
          <a:prstGeom prst="roundRect">
            <a:avLst>
              <a:gd name="adj" fmla="val 16667"/>
            </a:avLst>
          </a:prstGeom>
          <a:solidFill>
            <a:srgbClr val="BFBFBF"/>
          </a:solidFill>
          <a:ln>
            <a:noFill/>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308" name="Google Shape;308;p44"/>
          <p:cNvSpPr/>
          <p:nvPr/>
        </p:nvSpPr>
        <p:spPr>
          <a:xfrm rot="5400000">
            <a:off x="1918716" y="3945467"/>
            <a:ext cx="1566400" cy="13984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309" name="Google Shape;309;p44"/>
          <p:cNvSpPr/>
          <p:nvPr/>
        </p:nvSpPr>
        <p:spPr>
          <a:xfrm rot="5400000">
            <a:off x="1832549" y="4052667"/>
            <a:ext cx="1490000" cy="13632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310" name="Google Shape;310;p44"/>
          <p:cNvSpPr txBox="1"/>
          <p:nvPr/>
        </p:nvSpPr>
        <p:spPr>
          <a:xfrm>
            <a:off x="1962519" y="4960060"/>
            <a:ext cx="1119600" cy="349600"/>
          </a:xfrm>
          <a:prstGeom prst="rect">
            <a:avLst/>
          </a:prstGeom>
          <a:solidFill>
            <a:srgbClr val="D9EAD3"/>
          </a:solidFill>
          <a:ln>
            <a:noFill/>
          </a:ln>
        </p:spPr>
        <p:txBody>
          <a:bodyPr spcFirstLastPara="1" wrap="square" lIns="100767" tIns="50367" rIns="100767" bIns="50367" anchor="ctr" anchorCtr="0">
            <a:noAutofit/>
          </a:bodyPr>
          <a:lstStyle/>
          <a:p>
            <a:pPr algn="ctr"/>
            <a:r>
              <a:rPr lang="en" sz="1333">
                <a:latin typeface="Roboto Medium"/>
                <a:ea typeface="Roboto Medium"/>
                <a:cs typeface="Roboto Medium"/>
                <a:sym typeface="Roboto Medium"/>
              </a:rPr>
              <a:t>svc</a:t>
            </a:r>
            <a:r>
              <a:rPr lang="en" sz="1333">
                <a:solidFill>
                  <a:srgbClr val="000000"/>
                </a:solidFill>
                <a:latin typeface="Roboto Medium"/>
                <a:ea typeface="Roboto Medium"/>
                <a:cs typeface="Roboto Medium"/>
                <a:sym typeface="Roboto Medium"/>
              </a:rPr>
              <a:t>A</a:t>
            </a:r>
            <a:endParaRPr sz="1333">
              <a:solidFill>
                <a:srgbClr val="000000"/>
              </a:solidFill>
              <a:latin typeface="Roboto Medium"/>
              <a:ea typeface="Roboto Medium"/>
              <a:cs typeface="Roboto Medium"/>
              <a:sym typeface="Roboto Medium"/>
            </a:endParaRPr>
          </a:p>
        </p:txBody>
      </p:sp>
      <p:sp>
        <p:nvSpPr>
          <p:cNvPr id="311" name="Google Shape;311;p44"/>
          <p:cNvSpPr txBox="1"/>
          <p:nvPr/>
        </p:nvSpPr>
        <p:spPr>
          <a:xfrm>
            <a:off x="1960332" y="4107667"/>
            <a:ext cx="1099600" cy="360800"/>
          </a:xfrm>
          <a:prstGeom prst="rect">
            <a:avLst/>
          </a:prstGeom>
          <a:solidFill>
            <a:srgbClr val="CFE2F3"/>
          </a:solidFill>
          <a:ln>
            <a:noFill/>
          </a:ln>
        </p:spPr>
        <p:txBody>
          <a:bodyPr spcFirstLastPara="1" wrap="square" lIns="100767" tIns="50367" rIns="100767" bIns="50367" anchor="ctr" anchorCtr="0">
            <a:noAutofit/>
          </a:bodyPr>
          <a:lstStyle/>
          <a:p>
            <a:pPr algn="ctr"/>
            <a:r>
              <a:rPr lang="en" sz="1333">
                <a:latin typeface="Roboto Medium"/>
                <a:ea typeface="Roboto Medium"/>
                <a:cs typeface="Roboto Medium"/>
                <a:sym typeface="Roboto Medium"/>
              </a:rPr>
              <a:t>Envoy</a:t>
            </a:r>
            <a:endParaRPr sz="1333">
              <a:solidFill>
                <a:srgbClr val="000000"/>
              </a:solidFill>
              <a:latin typeface="Roboto Medium"/>
              <a:ea typeface="Roboto Medium"/>
              <a:cs typeface="Roboto Medium"/>
              <a:sym typeface="Roboto Medium"/>
            </a:endParaRPr>
          </a:p>
        </p:txBody>
      </p:sp>
      <p:cxnSp>
        <p:nvCxnSpPr>
          <p:cNvPr id="312" name="Google Shape;312;p44"/>
          <p:cNvCxnSpPr>
            <a:stCxn id="311" idx="2"/>
            <a:endCxn id="310" idx="0"/>
          </p:cNvCxnSpPr>
          <p:nvPr/>
        </p:nvCxnSpPr>
        <p:spPr>
          <a:xfrm>
            <a:off x="2510132" y="4468467"/>
            <a:ext cx="12000" cy="491600"/>
          </a:xfrm>
          <a:prstGeom prst="straightConnector1">
            <a:avLst/>
          </a:prstGeom>
          <a:noFill/>
          <a:ln w="9525" cap="flat" cmpd="sng">
            <a:solidFill>
              <a:srgbClr val="4F81BD"/>
            </a:solidFill>
            <a:prstDash val="solid"/>
            <a:round/>
            <a:headEnd type="stealth" w="med" len="med"/>
            <a:tailEnd type="stealth" w="med" len="med"/>
          </a:ln>
        </p:spPr>
      </p:cxnSp>
      <p:sp>
        <p:nvSpPr>
          <p:cNvPr id="313" name="Google Shape;313;p44"/>
          <p:cNvSpPr txBox="1"/>
          <p:nvPr/>
        </p:nvSpPr>
        <p:spPr>
          <a:xfrm>
            <a:off x="2049512" y="5567133"/>
            <a:ext cx="921200" cy="298800"/>
          </a:xfrm>
          <a:prstGeom prst="rect">
            <a:avLst/>
          </a:prstGeom>
          <a:noFill/>
          <a:ln>
            <a:noFill/>
          </a:ln>
        </p:spPr>
        <p:txBody>
          <a:bodyPr spcFirstLastPara="1" wrap="square" lIns="100767" tIns="50367" rIns="100767" bIns="50367" anchor="t" anchorCtr="0">
            <a:noAutofit/>
          </a:bodyPr>
          <a:lstStyle/>
          <a:p>
            <a:r>
              <a:rPr lang="en" sz="1333">
                <a:solidFill>
                  <a:srgbClr val="000000"/>
                </a:solidFill>
                <a:latin typeface="Roboto Medium"/>
                <a:ea typeface="Roboto Medium"/>
                <a:cs typeface="Roboto Medium"/>
                <a:sym typeface="Roboto Medium"/>
              </a:rPr>
              <a:t>Service A</a:t>
            </a:r>
            <a:endParaRPr sz="1333">
              <a:latin typeface="Roboto Medium"/>
              <a:ea typeface="Roboto Medium"/>
              <a:cs typeface="Roboto Medium"/>
              <a:sym typeface="Roboto Medium"/>
            </a:endParaRPr>
          </a:p>
        </p:txBody>
      </p:sp>
      <p:sp>
        <p:nvSpPr>
          <p:cNvPr id="314" name="Google Shape;314;p44"/>
          <p:cNvSpPr/>
          <p:nvPr/>
        </p:nvSpPr>
        <p:spPr>
          <a:xfrm rot="5400000">
            <a:off x="5020384" y="3857500"/>
            <a:ext cx="1852000" cy="1604400"/>
          </a:xfrm>
          <a:prstGeom prst="roundRect">
            <a:avLst>
              <a:gd name="adj" fmla="val 16667"/>
            </a:avLst>
          </a:prstGeom>
          <a:solidFill>
            <a:srgbClr val="BFBFBF"/>
          </a:solidFill>
          <a:ln>
            <a:noFill/>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315" name="Google Shape;315;p44"/>
          <p:cNvSpPr/>
          <p:nvPr/>
        </p:nvSpPr>
        <p:spPr>
          <a:xfrm rot="5400000">
            <a:off x="5123183" y="3967667"/>
            <a:ext cx="1572000" cy="13312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316" name="Google Shape;316;p44"/>
          <p:cNvSpPr/>
          <p:nvPr/>
        </p:nvSpPr>
        <p:spPr>
          <a:xfrm rot="5400000">
            <a:off x="5272384" y="4045467"/>
            <a:ext cx="1475600" cy="13064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317" name="Google Shape;317;p44"/>
          <p:cNvSpPr txBox="1"/>
          <p:nvPr/>
        </p:nvSpPr>
        <p:spPr>
          <a:xfrm>
            <a:off x="5457815" y="4951533"/>
            <a:ext cx="1119600" cy="349600"/>
          </a:xfrm>
          <a:prstGeom prst="rect">
            <a:avLst/>
          </a:prstGeom>
          <a:solidFill>
            <a:srgbClr val="D9EAD3"/>
          </a:solidFill>
          <a:ln>
            <a:noFill/>
          </a:ln>
        </p:spPr>
        <p:txBody>
          <a:bodyPr spcFirstLastPara="1" wrap="square" lIns="100767" tIns="50367" rIns="100767" bIns="50367" anchor="ctr" anchorCtr="0">
            <a:noAutofit/>
          </a:bodyPr>
          <a:lstStyle/>
          <a:p>
            <a:pPr algn="ctr"/>
            <a:r>
              <a:rPr lang="en" sz="1333">
                <a:latin typeface="Roboto Medium"/>
                <a:ea typeface="Roboto Medium"/>
                <a:cs typeface="Roboto Medium"/>
                <a:sym typeface="Roboto Medium"/>
              </a:rPr>
              <a:t>svc</a:t>
            </a:r>
            <a:r>
              <a:rPr lang="en" sz="1333">
                <a:solidFill>
                  <a:srgbClr val="000000"/>
                </a:solidFill>
                <a:latin typeface="Roboto Medium"/>
                <a:ea typeface="Roboto Medium"/>
                <a:cs typeface="Roboto Medium"/>
                <a:sym typeface="Roboto Medium"/>
              </a:rPr>
              <a:t>B</a:t>
            </a:r>
            <a:endParaRPr sz="1333">
              <a:solidFill>
                <a:srgbClr val="000000"/>
              </a:solidFill>
              <a:latin typeface="Roboto Medium"/>
              <a:ea typeface="Roboto Medium"/>
              <a:cs typeface="Roboto Medium"/>
              <a:sym typeface="Roboto Medium"/>
            </a:endParaRPr>
          </a:p>
        </p:txBody>
      </p:sp>
      <p:sp>
        <p:nvSpPr>
          <p:cNvPr id="318" name="Google Shape;318;p44"/>
          <p:cNvSpPr txBox="1"/>
          <p:nvPr/>
        </p:nvSpPr>
        <p:spPr>
          <a:xfrm>
            <a:off x="5455507" y="4099119"/>
            <a:ext cx="1099600" cy="360800"/>
          </a:xfrm>
          <a:prstGeom prst="rect">
            <a:avLst/>
          </a:prstGeom>
          <a:solidFill>
            <a:srgbClr val="CFE2F3"/>
          </a:solidFill>
          <a:ln>
            <a:noFill/>
          </a:ln>
        </p:spPr>
        <p:txBody>
          <a:bodyPr spcFirstLastPara="1" wrap="square" lIns="100767" tIns="50367" rIns="100767" bIns="50367" anchor="ctr" anchorCtr="0">
            <a:noAutofit/>
          </a:bodyPr>
          <a:lstStyle/>
          <a:p>
            <a:pPr algn="ctr"/>
            <a:r>
              <a:rPr lang="en" sz="1333">
                <a:latin typeface="Roboto Medium"/>
                <a:ea typeface="Roboto Medium"/>
                <a:cs typeface="Roboto Medium"/>
                <a:sym typeface="Roboto Medium"/>
              </a:rPr>
              <a:t>Envoy</a:t>
            </a:r>
            <a:endParaRPr sz="1333">
              <a:solidFill>
                <a:srgbClr val="000000"/>
              </a:solidFill>
              <a:latin typeface="Roboto Medium"/>
              <a:ea typeface="Roboto Medium"/>
              <a:cs typeface="Roboto Medium"/>
              <a:sym typeface="Roboto Medium"/>
            </a:endParaRPr>
          </a:p>
        </p:txBody>
      </p:sp>
      <p:cxnSp>
        <p:nvCxnSpPr>
          <p:cNvPr id="319" name="Google Shape;319;p44"/>
          <p:cNvCxnSpPr>
            <a:stCxn id="318" idx="2"/>
          </p:cNvCxnSpPr>
          <p:nvPr/>
        </p:nvCxnSpPr>
        <p:spPr>
          <a:xfrm>
            <a:off x="6005307" y="4459919"/>
            <a:ext cx="7600" cy="460000"/>
          </a:xfrm>
          <a:prstGeom prst="straightConnector1">
            <a:avLst/>
          </a:prstGeom>
          <a:noFill/>
          <a:ln w="9525" cap="flat" cmpd="sng">
            <a:solidFill>
              <a:srgbClr val="4F81BD"/>
            </a:solidFill>
            <a:prstDash val="solid"/>
            <a:round/>
            <a:headEnd type="stealth" w="med" len="med"/>
            <a:tailEnd type="stealth" w="med" len="med"/>
          </a:ln>
        </p:spPr>
      </p:cxnSp>
      <p:cxnSp>
        <p:nvCxnSpPr>
          <p:cNvPr id="320" name="Google Shape;320;p44"/>
          <p:cNvCxnSpPr>
            <a:stCxn id="311" idx="3"/>
            <a:endCxn id="318" idx="1"/>
          </p:cNvCxnSpPr>
          <p:nvPr/>
        </p:nvCxnSpPr>
        <p:spPr>
          <a:xfrm rot="10800000" flipH="1">
            <a:off x="3059932" y="4279667"/>
            <a:ext cx="2395600" cy="8400"/>
          </a:xfrm>
          <a:prstGeom prst="straightConnector1">
            <a:avLst/>
          </a:prstGeom>
          <a:noFill/>
          <a:ln w="9525" cap="flat" cmpd="sng">
            <a:solidFill>
              <a:srgbClr val="4F81BD"/>
            </a:solidFill>
            <a:prstDash val="solid"/>
            <a:round/>
            <a:headEnd type="none" w="sm" len="sm"/>
            <a:tailEnd type="stealth" w="med" len="med"/>
          </a:ln>
        </p:spPr>
      </p:cxnSp>
      <p:sp>
        <p:nvSpPr>
          <p:cNvPr id="321" name="Google Shape;321;p44"/>
          <p:cNvSpPr txBox="1"/>
          <p:nvPr/>
        </p:nvSpPr>
        <p:spPr>
          <a:xfrm>
            <a:off x="5526815" y="5551623"/>
            <a:ext cx="921200" cy="298800"/>
          </a:xfrm>
          <a:prstGeom prst="rect">
            <a:avLst/>
          </a:prstGeom>
          <a:noFill/>
          <a:ln>
            <a:noFill/>
          </a:ln>
        </p:spPr>
        <p:txBody>
          <a:bodyPr spcFirstLastPara="1" wrap="square" lIns="100767" tIns="50367" rIns="100767" bIns="50367" anchor="t" anchorCtr="0">
            <a:noAutofit/>
          </a:bodyPr>
          <a:lstStyle/>
          <a:p>
            <a:r>
              <a:rPr lang="en" sz="1333">
                <a:solidFill>
                  <a:srgbClr val="000000"/>
                </a:solidFill>
                <a:latin typeface="Roboto Medium"/>
                <a:ea typeface="Roboto Medium"/>
                <a:cs typeface="Roboto Medium"/>
                <a:sym typeface="Roboto Medium"/>
              </a:rPr>
              <a:t>Service B</a:t>
            </a:r>
            <a:endParaRPr sz="1333">
              <a:latin typeface="Roboto Medium"/>
              <a:ea typeface="Roboto Medium"/>
              <a:cs typeface="Roboto Medium"/>
              <a:sym typeface="Roboto Medium"/>
            </a:endParaRPr>
          </a:p>
        </p:txBody>
      </p:sp>
      <p:sp>
        <p:nvSpPr>
          <p:cNvPr id="322" name="Google Shape;322;p44"/>
          <p:cNvSpPr/>
          <p:nvPr/>
        </p:nvSpPr>
        <p:spPr>
          <a:xfrm rot="5400000">
            <a:off x="8606117" y="3749401"/>
            <a:ext cx="1846000" cy="1675200"/>
          </a:xfrm>
          <a:prstGeom prst="roundRect">
            <a:avLst>
              <a:gd name="adj" fmla="val 16667"/>
            </a:avLst>
          </a:prstGeom>
          <a:solidFill>
            <a:srgbClr val="BFBFBF"/>
          </a:solidFill>
          <a:ln>
            <a:noFill/>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323" name="Google Shape;323;p44"/>
          <p:cNvSpPr/>
          <p:nvPr/>
        </p:nvSpPr>
        <p:spPr>
          <a:xfrm rot="5400000">
            <a:off x="8675217" y="3907368"/>
            <a:ext cx="1614400" cy="13832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324" name="Google Shape;324;p44"/>
          <p:cNvSpPr/>
          <p:nvPr/>
        </p:nvSpPr>
        <p:spPr>
          <a:xfrm rot="5400000">
            <a:off x="8819551" y="3975768"/>
            <a:ext cx="1532400" cy="13632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325" name="Google Shape;325;p44"/>
          <p:cNvSpPr txBox="1"/>
          <p:nvPr/>
        </p:nvSpPr>
        <p:spPr>
          <a:xfrm>
            <a:off x="9057048" y="4938633"/>
            <a:ext cx="1119600" cy="349600"/>
          </a:xfrm>
          <a:prstGeom prst="rect">
            <a:avLst/>
          </a:prstGeom>
          <a:solidFill>
            <a:srgbClr val="D9EAD3"/>
          </a:solidFill>
          <a:ln>
            <a:noFill/>
          </a:ln>
        </p:spPr>
        <p:txBody>
          <a:bodyPr spcFirstLastPara="1" wrap="square" lIns="100767" tIns="50367" rIns="100767" bIns="50367" anchor="ctr" anchorCtr="0">
            <a:noAutofit/>
          </a:bodyPr>
          <a:lstStyle/>
          <a:p>
            <a:pPr algn="ctr"/>
            <a:r>
              <a:rPr lang="en" sz="1333">
                <a:latin typeface="Roboto Medium"/>
                <a:ea typeface="Roboto Medium"/>
                <a:cs typeface="Roboto Medium"/>
                <a:sym typeface="Roboto Medium"/>
              </a:rPr>
              <a:t>svcC</a:t>
            </a:r>
            <a:endParaRPr sz="1333">
              <a:solidFill>
                <a:srgbClr val="000000"/>
              </a:solidFill>
              <a:latin typeface="Roboto Medium"/>
              <a:ea typeface="Roboto Medium"/>
              <a:cs typeface="Roboto Medium"/>
              <a:sym typeface="Roboto Medium"/>
            </a:endParaRPr>
          </a:p>
        </p:txBody>
      </p:sp>
      <p:sp>
        <p:nvSpPr>
          <p:cNvPr id="326" name="Google Shape;326;p44"/>
          <p:cNvSpPr txBox="1"/>
          <p:nvPr/>
        </p:nvSpPr>
        <p:spPr>
          <a:xfrm>
            <a:off x="9054740" y="4086219"/>
            <a:ext cx="1099600" cy="360800"/>
          </a:xfrm>
          <a:prstGeom prst="rect">
            <a:avLst/>
          </a:prstGeom>
          <a:solidFill>
            <a:srgbClr val="CFE2F3"/>
          </a:solidFill>
          <a:ln>
            <a:noFill/>
          </a:ln>
        </p:spPr>
        <p:txBody>
          <a:bodyPr spcFirstLastPara="1" wrap="square" lIns="100767" tIns="50367" rIns="100767" bIns="50367" anchor="ctr" anchorCtr="0">
            <a:noAutofit/>
          </a:bodyPr>
          <a:lstStyle/>
          <a:p>
            <a:pPr algn="ctr"/>
            <a:r>
              <a:rPr lang="en" sz="1333">
                <a:latin typeface="Roboto Medium"/>
                <a:ea typeface="Roboto Medium"/>
                <a:cs typeface="Roboto Medium"/>
                <a:sym typeface="Roboto Medium"/>
              </a:rPr>
              <a:t>Envoy</a:t>
            </a:r>
            <a:endParaRPr sz="1333">
              <a:solidFill>
                <a:srgbClr val="000000"/>
              </a:solidFill>
              <a:latin typeface="Roboto Medium"/>
              <a:ea typeface="Roboto Medium"/>
              <a:cs typeface="Roboto Medium"/>
              <a:sym typeface="Roboto Medium"/>
            </a:endParaRPr>
          </a:p>
        </p:txBody>
      </p:sp>
      <p:cxnSp>
        <p:nvCxnSpPr>
          <p:cNvPr id="327" name="Google Shape;327;p44"/>
          <p:cNvCxnSpPr>
            <a:stCxn id="326" idx="2"/>
          </p:cNvCxnSpPr>
          <p:nvPr/>
        </p:nvCxnSpPr>
        <p:spPr>
          <a:xfrm>
            <a:off x="9604540" y="4447019"/>
            <a:ext cx="7600" cy="460000"/>
          </a:xfrm>
          <a:prstGeom prst="straightConnector1">
            <a:avLst/>
          </a:prstGeom>
          <a:noFill/>
          <a:ln w="9525" cap="flat" cmpd="sng">
            <a:solidFill>
              <a:srgbClr val="4F81BD"/>
            </a:solidFill>
            <a:prstDash val="solid"/>
            <a:round/>
            <a:headEnd type="stealth" w="med" len="med"/>
            <a:tailEnd type="stealth" w="med" len="med"/>
          </a:ln>
        </p:spPr>
      </p:cxnSp>
      <p:cxnSp>
        <p:nvCxnSpPr>
          <p:cNvPr id="328" name="Google Shape;328;p44"/>
          <p:cNvCxnSpPr>
            <a:stCxn id="318" idx="3"/>
            <a:endCxn id="326" idx="1"/>
          </p:cNvCxnSpPr>
          <p:nvPr/>
        </p:nvCxnSpPr>
        <p:spPr>
          <a:xfrm rot="10800000" flipH="1">
            <a:off x="6555107" y="4266719"/>
            <a:ext cx="2499600" cy="12800"/>
          </a:xfrm>
          <a:prstGeom prst="straightConnector1">
            <a:avLst/>
          </a:prstGeom>
          <a:noFill/>
          <a:ln w="9525" cap="flat" cmpd="sng">
            <a:solidFill>
              <a:srgbClr val="4F81BD"/>
            </a:solidFill>
            <a:prstDash val="solid"/>
            <a:round/>
            <a:headEnd type="none" w="sm" len="sm"/>
            <a:tailEnd type="stealth" w="med" len="med"/>
          </a:ln>
        </p:spPr>
      </p:cxnSp>
      <p:sp>
        <p:nvSpPr>
          <p:cNvPr id="329" name="Google Shape;329;p44"/>
          <p:cNvSpPr txBox="1"/>
          <p:nvPr/>
        </p:nvSpPr>
        <p:spPr>
          <a:xfrm>
            <a:off x="9126048" y="5538723"/>
            <a:ext cx="921200" cy="298800"/>
          </a:xfrm>
          <a:prstGeom prst="rect">
            <a:avLst/>
          </a:prstGeom>
          <a:noFill/>
          <a:ln>
            <a:noFill/>
          </a:ln>
        </p:spPr>
        <p:txBody>
          <a:bodyPr spcFirstLastPara="1" wrap="square" lIns="100767" tIns="50367" rIns="100767" bIns="50367" anchor="t" anchorCtr="0">
            <a:noAutofit/>
          </a:bodyPr>
          <a:lstStyle/>
          <a:p>
            <a:r>
              <a:rPr lang="en" sz="1333">
                <a:solidFill>
                  <a:srgbClr val="000000"/>
                </a:solidFill>
                <a:latin typeface="Roboto Medium"/>
                <a:ea typeface="Roboto Medium"/>
                <a:cs typeface="Roboto Medium"/>
                <a:sym typeface="Roboto Medium"/>
              </a:rPr>
              <a:t>Service </a:t>
            </a:r>
            <a:r>
              <a:rPr lang="en" sz="1333">
                <a:latin typeface="Roboto Medium"/>
                <a:ea typeface="Roboto Medium"/>
                <a:cs typeface="Roboto Medium"/>
                <a:sym typeface="Roboto Medium"/>
              </a:rPr>
              <a:t>C</a:t>
            </a:r>
            <a:endParaRPr sz="1333">
              <a:latin typeface="Roboto Medium"/>
              <a:ea typeface="Roboto Medium"/>
              <a:cs typeface="Roboto Medium"/>
              <a:sym typeface="Roboto Medium"/>
            </a:endParaRPr>
          </a:p>
        </p:txBody>
      </p:sp>
      <p:sp>
        <p:nvSpPr>
          <p:cNvPr id="330" name="Google Shape;330;p44"/>
          <p:cNvSpPr txBox="1"/>
          <p:nvPr/>
        </p:nvSpPr>
        <p:spPr>
          <a:xfrm>
            <a:off x="3444317" y="3719267"/>
            <a:ext cx="1968000" cy="878000"/>
          </a:xfrm>
          <a:prstGeom prst="rect">
            <a:avLst/>
          </a:prstGeom>
          <a:noFill/>
          <a:ln>
            <a:noFill/>
          </a:ln>
        </p:spPr>
        <p:txBody>
          <a:bodyPr spcFirstLastPara="1" wrap="square" lIns="121900" tIns="121900" rIns="121900" bIns="121900" anchor="t" anchorCtr="0">
            <a:noAutofit/>
          </a:bodyPr>
          <a:lstStyle/>
          <a:p>
            <a:r>
              <a:rPr lang="en" sz="1600">
                <a:latin typeface="Roboto Light"/>
                <a:ea typeface="Roboto Light"/>
                <a:cs typeface="Roboto Light"/>
                <a:sym typeface="Roboto Light"/>
              </a:rPr>
              <a:t>Timeout: 100ms</a:t>
            </a:r>
            <a:endParaRPr sz="1600">
              <a:latin typeface="Roboto Light"/>
              <a:ea typeface="Roboto Light"/>
              <a:cs typeface="Roboto Light"/>
              <a:sym typeface="Roboto Light"/>
            </a:endParaRPr>
          </a:p>
          <a:p>
            <a:r>
              <a:rPr lang="en" sz="1600">
                <a:latin typeface="Roboto Light"/>
                <a:ea typeface="Roboto Light"/>
                <a:cs typeface="Roboto Light"/>
                <a:sym typeface="Roboto Light"/>
              </a:rPr>
              <a:t>Retries: 3</a:t>
            </a:r>
            <a:endParaRPr sz="1600">
              <a:latin typeface="Roboto Light"/>
              <a:ea typeface="Roboto Light"/>
              <a:cs typeface="Roboto Light"/>
              <a:sym typeface="Roboto Light"/>
            </a:endParaRPr>
          </a:p>
          <a:p>
            <a:r>
              <a:rPr lang="en" sz="1600" b="1">
                <a:solidFill>
                  <a:srgbClr val="980000"/>
                </a:solidFill>
                <a:latin typeface="Roboto"/>
                <a:ea typeface="Roboto"/>
                <a:cs typeface="Roboto"/>
                <a:sym typeface="Roboto"/>
              </a:rPr>
              <a:t>300ms</a:t>
            </a:r>
            <a:endParaRPr sz="1600" b="1">
              <a:solidFill>
                <a:srgbClr val="980000"/>
              </a:solidFill>
              <a:latin typeface="Roboto"/>
              <a:ea typeface="Roboto"/>
              <a:cs typeface="Roboto"/>
              <a:sym typeface="Roboto"/>
            </a:endParaRPr>
          </a:p>
        </p:txBody>
      </p:sp>
      <p:sp>
        <p:nvSpPr>
          <p:cNvPr id="331" name="Google Shape;331;p44"/>
          <p:cNvSpPr txBox="1"/>
          <p:nvPr/>
        </p:nvSpPr>
        <p:spPr>
          <a:xfrm>
            <a:off x="6748584" y="3649033"/>
            <a:ext cx="1968000" cy="763600"/>
          </a:xfrm>
          <a:prstGeom prst="rect">
            <a:avLst/>
          </a:prstGeom>
          <a:noFill/>
          <a:ln>
            <a:noFill/>
          </a:ln>
        </p:spPr>
        <p:txBody>
          <a:bodyPr spcFirstLastPara="1" wrap="square" lIns="121900" tIns="121900" rIns="121900" bIns="121900" anchor="t" anchorCtr="0">
            <a:noAutofit/>
          </a:bodyPr>
          <a:lstStyle/>
          <a:p>
            <a:r>
              <a:rPr lang="en" sz="1600">
                <a:latin typeface="Roboto Light"/>
                <a:ea typeface="Roboto Light"/>
                <a:cs typeface="Roboto Light"/>
                <a:sym typeface="Roboto Light"/>
              </a:rPr>
              <a:t>Timeout: 200ms</a:t>
            </a:r>
            <a:endParaRPr sz="1600">
              <a:latin typeface="Roboto Light"/>
              <a:ea typeface="Roboto Light"/>
              <a:cs typeface="Roboto Light"/>
              <a:sym typeface="Roboto Light"/>
            </a:endParaRPr>
          </a:p>
          <a:p>
            <a:r>
              <a:rPr lang="en" sz="1600">
                <a:latin typeface="Roboto Light"/>
                <a:ea typeface="Roboto Light"/>
                <a:cs typeface="Roboto Light"/>
                <a:sym typeface="Roboto Light"/>
              </a:rPr>
              <a:t>Retries: 2</a:t>
            </a:r>
            <a:endParaRPr sz="1600">
              <a:latin typeface="Roboto Light"/>
              <a:ea typeface="Roboto Light"/>
              <a:cs typeface="Roboto Light"/>
              <a:sym typeface="Roboto Light"/>
            </a:endParaRPr>
          </a:p>
          <a:p>
            <a:r>
              <a:rPr lang="en" sz="1600" b="1">
                <a:solidFill>
                  <a:srgbClr val="980000"/>
                </a:solidFill>
                <a:latin typeface="Roboto"/>
                <a:ea typeface="Roboto"/>
                <a:cs typeface="Roboto"/>
                <a:sym typeface="Roboto"/>
              </a:rPr>
              <a:t>400ms</a:t>
            </a:r>
            <a:endParaRPr sz="1600" b="1">
              <a:solidFill>
                <a:srgbClr val="980000"/>
              </a:solidFill>
              <a:latin typeface="Roboto"/>
              <a:ea typeface="Roboto"/>
              <a:cs typeface="Roboto"/>
              <a:sym typeface="Roboto"/>
            </a:endParaRPr>
          </a:p>
        </p:txBody>
      </p:sp>
    </p:spTree>
    <p:extLst>
      <p:ext uri="{BB962C8B-B14F-4D97-AF65-F5344CB8AC3E}">
        <p14:creationId xmlns:p14="http://schemas.microsoft.com/office/powerpoint/2010/main" val="42597849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spcBef>
                <a:spcPts val="0"/>
              </a:spcBef>
            </a:pPr>
            <a:r>
              <a:rPr lang="en"/>
              <a:t>Traffic Splitting</a:t>
            </a:r>
            <a:endParaRPr/>
          </a:p>
        </p:txBody>
      </p:sp>
      <p:sp>
        <p:nvSpPr>
          <p:cNvPr id="337" name="Google Shape;337;p45"/>
          <p:cNvSpPr/>
          <p:nvPr/>
        </p:nvSpPr>
        <p:spPr>
          <a:xfrm rot="5400000">
            <a:off x="6511793" y="3046048"/>
            <a:ext cx="1758000" cy="15560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338" name="Google Shape;338;p45"/>
          <p:cNvSpPr txBox="1"/>
          <p:nvPr/>
        </p:nvSpPr>
        <p:spPr>
          <a:xfrm>
            <a:off x="6765067" y="4184127"/>
            <a:ext cx="1119600" cy="349600"/>
          </a:xfrm>
          <a:prstGeom prst="rect">
            <a:avLst/>
          </a:prstGeom>
          <a:solidFill>
            <a:srgbClr val="D9EAD3"/>
          </a:solidFill>
          <a:ln>
            <a:noFill/>
          </a:ln>
        </p:spPr>
        <p:txBody>
          <a:bodyPr spcFirstLastPara="1" wrap="square" lIns="100767" tIns="50367" rIns="100767" bIns="50367" anchor="ctr" anchorCtr="0">
            <a:noAutofit/>
          </a:bodyPr>
          <a:lstStyle/>
          <a:p>
            <a:pPr algn="ctr"/>
            <a:r>
              <a:rPr lang="en" sz="1333">
                <a:latin typeface="Roboto Medium"/>
                <a:ea typeface="Roboto Medium"/>
                <a:cs typeface="Roboto Medium"/>
                <a:sym typeface="Roboto Medium"/>
              </a:rPr>
              <a:t>svc</a:t>
            </a:r>
            <a:r>
              <a:rPr lang="en" sz="1333">
                <a:solidFill>
                  <a:srgbClr val="000000"/>
                </a:solidFill>
                <a:latin typeface="Roboto Medium"/>
                <a:ea typeface="Roboto Medium"/>
                <a:cs typeface="Roboto Medium"/>
                <a:sym typeface="Roboto Medium"/>
              </a:rPr>
              <a:t>A</a:t>
            </a:r>
            <a:endParaRPr sz="1333">
              <a:solidFill>
                <a:srgbClr val="000000"/>
              </a:solidFill>
              <a:latin typeface="Roboto Medium"/>
              <a:ea typeface="Roboto Medium"/>
              <a:cs typeface="Roboto Medium"/>
              <a:sym typeface="Roboto Medium"/>
            </a:endParaRPr>
          </a:p>
        </p:txBody>
      </p:sp>
      <p:sp>
        <p:nvSpPr>
          <p:cNvPr id="339" name="Google Shape;339;p45"/>
          <p:cNvSpPr txBox="1"/>
          <p:nvPr/>
        </p:nvSpPr>
        <p:spPr>
          <a:xfrm>
            <a:off x="6775083" y="3331733"/>
            <a:ext cx="1099600" cy="360800"/>
          </a:xfrm>
          <a:prstGeom prst="rect">
            <a:avLst/>
          </a:prstGeom>
          <a:solidFill>
            <a:srgbClr val="CFE2F3"/>
          </a:solidFill>
          <a:ln>
            <a:noFill/>
          </a:ln>
        </p:spPr>
        <p:txBody>
          <a:bodyPr spcFirstLastPara="1" wrap="square" lIns="100767" tIns="50367" rIns="100767" bIns="50367" anchor="ctr" anchorCtr="0">
            <a:noAutofit/>
          </a:bodyPr>
          <a:lstStyle/>
          <a:p>
            <a:pPr algn="ctr"/>
            <a:r>
              <a:rPr lang="en" sz="1333">
                <a:latin typeface="Roboto Medium"/>
                <a:ea typeface="Roboto Medium"/>
                <a:cs typeface="Roboto Medium"/>
                <a:sym typeface="Roboto Medium"/>
              </a:rPr>
              <a:t>Envoy</a:t>
            </a:r>
            <a:endParaRPr sz="1333">
              <a:solidFill>
                <a:srgbClr val="000000"/>
              </a:solidFill>
              <a:latin typeface="Roboto Medium"/>
              <a:ea typeface="Roboto Medium"/>
              <a:cs typeface="Roboto Medium"/>
              <a:sym typeface="Roboto Medium"/>
            </a:endParaRPr>
          </a:p>
        </p:txBody>
      </p:sp>
      <p:cxnSp>
        <p:nvCxnSpPr>
          <p:cNvPr id="340" name="Google Shape;340;p45"/>
          <p:cNvCxnSpPr/>
          <p:nvPr/>
        </p:nvCxnSpPr>
        <p:spPr>
          <a:xfrm>
            <a:off x="7020083" y="3692533"/>
            <a:ext cx="0" cy="491600"/>
          </a:xfrm>
          <a:prstGeom prst="straightConnector1">
            <a:avLst/>
          </a:prstGeom>
          <a:noFill/>
          <a:ln w="9525" cap="flat" cmpd="sng">
            <a:solidFill>
              <a:srgbClr val="4F81BD"/>
            </a:solidFill>
            <a:prstDash val="solid"/>
            <a:round/>
            <a:headEnd type="stealth" w="med" len="med"/>
            <a:tailEnd type="none" w="med" len="med"/>
          </a:ln>
        </p:spPr>
      </p:cxnSp>
      <p:sp>
        <p:nvSpPr>
          <p:cNvPr id="341" name="Google Shape;341;p45"/>
          <p:cNvSpPr txBox="1"/>
          <p:nvPr/>
        </p:nvSpPr>
        <p:spPr>
          <a:xfrm>
            <a:off x="6626705" y="2932067"/>
            <a:ext cx="609600" cy="298800"/>
          </a:xfrm>
          <a:prstGeom prst="rect">
            <a:avLst/>
          </a:prstGeom>
          <a:noFill/>
          <a:ln>
            <a:noFill/>
          </a:ln>
        </p:spPr>
        <p:txBody>
          <a:bodyPr spcFirstLastPara="1" wrap="square" lIns="100767" tIns="50367" rIns="100767" bIns="50367" anchor="t" anchorCtr="0">
            <a:noAutofit/>
          </a:bodyPr>
          <a:lstStyle/>
          <a:p>
            <a:r>
              <a:rPr lang="en" sz="1333">
                <a:solidFill>
                  <a:srgbClr val="000000"/>
                </a:solidFill>
                <a:latin typeface="Roboto Medium"/>
                <a:ea typeface="Roboto Medium"/>
                <a:cs typeface="Roboto Medium"/>
                <a:sym typeface="Roboto Medium"/>
              </a:rPr>
              <a:t>Pod</a:t>
            </a:r>
            <a:endParaRPr sz="1333">
              <a:solidFill>
                <a:srgbClr val="000000"/>
              </a:solidFill>
              <a:latin typeface="Roboto Medium"/>
              <a:ea typeface="Roboto Medium"/>
              <a:cs typeface="Roboto Medium"/>
              <a:sym typeface="Roboto Medium"/>
            </a:endParaRPr>
          </a:p>
        </p:txBody>
      </p:sp>
      <p:sp>
        <p:nvSpPr>
          <p:cNvPr id="342" name="Google Shape;342;p45"/>
          <p:cNvSpPr txBox="1"/>
          <p:nvPr/>
        </p:nvSpPr>
        <p:spPr>
          <a:xfrm>
            <a:off x="6854464" y="4703051"/>
            <a:ext cx="940800" cy="298800"/>
          </a:xfrm>
          <a:prstGeom prst="rect">
            <a:avLst/>
          </a:prstGeom>
          <a:noFill/>
          <a:ln>
            <a:noFill/>
          </a:ln>
        </p:spPr>
        <p:txBody>
          <a:bodyPr spcFirstLastPara="1" wrap="square" lIns="100767" tIns="50367" rIns="100767" bIns="50367" anchor="t" anchorCtr="0">
            <a:noAutofit/>
          </a:bodyPr>
          <a:lstStyle/>
          <a:p>
            <a:r>
              <a:rPr lang="en" sz="1333">
                <a:solidFill>
                  <a:srgbClr val="000000"/>
                </a:solidFill>
                <a:latin typeface="Roboto Medium"/>
                <a:ea typeface="Roboto Medium"/>
                <a:cs typeface="Roboto Medium"/>
                <a:sym typeface="Roboto Medium"/>
              </a:rPr>
              <a:t>Service A</a:t>
            </a:r>
            <a:endParaRPr sz="1333">
              <a:latin typeface="Roboto Medium"/>
              <a:ea typeface="Roboto Medium"/>
              <a:cs typeface="Roboto Medium"/>
              <a:sym typeface="Roboto Medium"/>
            </a:endParaRPr>
          </a:p>
        </p:txBody>
      </p:sp>
      <p:sp>
        <p:nvSpPr>
          <p:cNvPr id="343" name="Google Shape;343;p45"/>
          <p:cNvSpPr/>
          <p:nvPr/>
        </p:nvSpPr>
        <p:spPr>
          <a:xfrm rot="5400000">
            <a:off x="7926667" y="3006300"/>
            <a:ext cx="5091200" cy="1643200"/>
          </a:xfrm>
          <a:prstGeom prst="roundRect">
            <a:avLst>
              <a:gd name="adj" fmla="val 16667"/>
            </a:avLst>
          </a:prstGeom>
          <a:solidFill>
            <a:srgbClr val="BFBFBF"/>
          </a:solidFill>
          <a:ln>
            <a:noFill/>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344" name="Google Shape;344;p45"/>
          <p:cNvSpPr/>
          <p:nvPr/>
        </p:nvSpPr>
        <p:spPr>
          <a:xfrm rot="5400000">
            <a:off x="9541533" y="2385884"/>
            <a:ext cx="1513200" cy="11912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345" name="Google Shape;345;p45"/>
          <p:cNvSpPr/>
          <p:nvPr/>
        </p:nvSpPr>
        <p:spPr>
          <a:xfrm rot="5400000">
            <a:off x="9680467" y="2390451"/>
            <a:ext cx="1531200" cy="13316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346" name="Google Shape;346;p45"/>
          <p:cNvSpPr/>
          <p:nvPr/>
        </p:nvSpPr>
        <p:spPr>
          <a:xfrm rot="5400000">
            <a:off x="9788967" y="2453117"/>
            <a:ext cx="1464400" cy="13068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347" name="Google Shape;347;p45"/>
          <p:cNvSpPr txBox="1"/>
          <p:nvPr/>
        </p:nvSpPr>
        <p:spPr>
          <a:xfrm>
            <a:off x="9994897" y="3354049"/>
            <a:ext cx="1119600" cy="349600"/>
          </a:xfrm>
          <a:prstGeom prst="rect">
            <a:avLst/>
          </a:prstGeom>
          <a:solidFill>
            <a:srgbClr val="D9EAD3"/>
          </a:solidFill>
          <a:ln>
            <a:noFill/>
          </a:ln>
        </p:spPr>
        <p:txBody>
          <a:bodyPr spcFirstLastPara="1" wrap="square" lIns="100767" tIns="50367" rIns="100767" bIns="50367" anchor="ctr" anchorCtr="0">
            <a:noAutofit/>
          </a:bodyPr>
          <a:lstStyle/>
          <a:p>
            <a:pPr algn="ctr"/>
            <a:r>
              <a:rPr lang="en" sz="1333">
                <a:latin typeface="Roboto Medium"/>
                <a:ea typeface="Roboto Medium"/>
                <a:cs typeface="Roboto Medium"/>
                <a:sym typeface="Roboto Medium"/>
              </a:rPr>
              <a:t>svc</a:t>
            </a:r>
            <a:r>
              <a:rPr lang="en" sz="1333">
                <a:solidFill>
                  <a:srgbClr val="000000"/>
                </a:solidFill>
                <a:latin typeface="Roboto Medium"/>
                <a:ea typeface="Roboto Medium"/>
                <a:cs typeface="Roboto Medium"/>
                <a:sym typeface="Roboto Medium"/>
              </a:rPr>
              <a:t>B</a:t>
            </a:r>
            <a:endParaRPr sz="1333">
              <a:solidFill>
                <a:srgbClr val="000000"/>
              </a:solidFill>
              <a:latin typeface="Roboto Medium"/>
              <a:ea typeface="Roboto Medium"/>
              <a:cs typeface="Roboto Medium"/>
              <a:sym typeface="Roboto Medium"/>
            </a:endParaRPr>
          </a:p>
        </p:txBody>
      </p:sp>
      <p:sp>
        <p:nvSpPr>
          <p:cNvPr id="348" name="Google Shape;348;p45"/>
          <p:cNvSpPr txBox="1"/>
          <p:nvPr/>
        </p:nvSpPr>
        <p:spPr>
          <a:xfrm>
            <a:off x="9992589" y="2501635"/>
            <a:ext cx="1099600" cy="360800"/>
          </a:xfrm>
          <a:prstGeom prst="rect">
            <a:avLst/>
          </a:prstGeom>
          <a:solidFill>
            <a:srgbClr val="CFE2F3"/>
          </a:solidFill>
          <a:ln>
            <a:noFill/>
          </a:ln>
        </p:spPr>
        <p:txBody>
          <a:bodyPr spcFirstLastPara="1" wrap="square" lIns="100767" tIns="50367" rIns="100767" bIns="50367" anchor="ctr" anchorCtr="0">
            <a:noAutofit/>
          </a:bodyPr>
          <a:lstStyle/>
          <a:p>
            <a:pPr algn="ctr"/>
            <a:r>
              <a:rPr lang="en" sz="1333">
                <a:latin typeface="Roboto Medium"/>
                <a:ea typeface="Roboto Medium"/>
                <a:cs typeface="Roboto Medium"/>
                <a:sym typeface="Roboto Medium"/>
              </a:rPr>
              <a:t>Envoy</a:t>
            </a:r>
            <a:endParaRPr sz="1333">
              <a:solidFill>
                <a:srgbClr val="000000"/>
              </a:solidFill>
              <a:latin typeface="Roboto Medium"/>
              <a:ea typeface="Roboto Medium"/>
              <a:cs typeface="Roboto Medium"/>
              <a:sym typeface="Roboto Medium"/>
            </a:endParaRPr>
          </a:p>
        </p:txBody>
      </p:sp>
      <p:cxnSp>
        <p:nvCxnSpPr>
          <p:cNvPr id="349" name="Google Shape;349;p45"/>
          <p:cNvCxnSpPr>
            <a:stCxn id="348" idx="2"/>
          </p:cNvCxnSpPr>
          <p:nvPr/>
        </p:nvCxnSpPr>
        <p:spPr>
          <a:xfrm>
            <a:off x="10542389" y="2862435"/>
            <a:ext cx="7600" cy="460000"/>
          </a:xfrm>
          <a:prstGeom prst="straightConnector1">
            <a:avLst/>
          </a:prstGeom>
          <a:noFill/>
          <a:ln w="9525" cap="flat" cmpd="sng">
            <a:solidFill>
              <a:srgbClr val="4F81BD"/>
            </a:solidFill>
            <a:prstDash val="solid"/>
            <a:round/>
            <a:headEnd type="stealth" w="med" len="med"/>
            <a:tailEnd type="stealth" w="med" len="med"/>
          </a:ln>
        </p:spPr>
      </p:cxnSp>
      <p:cxnSp>
        <p:nvCxnSpPr>
          <p:cNvPr id="350" name="Google Shape;350;p45"/>
          <p:cNvCxnSpPr>
            <a:stCxn id="339" idx="3"/>
            <a:endCxn id="348" idx="1"/>
          </p:cNvCxnSpPr>
          <p:nvPr/>
        </p:nvCxnSpPr>
        <p:spPr>
          <a:xfrm rot="10800000" flipH="1">
            <a:off x="7874683" y="2682133"/>
            <a:ext cx="2118000" cy="830000"/>
          </a:xfrm>
          <a:prstGeom prst="straightConnector1">
            <a:avLst/>
          </a:prstGeom>
          <a:noFill/>
          <a:ln w="9525" cap="flat" cmpd="sng">
            <a:solidFill>
              <a:srgbClr val="4F81BD"/>
            </a:solidFill>
            <a:prstDash val="solid"/>
            <a:round/>
            <a:headEnd type="none" w="sm" len="sm"/>
            <a:tailEnd type="stealth" w="med" len="med"/>
          </a:ln>
        </p:spPr>
      </p:cxnSp>
      <p:sp>
        <p:nvSpPr>
          <p:cNvPr id="351" name="Google Shape;351;p45"/>
          <p:cNvSpPr txBox="1"/>
          <p:nvPr/>
        </p:nvSpPr>
        <p:spPr>
          <a:xfrm rot="-5400000">
            <a:off x="10973416" y="3678484"/>
            <a:ext cx="1004000" cy="298800"/>
          </a:xfrm>
          <a:prstGeom prst="rect">
            <a:avLst/>
          </a:prstGeom>
          <a:noFill/>
          <a:ln>
            <a:noFill/>
          </a:ln>
        </p:spPr>
        <p:txBody>
          <a:bodyPr spcFirstLastPara="1" wrap="square" lIns="100767" tIns="50367" rIns="100767" bIns="50367" anchor="t" anchorCtr="0">
            <a:noAutofit/>
          </a:bodyPr>
          <a:lstStyle/>
          <a:p>
            <a:r>
              <a:rPr lang="en" sz="1333">
                <a:solidFill>
                  <a:srgbClr val="000000"/>
                </a:solidFill>
                <a:latin typeface="Roboto Medium"/>
                <a:ea typeface="Roboto Medium"/>
                <a:cs typeface="Roboto Medium"/>
                <a:sym typeface="Roboto Medium"/>
              </a:rPr>
              <a:t>Service B</a:t>
            </a:r>
            <a:endParaRPr sz="1333">
              <a:latin typeface="Roboto Medium"/>
              <a:ea typeface="Roboto Medium"/>
              <a:cs typeface="Roboto Medium"/>
              <a:sym typeface="Roboto Medium"/>
            </a:endParaRPr>
          </a:p>
        </p:txBody>
      </p:sp>
      <p:sp>
        <p:nvSpPr>
          <p:cNvPr id="352" name="Google Shape;352;p45"/>
          <p:cNvSpPr txBox="1"/>
          <p:nvPr/>
        </p:nvSpPr>
        <p:spPr>
          <a:xfrm>
            <a:off x="7020067" y="3890551"/>
            <a:ext cx="2272000" cy="298800"/>
          </a:xfrm>
          <a:prstGeom prst="rect">
            <a:avLst/>
          </a:prstGeom>
          <a:noFill/>
          <a:ln>
            <a:noFill/>
          </a:ln>
        </p:spPr>
        <p:txBody>
          <a:bodyPr spcFirstLastPara="1" wrap="square" lIns="100767" tIns="50367" rIns="100767" bIns="50367" anchor="t" anchorCtr="0">
            <a:noAutofit/>
          </a:bodyPr>
          <a:lstStyle/>
          <a:p>
            <a:r>
              <a:rPr lang="en" sz="1467">
                <a:latin typeface="Roboto Light"/>
                <a:ea typeface="Roboto Light"/>
                <a:cs typeface="Roboto Light"/>
                <a:sym typeface="Roboto Light"/>
              </a:rPr>
              <a:t>http://serviceB.example</a:t>
            </a:r>
            <a:endParaRPr sz="1467">
              <a:solidFill>
                <a:srgbClr val="000000"/>
              </a:solidFill>
              <a:latin typeface="Roboto Light"/>
              <a:ea typeface="Roboto Light"/>
              <a:cs typeface="Roboto Light"/>
              <a:sym typeface="Roboto Light"/>
            </a:endParaRPr>
          </a:p>
        </p:txBody>
      </p:sp>
      <p:sp>
        <p:nvSpPr>
          <p:cNvPr id="353" name="Google Shape;353;p45"/>
          <p:cNvSpPr txBox="1"/>
          <p:nvPr/>
        </p:nvSpPr>
        <p:spPr>
          <a:xfrm>
            <a:off x="9780267" y="1500051"/>
            <a:ext cx="1268800" cy="731200"/>
          </a:xfrm>
          <a:prstGeom prst="rect">
            <a:avLst/>
          </a:prstGeom>
          <a:noFill/>
          <a:ln>
            <a:noFill/>
          </a:ln>
        </p:spPr>
        <p:txBody>
          <a:bodyPr spcFirstLastPara="1" wrap="square" lIns="100767" tIns="50367" rIns="100767" bIns="50367" anchor="t" anchorCtr="0">
            <a:noAutofit/>
          </a:bodyPr>
          <a:lstStyle/>
          <a:p>
            <a:r>
              <a:rPr lang="en" sz="1333" i="1">
                <a:latin typeface="Roboto"/>
                <a:ea typeface="Roboto"/>
                <a:cs typeface="Roboto"/>
                <a:sym typeface="Roboto"/>
              </a:rPr>
              <a:t>Pod Labels: </a:t>
            </a:r>
            <a:endParaRPr sz="1333" i="1">
              <a:latin typeface="Roboto"/>
              <a:ea typeface="Roboto"/>
              <a:cs typeface="Roboto"/>
              <a:sym typeface="Roboto"/>
            </a:endParaRPr>
          </a:p>
          <a:p>
            <a:r>
              <a:rPr lang="en" sz="1333">
                <a:latin typeface="Roboto Light"/>
                <a:ea typeface="Roboto Light"/>
                <a:cs typeface="Roboto Light"/>
                <a:sym typeface="Roboto Light"/>
              </a:rPr>
              <a:t>version: v1.5</a:t>
            </a:r>
            <a:endParaRPr sz="1333">
              <a:latin typeface="Roboto Light"/>
              <a:ea typeface="Roboto Light"/>
              <a:cs typeface="Roboto Light"/>
              <a:sym typeface="Roboto Light"/>
            </a:endParaRPr>
          </a:p>
          <a:p>
            <a:r>
              <a:rPr lang="en" sz="1333">
                <a:latin typeface="Roboto Light"/>
                <a:ea typeface="Roboto Light"/>
                <a:cs typeface="Roboto Light"/>
                <a:sym typeface="Roboto Light"/>
              </a:rPr>
              <a:t>env: us-prod</a:t>
            </a:r>
            <a:endParaRPr sz="1333">
              <a:latin typeface="Roboto Light"/>
              <a:ea typeface="Roboto Light"/>
              <a:cs typeface="Roboto Light"/>
              <a:sym typeface="Roboto Light"/>
            </a:endParaRPr>
          </a:p>
        </p:txBody>
      </p:sp>
      <p:sp>
        <p:nvSpPr>
          <p:cNvPr id="354" name="Google Shape;354;p45"/>
          <p:cNvSpPr/>
          <p:nvPr/>
        </p:nvSpPr>
        <p:spPr>
          <a:xfrm rot="5400000">
            <a:off x="9788800" y="4221384"/>
            <a:ext cx="1464400" cy="13068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355" name="Google Shape;355;p45"/>
          <p:cNvSpPr txBox="1"/>
          <p:nvPr/>
        </p:nvSpPr>
        <p:spPr>
          <a:xfrm>
            <a:off x="9994731" y="5122316"/>
            <a:ext cx="1119600" cy="349600"/>
          </a:xfrm>
          <a:prstGeom prst="rect">
            <a:avLst/>
          </a:prstGeom>
          <a:solidFill>
            <a:srgbClr val="D9EAD3"/>
          </a:solidFill>
          <a:ln>
            <a:noFill/>
          </a:ln>
        </p:spPr>
        <p:txBody>
          <a:bodyPr spcFirstLastPara="1" wrap="square" lIns="100767" tIns="50367" rIns="100767" bIns="50367" anchor="ctr" anchorCtr="0">
            <a:noAutofit/>
          </a:bodyPr>
          <a:lstStyle/>
          <a:p>
            <a:pPr algn="ctr"/>
            <a:r>
              <a:rPr lang="en" sz="1333">
                <a:latin typeface="Roboto Medium"/>
                <a:ea typeface="Roboto Medium"/>
                <a:cs typeface="Roboto Medium"/>
                <a:sym typeface="Roboto Medium"/>
              </a:rPr>
              <a:t>svc</a:t>
            </a:r>
            <a:r>
              <a:rPr lang="en" sz="1333">
                <a:solidFill>
                  <a:srgbClr val="000000"/>
                </a:solidFill>
                <a:latin typeface="Roboto Medium"/>
                <a:ea typeface="Roboto Medium"/>
                <a:cs typeface="Roboto Medium"/>
                <a:sym typeface="Roboto Medium"/>
              </a:rPr>
              <a:t>B</a:t>
            </a:r>
            <a:endParaRPr sz="1333">
              <a:solidFill>
                <a:srgbClr val="000000"/>
              </a:solidFill>
              <a:latin typeface="Roboto Medium"/>
              <a:ea typeface="Roboto Medium"/>
              <a:cs typeface="Roboto Medium"/>
              <a:sym typeface="Roboto Medium"/>
            </a:endParaRPr>
          </a:p>
        </p:txBody>
      </p:sp>
      <p:sp>
        <p:nvSpPr>
          <p:cNvPr id="356" name="Google Shape;356;p45"/>
          <p:cNvSpPr txBox="1"/>
          <p:nvPr/>
        </p:nvSpPr>
        <p:spPr>
          <a:xfrm>
            <a:off x="9992423" y="4269901"/>
            <a:ext cx="1099600" cy="360800"/>
          </a:xfrm>
          <a:prstGeom prst="rect">
            <a:avLst/>
          </a:prstGeom>
          <a:solidFill>
            <a:srgbClr val="CFE2F3"/>
          </a:solidFill>
          <a:ln>
            <a:noFill/>
          </a:ln>
        </p:spPr>
        <p:txBody>
          <a:bodyPr spcFirstLastPara="1" wrap="square" lIns="100767" tIns="50367" rIns="100767" bIns="50367" anchor="ctr" anchorCtr="0">
            <a:noAutofit/>
          </a:bodyPr>
          <a:lstStyle/>
          <a:p>
            <a:pPr algn="ctr"/>
            <a:r>
              <a:rPr lang="en" sz="1333">
                <a:latin typeface="Roboto Medium"/>
                <a:ea typeface="Roboto Medium"/>
                <a:cs typeface="Roboto Medium"/>
                <a:sym typeface="Roboto Medium"/>
              </a:rPr>
              <a:t>Envoy</a:t>
            </a:r>
            <a:endParaRPr sz="1333">
              <a:solidFill>
                <a:srgbClr val="000000"/>
              </a:solidFill>
              <a:latin typeface="Roboto Medium"/>
              <a:ea typeface="Roboto Medium"/>
              <a:cs typeface="Roboto Medium"/>
              <a:sym typeface="Roboto Medium"/>
            </a:endParaRPr>
          </a:p>
        </p:txBody>
      </p:sp>
      <p:cxnSp>
        <p:nvCxnSpPr>
          <p:cNvPr id="357" name="Google Shape;357;p45"/>
          <p:cNvCxnSpPr>
            <a:stCxn id="356" idx="2"/>
          </p:cNvCxnSpPr>
          <p:nvPr/>
        </p:nvCxnSpPr>
        <p:spPr>
          <a:xfrm>
            <a:off x="10542223" y="4630701"/>
            <a:ext cx="7600" cy="460000"/>
          </a:xfrm>
          <a:prstGeom prst="straightConnector1">
            <a:avLst/>
          </a:prstGeom>
          <a:noFill/>
          <a:ln w="9525" cap="flat" cmpd="sng">
            <a:solidFill>
              <a:srgbClr val="4F81BD"/>
            </a:solidFill>
            <a:prstDash val="solid"/>
            <a:round/>
            <a:headEnd type="stealth" w="med" len="med"/>
            <a:tailEnd type="stealth" w="med" len="med"/>
          </a:ln>
        </p:spPr>
      </p:cxnSp>
      <p:sp>
        <p:nvSpPr>
          <p:cNvPr id="358" name="Google Shape;358;p45"/>
          <p:cNvSpPr txBox="1"/>
          <p:nvPr/>
        </p:nvSpPr>
        <p:spPr>
          <a:xfrm>
            <a:off x="9748700" y="5700700"/>
            <a:ext cx="1612000" cy="830000"/>
          </a:xfrm>
          <a:prstGeom prst="rect">
            <a:avLst/>
          </a:prstGeom>
          <a:noFill/>
          <a:ln>
            <a:noFill/>
          </a:ln>
        </p:spPr>
        <p:txBody>
          <a:bodyPr spcFirstLastPara="1" wrap="square" lIns="100767" tIns="50367" rIns="100767" bIns="50367" anchor="t" anchorCtr="0">
            <a:noAutofit/>
          </a:bodyPr>
          <a:lstStyle/>
          <a:p>
            <a:r>
              <a:rPr lang="en" sz="1333" i="1">
                <a:latin typeface="Roboto"/>
                <a:ea typeface="Roboto"/>
                <a:cs typeface="Roboto"/>
                <a:sym typeface="Roboto"/>
              </a:rPr>
              <a:t>Pod Labels:</a:t>
            </a:r>
            <a:endParaRPr sz="1333" i="1">
              <a:latin typeface="Roboto"/>
              <a:ea typeface="Roboto"/>
              <a:cs typeface="Roboto"/>
              <a:sym typeface="Roboto"/>
            </a:endParaRPr>
          </a:p>
          <a:p>
            <a:r>
              <a:rPr lang="en" sz="1333">
                <a:latin typeface="Roboto Light"/>
                <a:ea typeface="Roboto Light"/>
                <a:cs typeface="Roboto Light"/>
                <a:sym typeface="Roboto Light"/>
              </a:rPr>
              <a:t>version: v2.0-alpha, env:us-staging</a:t>
            </a:r>
            <a:endParaRPr sz="1333">
              <a:latin typeface="Roboto Light"/>
              <a:ea typeface="Roboto Light"/>
              <a:cs typeface="Roboto Light"/>
              <a:sym typeface="Roboto Light"/>
            </a:endParaRPr>
          </a:p>
        </p:txBody>
      </p:sp>
      <p:cxnSp>
        <p:nvCxnSpPr>
          <p:cNvPr id="359" name="Google Shape;359;p45"/>
          <p:cNvCxnSpPr>
            <a:stCxn id="339" idx="3"/>
            <a:endCxn id="356" idx="1"/>
          </p:cNvCxnSpPr>
          <p:nvPr/>
        </p:nvCxnSpPr>
        <p:spPr>
          <a:xfrm>
            <a:off x="7874683" y="3512133"/>
            <a:ext cx="2117600" cy="938000"/>
          </a:xfrm>
          <a:prstGeom prst="straightConnector1">
            <a:avLst/>
          </a:prstGeom>
          <a:noFill/>
          <a:ln w="9525" cap="flat" cmpd="sng">
            <a:solidFill>
              <a:srgbClr val="4F81BD"/>
            </a:solidFill>
            <a:prstDash val="solid"/>
            <a:round/>
            <a:headEnd type="none" w="sm" len="sm"/>
            <a:tailEnd type="stealth" w="med" len="med"/>
          </a:ln>
        </p:spPr>
      </p:cxnSp>
      <p:sp>
        <p:nvSpPr>
          <p:cNvPr id="360" name="Google Shape;360;p45"/>
          <p:cNvSpPr txBox="1"/>
          <p:nvPr/>
        </p:nvSpPr>
        <p:spPr>
          <a:xfrm>
            <a:off x="9504403" y="970867"/>
            <a:ext cx="2687600" cy="298800"/>
          </a:xfrm>
          <a:prstGeom prst="rect">
            <a:avLst/>
          </a:prstGeom>
          <a:noFill/>
          <a:ln>
            <a:noFill/>
          </a:ln>
        </p:spPr>
        <p:txBody>
          <a:bodyPr spcFirstLastPara="1" wrap="square" lIns="100767" tIns="50367" rIns="100767" bIns="50367" anchor="t" anchorCtr="0">
            <a:noAutofit/>
          </a:bodyPr>
          <a:lstStyle/>
          <a:p>
            <a:r>
              <a:rPr lang="en" sz="1333">
                <a:latin typeface="Roboto Medium"/>
                <a:ea typeface="Roboto Medium"/>
                <a:cs typeface="Roboto Medium"/>
                <a:sym typeface="Roboto Medium"/>
              </a:rPr>
              <a:t>serviceB.example.cluster.local</a:t>
            </a:r>
            <a:endParaRPr sz="1333">
              <a:solidFill>
                <a:srgbClr val="000000"/>
              </a:solidFill>
              <a:latin typeface="Roboto Medium"/>
              <a:ea typeface="Roboto Medium"/>
              <a:cs typeface="Roboto Medium"/>
              <a:sym typeface="Roboto Medium"/>
            </a:endParaRPr>
          </a:p>
        </p:txBody>
      </p:sp>
      <p:sp>
        <p:nvSpPr>
          <p:cNvPr id="361" name="Google Shape;361;p45"/>
          <p:cNvSpPr/>
          <p:nvPr/>
        </p:nvSpPr>
        <p:spPr>
          <a:xfrm>
            <a:off x="6671467" y="1430119"/>
            <a:ext cx="1306800" cy="7312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100767" tIns="50367" rIns="100767" bIns="50367" anchor="ctr" anchorCtr="0">
            <a:noAutofit/>
          </a:bodyPr>
          <a:lstStyle/>
          <a:p>
            <a:pPr algn="ctr"/>
            <a:endParaRPr sz="1333">
              <a:latin typeface="Roboto Medium"/>
              <a:ea typeface="Roboto Medium"/>
              <a:cs typeface="Roboto Medium"/>
              <a:sym typeface="Roboto Medium"/>
            </a:endParaRPr>
          </a:p>
        </p:txBody>
      </p:sp>
      <p:cxnSp>
        <p:nvCxnSpPr>
          <p:cNvPr id="362" name="Google Shape;362;p45"/>
          <p:cNvCxnSpPr>
            <a:stCxn id="361" idx="2"/>
            <a:endCxn id="339" idx="0"/>
          </p:cNvCxnSpPr>
          <p:nvPr/>
        </p:nvCxnSpPr>
        <p:spPr>
          <a:xfrm>
            <a:off x="7324867" y="2161319"/>
            <a:ext cx="0" cy="1170400"/>
          </a:xfrm>
          <a:prstGeom prst="straightConnector1">
            <a:avLst/>
          </a:prstGeom>
          <a:noFill/>
          <a:ln w="9525" cap="flat" cmpd="sng">
            <a:solidFill>
              <a:srgbClr val="000000"/>
            </a:solidFill>
            <a:prstDash val="dash"/>
            <a:round/>
            <a:headEnd type="none" w="sm" len="sm"/>
            <a:tailEnd type="none" w="med" len="med"/>
          </a:ln>
        </p:spPr>
      </p:cxnSp>
      <p:sp>
        <p:nvSpPr>
          <p:cNvPr id="363" name="Google Shape;363;p45"/>
          <p:cNvSpPr txBox="1"/>
          <p:nvPr/>
        </p:nvSpPr>
        <p:spPr>
          <a:xfrm>
            <a:off x="7296933" y="2332484"/>
            <a:ext cx="1413200" cy="491600"/>
          </a:xfrm>
          <a:prstGeom prst="rect">
            <a:avLst/>
          </a:prstGeom>
          <a:noFill/>
          <a:ln>
            <a:noFill/>
          </a:ln>
        </p:spPr>
        <p:txBody>
          <a:bodyPr spcFirstLastPara="1" wrap="square" lIns="100767" tIns="50367" rIns="100767" bIns="50367" anchor="t" anchorCtr="0">
            <a:noAutofit/>
          </a:bodyPr>
          <a:lstStyle/>
          <a:p>
            <a:r>
              <a:rPr lang="en" sz="1333">
                <a:latin typeface="Roboto"/>
                <a:ea typeface="Roboto"/>
                <a:cs typeface="Roboto"/>
                <a:sym typeface="Roboto"/>
              </a:rPr>
              <a:t>Traffic routing rules</a:t>
            </a:r>
            <a:endParaRPr sz="1333">
              <a:solidFill>
                <a:srgbClr val="000000"/>
              </a:solidFill>
              <a:latin typeface="Roboto"/>
              <a:ea typeface="Roboto"/>
              <a:cs typeface="Roboto"/>
              <a:sym typeface="Roboto"/>
            </a:endParaRPr>
          </a:p>
        </p:txBody>
      </p:sp>
      <p:sp>
        <p:nvSpPr>
          <p:cNvPr id="364" name="Google Shape;364;p45"/>
          <p:cNvSpPr txBox="1"/>
          <p:nvPr/>
        </p:nvSpPr>
        <p:spPr>
          <a:xfrm>
            <a:off x="9041967" y="2682133"/>
            <a:ext cx="609600" cy="349600"/>
          </a:xfrm>
          <a:prstGeom prst="rect">
            <a:avLst/>
          </a:prstGeom>
          <a:noFill/>
          <a:ln>
            <a:noFill/>
          </a:ln>
        </p:spPr>
        <p:txBody>
          <a:bodyPr spcFirstLastPara="1" wrap="square" lIns="100767" tIns="50367" rIns="100767" bIns="50367" anchor="t" anchorCtr="0">
            <a:noAutofit/>
          </a:bodyPr>
          <a:lstStyle/>
          <a:p>
            <a:r>
              <a:rPr lang="en" sz="1333">
                <a:latin typeface="Roboto"/>
                <a:ea typeface="Roboto"/>
                <a:cs typeface="Roboto"/>
                <a:sym typeface="Roboto"/>
              </a:rPr>
              <a:t>99%</a:t>
            </a:r>
            <a:endParaRPr sz="1333">
              <a:solidFill>
                <a:srgbClr val="000000"/>
              </a:solidFill>
              <a:latin typeface="Roboto"/>
              <a:ea typeface="Roboto"/>
              <a:cs typeface="Roboto"/>
              <a:sym typeface="Roboto"/>
            </a:endParaRPr>
          </a:p>
        </p:txBody>
      </p:sp>
      <p:sp>
        <p:nvSpPr>
          <p:cNvPr id="365" name="Google Shape;365;p45"/>
          <p:cNvSpPr txBox="1"/>
          <p:nvPr/>
        </p:nvSpPr>
        <p:spPr>
          <a:xfrm>
            <a:off x="9106400" y="3865167"/>
            <a:ext cx="609600" cy="349600"/>
          </a:xfrm>
          <a:prstGeom prst="rect">
            <a:avLst/>
          </a:prstGeom>
          <a:noFill/>
          <a:ln>
            <a:noFill/>
          </a:ln>
        </p:spPr>
        <p:txBody>
          <a:bodyPr spcFirstLastPara="1" wrap="square" lIns="100767" tIns="50367" rIns="100767" bIns="50367" anchor="t" anchorCtr="0">
            <a:noAutofit/>
          </a:bodyPr>
          <a:lstStyle/>
          <a:p>
            <a:r>
              <a:rPr lang="en" sz="1333">
                <a:latin typeface="Roboto"/>
                <a:ea typeface="Roboto"/>
                <a:cs typeface="Roboto"/>
                <a:sym typeface="Roboto"/>
              </a:rPr>
              <a:t>1%</a:t>
            </a:r>
            <a:endParaRPr sz="1333">
              <a:solidFill>
                <a:srgbClr val="000000"/>
              </a:solidFill>
              <a:latin typeface="Roboto"/>
              <a:ea typeface="Roboto"/>
              <a:cs typeface="Roboto"/>
              <a:sym typeface="Roboto"/>
            </a:endParaRPr>
          </a:p>
        </p:txBody>
      </p:sp>
      <p:sp>
        <p:nvSpPr>
          <p:cNvPr id="366" name="Google Shape;366;p45"/>
          <p:cNvSpPr/>
          <p:nvPr/>
        </p:nvSpPr>
        <p:spPr>
          <a:xfrm>
            <a:off x="6795433" y="1442800"/>
            <a:ext cx="1099600" cy="298800"/>
          </a:xfrm>
          <a:prstGeom prst="roundRect">
            <a:avLst>
              <a:gd name="adj" fmla="val 16667"/>
            </a:avLst>
          </a:prstGeom>
          <a:solidFill>
            <a:srgbClr val="CFE2F3"/>
          </a:solidFill>
          <a:ln>
            <a:noFill/>
          </a:ln>
        </p:spPr>
        <p:txBody>
          <a:bodyPr spcFirstLastPara="1" wrap="square" lIns="121900" tIns="121900" rIns="121900" bIns="121900" anchor="ctr" anchorCtr="0">
            <a:noAutofit/>
          </a:bodyPr>
          <a:lstStyle/>
          <a:p>
            <a:pPr algn="ctr"/>
            <a:r>
              <a:rPr lang="en" sz="1333">
                <a:latin typeface="Roboto"/>
                <a:ea typeface="Roboto"/>
                <a:cs typeface="Roboto"/>
                <a:sym typeface="Roboto"/>
              </a:rPr>
              <a:t>Rules API</a:t>
            </a:r>
            <a:endParaRPr sz="1333">
              <a:latin typeface="Roboto"/>
              <a:ea typeface="Roboto"/>
              <a:cs typeface="Roboto"/>
              <a:sym typeface="Roboto"/>
            </a:endParaRPr>
          </a:p>
        </p:txBody>
      </p:sp>
      <p:sp>
        <p:nvSpPr>
          <p:cNvPr id="367" name="Google Shape;367;p45"/>
          <p:cNvSpPr txBox="1"/>
          <p:nvPr/>
        </p:nvSpPr>
        <p:spPr>
          <a:xfrm>
            <a:off x="6691833" y="1802067"/>
            <a:ext cx="1306800" cy="298800"/>
          </a:xfrm>
          <a:prstGeom prst="rect">
            <a:avLst/>
          </a:prstGeom>
          <a:noFill/>
          <a:ln>
            <a:noFill/>
          </a:ln>
        </p:spPr>
        <p:txBody>
          <a:bodyPr spcFirstLastPara="1" wrap="square" lIns="100767" tIns="50367" rIns="100767" bIns="50367" anchor="t" anchorCtr="0">
            <a:noAutofit/>
          </a:bodyPr>
          <a:lstStyle/>
          <a:p>
            <a:pPr algn="ctr"/>
            <a:r>
              <a:rPr lang="en" sz="1333">
                <a:latin typeface="Roboto"/>
                <a:ea typeface="Roboto"/>
                <a:cs typeface="Roboto"/>
                <a:sym typeface="Roboto"/>
              </a:rPr>
              <a:t>Pilot</a:t>
            </a:r>
            <a:endParaRPr sz="1333">
              <a:solidFill>
                <a:srgbClr val="000000"/>
              </a:solidFill>
              <a:latin typeface="Roboto"/>
              <a:ea typeface="Roboto"/>
              <a:cs typeface="Roboto"/>
              <a:sym typeface="Roboto"/>
            </a:endParaRPr>
          </a:p>
        </p:txBody>
      </p:sp>
      <p:grpSp>
        <p:nvGrpSpPr>
          <p:cNvPr id="368" name="Google Shape;368;p45"/>
          <p:cNvGrpSpPr/>
          <p:nvPr/>
        </p:nvGrpSpPr>
        <p:grpSpPr>
          <a:xfrm>
            <a:off x="7010020" y="300481"/>
            <a:ext cx="670400" cy="670400"/>
            <a:chOff x="433514" y="2354433"/>
            <a:chExt cx="502800" cy="502800"/>
          </a:xfrm>
        </p:grpSpPr>
        <p:sp>
          <p:nvSpPr>
            <p:cNvPr id="369" name="Google Shape;369;p45"/>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a:lnSpc>
                  <a:spcPct val="121428"/>
                </a:lnSpc>
                <a:buClr>
                  <a:srgbClr val="000000"/>
                </a:buClr>
              </a:pPr>
              <a:endParaRPr sz="933">
                <a:solidFill>
                  <a:srgbClr val="000000"/>
                </a:solidFill>
                <a:latin typeface="Roboto"/>
                <a:ea typeface="Roboto"/>
                <a:cs typeface="Roboto"/>
                <a:sym typeface="Roboto"/>
              </a:endParaRPr>
            </a:p>
          </p:txBody>
        </p:sp>
        <p:pic>
          <p:nvPicPr>
            <p:cNvPr id="370" name="Google Shape;370;p45"/>
            <p:cNvPicPr preferRelativeResize="0"/>
            <p:nvPr/>
          </p:nvPicPr>
          <p:blipFill rotWithShape="1">
            <a:blip r:embed="rId3">
              <a:alphaModFix/>
            </a:blip>
            <a:srcRect/>
            <a:stretch/>
          </p:blipFill>
          <p:spPr>
            <a:xfrm>
              <a:off x="470090" y="2391009"/>
              <a:ext cx="429900" cy="429900"/>
            </a:xfrm>
            <a:prstGeom prst="rect">
              <a:avLst/>
            </a:prstGeom>
            <a:noFill/>
            <a:ln>
              <a:noFill/>
            </a:ln>
          </p:spPr>
        </p:pic>
      </p:grpSp>
      <p:cxnSp>
        <p:nvCxnSpPr>
          <p:cNvPr id="371" name="Google Shape;371;p45"/>
          <p:cNvCxnSpPr>
            <a:stCxn id="370" idx="2"/>
            <a:endCxn id="366" idx="0"/>
          </p:cNvCxnSpPr>
          <p:nvPr/>
        </p:nvCxnSpPr>
        <p:spPr>
          <a:xfrm>
            <a:off x="7345388" y="922449"/>
            <a:ext cx="0" cy="520400"/>
          </a:xfrm>
          <a:prstGeom prst="straightConnector1">
            <a:avLst/>
          </a:prstGeom>
          <a:noFill/>
          <a:ln w="28575" cap="flat" cmpd="sng">
            <a:solidFill>
              <a:srgbClr val="F1C232"/>
            </a:solidFill>
            <a:prstDash val="solid"/>
            <a:round/>
            <a:headEnd type="none" w="sm" len="sm"/>
            <a:tailEnd type="none" w="med" len="med"/>
          </a:ln>
        </p:spPr>
      </p:cxnSp>
      <p:sp>
        <p:nvSpPr>
          <p:cNvPr id="372" name="Google Shape;372;p45"/>
          <p:cNvSpPr txBox="1"/>
          <p:nvPr/>
        </p:nvSpPr>
        <p:spPr>
          <a:xfrm>
            <a:off x="415600" y="5344633"/>
            <a:ext cx="6670400" cy="731200"/>
          </a:xfrm>
          <a:prstGeom prst="rect">
            <a:avLst/>
          </a:prstGeom>
          <a:noFill/>
          <a:ln>
            <a:noFill/>
          </a:ln>
        </p:spPr>
        <p:txBody>
          <a:bodyPr spcFirstLastPara="1" wrap="square" lIns="121900" tIns="121900" rIns="121900" bIns="121900" anchor="t" anchorCtr="0">
            <a:noAutofit/>
          </a:bodyPr>
          <a:lstStyle/>
          <a:p>
            <a:r>
              <a:rPr lang="en" sz="2400">
                <a:latin typeface="Roboto Medium"/>
                <a:ea typeface="Roboto Medium"/>
                <a:cs typeface="Roboto Medium"/>
                <a:sym typeface="Roboto Medium"/>
              </a:rPr>
              <a:t>Traffic control is decoupled from infrastructure scaling</a:t>
            </a:r>
            <a:endParaRPr sz="2400">
              <a:latin typeface="Roboto"/>
              <a:ea typeface="Roboto"/>
              <a:cs typeface="Roboto"/>
              <a:sym typeface="Roboto"/>
            </a:endParaRPr>
          </a:p>
        </p:txBody>
      </p:sp>
      <p:sp>
        <p:nvSpPr>
          <p:cNvPr id="373" name="Google Shape;373;p45"/>
          <p:cNvSpPr txBox="1">
            <a:spLocks noGrp="1"/>
          </p:cNvSpPr>
          <p:nvPr>
            <p:ph type="body" idx="4294967295"/>
          </p:nvPr>
        </p:nvSpPr>
        <p:spPr>
          <a:xfrm>
            <a:off x="415600" y="1542767"/>
            <a:ext cx="5809600" cy="3724400"/>
          </a:xfrm>
          <a:prstGeom prst="rect">
            <a:avLst/>
          </a:prstGeom>
          <a:solidFill>
            <a:srgbClr val="F3F3F3"/>
          </a:solidFill>
        </p:spPr>
        <p:txBody>
          <a:bodyPr spcFirstLastPara="1" vert="horz" wrap="square" lIns="121900" tIns="121900" rIns="121900" bIns="121900" rtlCol="0" anchor="t" anchorCtr="0">
            <a:noAutofit/>
          </a:bodyPr>
          <a:lstStyle/>
          <a:p>
            <a:pPr marL="0" indent="0">
              <a:lnSpc>
                <a:spcPct val="100000"/>
              </a:lnSpc>
              <a:spcBef>
                <a:spcPts val="0"/>
              </a:spcBef>
              <a:buNone/>
            </a:pPr>
            <a:r>
              <a:rPr lang="en" sz="1600">
                <a:latin typeface="Consolas"/>
                <a:ea typeface="Consolas"/>
                <a:cs typeface="Consolas"/>
                <a:sym typeface="Consolas"/>
              </a:rPr>
              <a:t>// A simple traffic splitting rule</a:t>
            </a:r>
            <a:endParaRPr sz="1600">
              <a:latin typeface="Consolas"/>
              <a:ea typeface="Consolas"/>
              <a:cs typeface="Consolas"/>
              <a:sym typeface="Consolas"/>
            </a:endParaRPr>
          </a:p>
          <a:p>
            <a:pPr marL="0" indent="0">
              <a:lnSpc>
                <a:spcPct val="100000"/>
              </a:lnSpc>
              <a:spcBef>
                <a:spcPts val="2133"/>
              </a:spcBef>
              <a:buNone/>
            </a:pPr>
            <a:r>
              <a:rPr lang="en" sz="1600" b="1">
                <a:latin typeface="Consolas"/>
                <a:ea typeface="Consolas"/>
                <a:cs typeface="Consolas"/>
                <a:sym typeface="Consolas"/>
              </a:rPr>
              <a:t>destination</a:t>
            </a:r>
            <a:r>
              <a:rPr lang="en" sz="1600">
                <a:latin typeface="Consolas"/>
                <a:ea typeface="Consolas"/>
                <a:cs typeface="Consolas"/>
                <a:sym typeface="Consolas"/>
              </a:rPr>
              <a:t>: serviceB.example.cluster.local</a:t>
            </a:r>
            <a:endParaRPr sz="1600">
              <a:latin typeface="Consolas"/>
              <a:ea typeface="Consolas"/>
              <a:cs typeface="Consolas"/>
              <a:sym typeface="Consolas"/>
            </a:endParaRPr>
          </a:p>
          <a:p>
            <a:pPr marL="0" indent="0">
              <a:lnSpc>
                <a:spcPct val="100000"/>
              </a:lnSpc>
              <a:spcBef>
                <a:spcPts val="0"/>
              </a:spcBef>
              <a:buNone/>
            </a:pPr>
            <a:r>
              <a:rPr lang="en" sz="1600" b="1">
                <a:latin typeface="Consolas"/>
                <a:ea typeface="Consolas"/>
                <a:cs typeface="Consolas"/>
                <a:sym typeface="Consolas"/>
              </a:rPr>
              <a:t>match</a:t>
            </a:r>
            <a:r>
              <a:rPr lang="en" sz="1600">
                <a:latin typeface="Consolas"/>
                <a:ea typeface="Consolas"/>
                <a:cs typeface="Consolas"/>
                <a:sym typeface="Consolas"/>
              </a:rPr>
              <a:t>:</a:t>
            </a:r>
            <a:br>
              <a:rPr lang="en" sz="1600">
                <a:latin typeface="Consolas"/>
                <a:ea typeface="Consolas"/>
                <a:cs typeface="Consolas"/>
                <a:sym typeface="Consolas"/>
              </a:rPr>
            </a:br>
            <a:r>
              <a:rPr lang="en" sz="1600">
                <a:latin typeface="Consolas"/>
                <a:ea typeface="Consolas"/>
                <a:cs typeface="Consolas"/>
                <a:sym typeface="Consolas"/>
              </a:rPr>
              <a:t>  source: serviceA.example.cluster.local</a:t>
            </a:r>
            <a:br>
              <a:rPr lang="en" sz="1600">
                <a:latin typeface="Consolas"/>
                <a:ea typeface="Consolas"/>
                <a:cs typeface="Consolas"/>
                <a:sym typeface="Consolas"/>
              </a:rPr>
            </a:br>
            <a:r>
              <a:rPr lang="en" sz="1600" b="1">
                <a:latin typeface="Consolas"/>
                <a:ea typeface="Consolas"/>
                <a:cs typeface="Consolas"/>
                <a:sym typeface="Consolas"/>
              </a:rPr>
              <a:t>route</a:t>
            </a:r>
            <a:r>
              <a:rPr lang="en" sz="1600">
                <a:latin typeface="Consolas"/>
                <a:ea typeface="Consolas"/>
                <a:cs typeface="Consolas"/>
                <a:sym typeface="Consolas"/>
              </a:rPr>
              <a:t>:</a:t>
            </a:r>
            <a:br>
              <a:rPr lang="en" sz="1600">
                <a:latin typeface="Consolas"/>
                <a:ea typeface="Consolas"/>
                <a:cs typeface="Consolas"/>
                <a:sym typeface="Consolas"/>
              </a:rPr>
            </a:br>
            <a:r>
              <a:rPr lang="en" sz="1600">
                <a:latin typeface="Consolas"/>
                <a:ea typeface="Consolas"/>
                <a:cs typeface="Consolas"/>
                <a:sym typeface="Consolas"/>
              </a:rPr>
              <a:t>- tags:</a:t>
            </a:r>
            <a:br>
              <a:rPr lang="en" sz="1600">
                <a:latin typeface="Consolas"/>
                <a:ea typeface="Consolas"/>
                <a:cs typeface="Consolas"/>
                <a:sym typeface="Consolas"/>
              </a:rPr>
            </a:br>
            <a:r>
              <a:rPr lang="en" sz="1600">
                <a:latin typeface="Consolas"/>
                <a:ea typeface="Consolas"/>
                <a:cs typeface="Consolas"/>
                <a:sym typeface="Consolas"/>
              </a:rPr>
              <a:t>    version: v1.5</a:t>
            </a:r>
            <a:endParaRPr sz="1600">
              <a:latin typeface="Consolas"/>
              <a:ea typeface="Consolas"/>
              <a:cs typeface="Consolas"/>
              <a:sym typeface="Consolas"/>
            </a:endParaRPr>
          </a:p>
          <a:p>
            <a:pPr marL="0" indent="0">
              <a:lnSpc>
                <a:spcPct val="100000"/>
              </a:lnSpc>
              <a:spcBef>
                <a:spcPts val="0"/>
              </a:spcBef>
              <a:buNone/>
            </a:pPr>
            <a:r>
              <a:rPr lang="en" sz="1600">
                <a:latin typeface="Consolas"/>
                <a:ea typeface="Consolas"/>
                <a:cs typeface="Consolas"/>
                <a:sym typeface="Consolas"/>
              </a:rPr>
              <a:t>    env: us-prod</a:t>
            </a:r>
            <a:endParaRPr sz="1600">
              <a:latin typeface="Consolas"/>
              <a:ea typeface="Consolas"/>
              <a:cs typeface="Consolas"/>
              <a:sym typeface="Consolas"/>
            </a:endParaRPr>
          </a:p>
          <a:p>
            <a:pPr marL="0" indent="0">
              <a:lnSpc>
                <a:spcPct val="115000"/>
              </a:lnSpc>
              <a:spcBef>
                <a:spcPts val="0"/>
              </a:spcBef>
              <a:buNone/>
            </a:pPr>
            <a:r>
              <a:rPr lang="en" sz="1600">
                <a:latin typeface="Consolas"/>
                <a:ea typeface="Consolas"/>
                <a:cs typeface="Consolas"/>
                <a:sym typeface="Consolas"/>
              </a:rPr>
              <a:t>  weight: 99</a:t>
            </a:r>
            <a:endParaRPr sz="1600">
              <a:latin typeface="Consolas"/>
              <a:ea typeface="Consolas"/>
              <a:cs typeface="Consolas"/>
              <a:sym typeface="Consolas"/>
            </a:endParaRPr>
          </a:p>
          <a:p>
            <a:pPr marL="0" indent="0">
              <a:lnSpc>
                <a:spcPct val="100000"/>
              </a:lnSpc>
              <a:spcBef>
                <a:spcPts val="0"/>
              </a:spcBef>
              <a:buClr>
                <a:schemeClr val="dk1"/>
              </a:buClr>
              <a:buSzPts val="1100"/>
              <a:buNone/>
            </a:pPr>
            <a:r>
              <a:rPr lang="en" sz="1600">
                <a:latin typeface="Consolas"/>
                <a:ea typeface="Consolas"/>
                <a:cs typeface="Consolas"/>
                <a:sym typeface="Consolas"/>
              </a:rPr>
              <a:t>- tags:</a:t>
            </a:r>
            <a:br>
              <a:rPr lang="en" sz="1600">
                <a:latin typeface="Consolas"/>
                <a:ea typeface="Consolas"/>
                <a:cs typeface="Consolas"/>
                <a:sym typeface="Consolas"/>
              </a:rPr>
            </a:br>
            <a:r>
              <a:rPr lang="en" sz="1600">
                <a:latin typeface="Consolas"/>
                <a:ea typeface="Consolas"/>
                <a:cs typeface="Consolas"/>
                <a:sym typeface="Consolas"/>
              </a:rPr>
              <a:t>    version: v2.0-alpha</a:t>
            </a:r>
            <a:endParaRPr sz="1600">
              <a:latin typeface="Consolas"/>
              <a:ea typeface="Consolas"/>
              <a:cs typeface="Consolas"/>
              <a:sym typeface="Consolas"/>
            </a:endParaRPr>
          </a:p>
          <a:p>
            <a:pPr marL="0" indent="0">
              <a:lnSpc>
                <a:spcPct val="100000"/>
              </a:lnSpc>
              <a:spcBef>
                <a:spcPts val="0"/>
              </a:spcBef>
              <a:buClr>
                <a:schemeClr val="dk1"/>
              </a:buClr>
              <a:buSzPts val="1100"/>
              <a:buNone/>
            </a:pPr>
            <a:r>
              <a:rPr lang="en" sz="1600">
                <a:latin typeface="Consolas"/>
                <a:ea typeface="Consolas"/>
                <a:cs typeface="Consolas"/>
                <a:sym typeface="Consolas"/>
              </a:rPr>
              <a:t>    env: us-staging</a:t>
            </a:r>
            <a:endParaRPr sz="1600">
              <a:latin typeface="Consolas"/>
              <a:ea typeface="Consolas"/>
              <a:cs typeface="Consolas"/>
              <a:sym typeface="Consolas"/>
            </a:endParaRPr>
          </a:p>
          <a:p>
            <a:pPr marL="0" indent="0">
              <a:lnSpc>
                <a:spcPct val="100000"/>
              </a:lnSpc>
              <a:spcBef>
                <a:spcPts val="0"/>
              </a:spcBef>
              <a:buClr>
                <a:schemeClr val="dk1"/>
              </a:buClr>
              <a:buSzPts val="1100"/>
              <a:buNone/>
            </a:pPr>
            <a:r>
              <a:rPr lang="en" sz="1600">
                <a:latin typeface="Consolas"/>
                <a:ea typeface="Consolas"/>
                <a:cs typeface="Consolas"/>
                <a:sym typeface="Consolas"/>
              </a:rPr>
              <a:t>  weight: 1</a:t>
            </a:r>
            <a:endParaRPr sz="1600">
              <a:latin typeface="Consolas"/>
              <a:ea typeface="Consolas"/>
              <a:cs typeface="Consolas"/>
              <a:sym typeface="Consolas"/>
            </a:endParaRPr>
          </a:p>
          <a:p>
            <a:pPr marL="0" indent="0">
              <a:lnSpc>
                <a:spcPct val="100000"/>
              </a:lnSpc>
              <a:spcBef>
                <a:spcPts val="0"/>
              </a:spcBef>
              <a:buNone/>
            </a:pPr>
            <a:endParaRPr sz="1600">
              <a:latin typeface="Consolas"/>
              <a:ea typeface="Consolas"/>
              <a:cs typeface="Consolas"/>
              <a:sym typeface="Consolas"/>
            </a:endParaRPr>
          </a:p>
        </p:txBody>
      </p:sp>
    </p:spTree>
    <p:extLst>
      <p:ext uri="{BB962C8B-B14F-4D97-AF65-F5344CB8AC3E}">
        <p14:creationId xmlns:p14="http://schemas.microsoft.com/office/powerpoint/2010/main" val="34253201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grpSp>
        <p:nvGrpSpPr>
          <p:cNvPr id="378" name="Google Shape;378;p46"/>
          <p:cNvGrpSpPr/>
          <p:nvPr/>
        </p:nvGrpSpPr>
        <p:grpSpPr>
          <a:xfrm>
            <a:off x="6928287" y="778901"/>
            <a:ext cx="4156413" cy="1702799"/>
            <a:chOff x="5302025" y="331057"/>
            <a:chExt cx="3524375" cy="1530193"/>
          </a:xfrm>
        </p:grpSpPr>
        <p:sp>
          <p:nvSpPr>
            <p:cNvPr id="379" name="Google Shape;379;p46"/>
            <p:cNvSpPr/>
            <p:nvPr/>
          </p:nvSpPr>
          <p:spPr>
            <a:xfrm rot="5400000">
              <a:off x="5594075" y="810125"/>
              <a:ext cx="498900" cy="10830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380" name="Google Shape;380;p46"/>
            <p:cNvSpPr txBox="1"/>
            <p:nvPr/>
          </p:nvSpPr>
          <p:spPr>
            <a:xfrm>
              <a:off x="5416125" y="1212220"/>
              <a:ext cx="839700" cy="262200"/>
            </a:xfrm>
            <a:prstGeom prst="rect">
              <a:avLst/>
            </a:prstGeom>
            <a:solidFill>
              <a:srgbClr val="D9EAD3"/>
            </a:solidFill>
            <a:ln>
              <a:noFill/>
            </a:ln>
          </p:spPr>
          <p:txBody>
            <a:bodyPr spcFirstLastPara="1" wrap="square" lIns="100767" tIns="50367" rIns="100767" bIns="50367" anchor="ctr" anchorCtr="0">
              <a:noAutofit/>
            </a:bodyPr>
            <a:lstStyle/>
            <a:p>
              <a:pPr algn="ctr"/>
              <a:r>
                <a:rPr lang="en" sz="1333">
                  <a:latin typeface="Roboto Medium"/>
                  <a:ea typeface="Roboto Medium"/>
                  <a:cs typeface="Roboto Medium"/>
                  <a:sym typeface="Roboto Medium"/>
                </a:rPr>
                <a:t>svc</a:t>
              </a:r>
              <a:r>
                <a:rPr lang="en" sz="1333">
                  <a:solidFill>
                    <a:srgbClr val="000000"/>
                  </a:solidFill>
                  <a:latin typeface="Roboto Medium"/>
                  <a:ea typeface="Roboto Medium"/>
                  <a:cs typeface="Roboto Medium"/>
                  <a:sym typeface="Roboto Medium"/>
                </a:rPr>
                <a:t>A</a:t>
              </a:r>
              <a:endParaRPr sz="1333">
                <a:solidFill>
                  <a:srgbClr val="000000"/>
                </a:solidFill>
                <a:latin typeface="Roboto Medium"/>
                <a:ea typeface="Roboto Medium"/>
                <a:cs typeface="Roboto Medium"/>
                <a:sym typeface="Roboto Medium"/>
              </a:endParaRPr>
            </a:p>
          </p:txBody>
        </p:sp>
        <p:sp>
          <p:nvSpPr>
            <p:cNvPr id="381" name="Google Shape;381;p46"/>
            <p:cNvSpPr txBox="1"/>
            <p:nvPr/>
          </p:nvSpPr>
          <p:spPr>
            <a:xfrm>
              <a:off x="5483187" y="1601426"/>
              <a:ext cx="901800" cy="224100"/>
            </a:xfrm>
            <a:prstGeom prst="rect">
              <a:avLst/>
            </a:prstGeom>
            <a:noFill/>
            <a:ln>
              <a:noFill/>
            </a:ln>
          </p:spPr>
          <p:txBody>
            <a:bodyPr spcFirstLastPara="1" wrap="square" lIns="100767" tIns="50367" rIns="100767" bIns="50367" anchor="t" anchorCtr="0">
              <a:noAutofit/>
            </a:bodyPr>
            <a:lstStyle/>
            <a:p>
              <a:r>
                <a:rPr lang="en" sz="1333">
                  <a:solidFill>
                    <a:srgbClr val="000000"/>
                  </a:solidFill>
                  <a:latin typeface="Roboto Medium"/>
                  <a:ea typeface="Roboto Medium"/>
                  <a:cs typeface="Roboto Medium"/>
                  <a:sym typeface="Roboto Medium"/>
                </a:rPr>
                <a:t>Service A</a:t>
              </a:r>
              <a:endParaRPr sz="1333">
                <a:latin typeface="Roboto Medium"/>
                <a:ea typeface="Roboto Medium"/>
                <a:cs typeface="Roboto Medium"/>
                <a:sym typeface="Roboto Medium"/>
              </a:endParaRPr>
            </a:p>
          </p:txBody>
        </p:sp>
        <p:sp>
          <p:nvSpPr>
            <p:cNvPr id="382" name="Google Shape;382;p46"/>
            <p:cNvSpPr/>
            <p:nvPr/>
          </p:nvSpPr>
          <p:spPr>
            <a:xfrm rot="5400000">
              <a:off x="7515100" y="549950"/>
              <a:ext cx="1321200" cy="1301400"/>
            </a:xfrm>
            <a:prstGeom prst="roundRect">
              <a:avLst>
                <a:gd name="adj" fmla="val 16667"/>
              </a:avLst>
            </a:prstGeom>
            <a:solidFill>
              <a:srgbClr val="BFBFBF"/>
            </a:solidFill>
            <a:ln>
              <a:noFill/>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383" name="Google Shape;383;p46"/>
            <p:cNvSpPr/>
            <p:nvPr/>
          </p:nvSpPr>
          <p:spPr>
            <a:xfrm rot="5400000">
              <a:off x="7783275" y="632675"/>
              <a:ext cx="661200" cy="9894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384" name="Google Shape;384;p46"/>
            <p:cNvSpPr/>
            <p:nvPr/>
          </p:nvSpPr>
          <p:spPr>
            <a:xfrm rot="5400000">
              <a:off x="7850025" y="826550"/>
              <a:ext cx="653700" cy="9987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385" name="Google Shape;385;p46"/>
            <p:cNvSpPr/>
            <p:nvPr/>
          </p:nvSpPr>
          <p:spPr>
            <a:xfrm rot="5400000">
              <a:off x="7943425" y="1048850"/>
              <a:ext cx="590100" cy="9801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386" name="Google Shape;386;p46"/>
            <p:cNvSpPr txBox="1"/>
            <p:nvPr/>
          </p:nvSpPr>
          <p:spPr>
            <a:xfrm>
              <a:off x="7790873" y="1462013"/>
              <a:ext cx="839700" cy="262200"/>
            </a:xfrm>
            <a:prstGeom prst="rect">
              <a:avLst/>
            </a:prstGeom>
            <a:solidFill>
              <a:srgbClr val="D9EAD3"/>
            </a:solidFill>
            <a:ln>
              <a:noFill/>
            </a:ln>
          </p:spPr>
          <p:txBody>
            <a:bodyPr spcFirstLastPara="1" wrap="square" lIns="100767" tIns="50367" rIns="100767" bIns="50367" anchor="ctr" anchorCtr="0">
              <a:noAutofit/>
            </a:bodyPr>
            <a:lstStyle/>
            <a:p>
              <a:pPr algn="ctr"/>
              <a:r>
                <a:rPr lang="en" sz="1333">
                  <a:latin typeface="Roboto Medium"/>
                  <a:ea typeface="Roboto Medium"/>
                  <a:cs typeface="Roboto Medium"/>
                  <a:sym typeface="Roboto Medium"/>
                </a:rPr>
                <a:t>svc</a:t>
              </a:r>
              <a:r>
                <a:rPr lang="en" sz="1333">
                  <a:solidFill>
                    <a:srgbClr val="000000"/>
                  </a:solidFill>
                  <a:latin typeface="Roboto Medium"/>
                  <a:ea typeface="Roboto Medium"/>
                  <a:cs typeface="Roboto Medium"/>
                  <a:sym typeface="Roboto Medium"/>
                </a:rPr>
                <a:t>B</a:t>
              </a:r>
              <a:endParaRPr sz="1333">
                <a:solidFill>
                  <a:srgbClr val="000000"/>
                </a:solidFill>
                <a:latin typeface="Roboto Medium"/>
                <a:ea typeface="Roboto Medium"/>
                <a:cs typeface="Roboto Medium"/>
                <a:sym typeface="Roboto Medium"/>
              </a:endParaRPr>
            </a:p>
          </p:txBody>
        </p:sp>
        <p:sp>
          <p:nvSpPr>
            <p:cNvPr id="387" name="Google Shape;387;p46"/>
            <p:cNvSpPr txBox="1"/>
            <p:nvPr/>
          </p:nvSpPr>
          <p:spPr>
            <a:xfrm>
              <a:off x="7805542" y="331057"/>
              <a:ext cx="901800" cy="224100"/>
            </a:xfrm>
            <a:prstGeom prst="rect">
              <a:avLst/>
            </a:prstGeom>
            <a:noFill/>
            <a:ln>
              <a:noFill/>
            </a:ln>
          </p:spPr>
          <p:txBody>
            <a:bodyPr spcFirstLastPara="1" wrap="square" lIns="100767" tIns="50367" rIns="100767" bIns="50367" anchor="t" anchorCtr="0">
              <a:noAutofit/>
            </a:bodyPr>
            <a:lstStyle/>
            <a:p>
              <a:r>
                <a:rPr lang="en" sz="1333">
                  <a:solidFill>
                    <a:srgbClr val="000000"/>
                  </a:solidFill>
                  <a:latin typeface="Roboto Medium"/>
                  <a:ea typeface="Roboto Medium"/>
                  <a:cs typeface="Roboto Medium"/>
                  <a:sym typeface="Roboto Medium"/>
                </a:rPr>
                <a:t>Service B</a:t>
              </a:r>
              <a:endParaRPr sz="1333">
                <a:latin typeface="Roboto Medium"/>
                <a:ea typeface="Roboto Medium"/>
                <a:cs typeface="Roboto Medium"/>
                <a:sym typeface="Roboto Medium"/>
              </a:endParaRPr>
            </a:p>
          </p:txBody>
        </p:sp>
        <p:sp>
          <p:nvSpPr>
            <p:cNvPr id="388" name="Google Shape;388;p46"/>
            <p:cNvSpPr txBox="1"/>
            <p:nvPr/>
          </p:nvSpPr>
          <p:spPr>
            <a:xfrm>
              <a:off x="7621765" y="559161"/>
              <a:ext cx="1204500" cy="224100"/>
            </a:xfrm>
            <a:prstGeom prst="rect">
              <a:avLst/>
            </a:prstGeom>
            <a:noFill/>
            <a:ln>
              <a:noFill/>
            </a:ln>
          </p:spPr>
          <p:txBody>
            <a:bodyPr spcFirstLastPara="1" wrap="square" lIns="100767" tIns="50367" rIns="100767" bIns="50367" anchor="t" anchorCtr="0">
              <a:noAutofit/>
            </a:bodyPr>
            <a:lstStyle/>
            <a:p>
              <a:r>
                <a:rPr lang="en" sz="1200">
                  <a:latin typeface="Roboto"/>
                  <a:ea typeface="Roboto"/>
                  <a:cs typeface="Roboto"/>
                  <a:sym typeface="Roboto"/>
                </a:rPr>
                <a:t>version: v1</a:t>
              </a:r>
              <a:endParaRPr sz="1200">
                <a:latin typeface="Roboto"/>
                <a:ea typeface="Roboto"/>
                <a:cs typeface="Roboto"/>
                <a:sym typeface="Roboto"/>
              </a:endParaRPr>
            </a:p>
          </p:txBody>
        </p:sp>
        <p:sp>
          <p:nvSpPr>
            <p:cNvPr id="389" name="Google Shape;389;p46"/>
            <p:cNvSpPr txBox="1"/>
            <p:nvPr/>
          </p:nvSpPr>
          <p:spPr>
            <a:xfrm>
              <a:off x="7933208" y="1202373"/>
              <a:ext cx="639300" cy="224100"/>
            </a:xfrm>
            <a:prstGeom prst="rect">
              <a:avLst/>
            </a:prstGeom>
            <a:noFill/>
            <a:ln>
              <a:noFill/>
            </a:ln>
          </p:spPr>
          <p:txBody>
            <a:bodyPr spcFirstLastPara="1" wrap="square" lIns="100767" tIns="50367" rIns="100767" bIns="50367" anchor="t" anchorCtr="0">
              <a:noAutofit/>
            </a:bodyPr>
            <a:lstStyle/>
            <a:p>
              <a:r>
                <a:rPr lang="en" sz="1200">
                  <a:latin typeface="Roboto Light"/>
                  <a:ea typeface="Roboto Light"/>
                  <a:cs typeface="Roboto Light"/>
                  <a:sym typeface="Roboto Light"/>
                </a:rPr>
                <a:t>Pod 3</a:t>
              </a:r>
              <a:endParaRPr sz="1200">
                <a:latin typeface="Roboto Light"/>
                <a:ea typeface="Roboto Light"/>
                <a:cs typeface="Roboto Light"/>
                <a:sym typeface="Roboto Light"/>
              </a:endParaRPr>
            </a:p>
          </p:txBody>
        </p:sp>
        <p:sp>
          <p:nvSpPr>
            <p:cNvPr id="390" name="Google Shape;390;p46"/>
            <p:cNvSpPr txBox="1"/>
            <p:nvPr/>
          </p:nvSpPr>
          <p:spPr>
            <a:xfrm>
              <a:off x="7931062" y="1010575"/>
              <a:ext cx="581400" cy="224100"/>
            </a:xfrm>
            <a:prstGeom prst="rect">
              <a:avLst/>
            </a:prstGeom>
            <a:noFill/>
            <a:ln>
              <a:noFill/>
            </a:ln>
          </p:spPr>
          <p:txBody>
            <a:bodyPr spcFirstLastPara="1" wrap="square" lIns="100767" tIns="50367" rIns="100767" bIns="50367" anchor="t" anchorCtr="0">
              <a:noAutofit/>
            </a:bodyPr>
            <a:lstStyle/>
            <a:p>
              <a:r>
                <a:rPr lang="en" sz="1200">
                  <a:latin typeface="Roboto Light"/>
                  <a:ea typeface="Roboto Light"/>
                  <a:cs typeface="Roboto Light"/>
                  <a:sym typeface="Roboto Light"/>
                </a:rPr>
                <a:t>Pod 2</a:t>
              </a:r>
              <a:endParaRPr sz="1200">
                <a:latin typeface="Roboto Light"/>
                <a:ea typeface="Roboto Light"/>
                <a:cs typeface="Roboto Light"/>
                <a:sym typeface="Roboto Light"/>
              </a:endParaRPr>
            </a:p>
          </p:txBody>
        </p:sp>
        <p:sp>
          <p:nvSpPr>
            <p:cNvPr id="391" name="Google Shape;391;p46"/>
            <p:cNvSpPr txBox="1"/>
            <p:nvPr/>
          </p:nvSpPr>
          <p:spPr>
            <a:xfrm>
              <a:off x="7873121" y="748623"/>
              <a:ext cx="639300" cy="224100"/>
            </a:xfrm>
            <a:prstGeom prst="rect">
              <a:avLst/>
            </a:prstGeom>
            <a:noFill/>
            <a:ln>
              <a:noFill/>
            </a:ln>
          </p:spPr>
          <p:txBody>
            <a:bodyPr spcFirstLastPara="1" wrap="square" lIns="100767" tIns="50367" rIns="100767" bIns="50367" anchor="t" anchorCtr="0">
              <a:noAutofit/>
            </a:bodyPr>
            <a:lstStyle/>
            <a:p>
              <a:r>
                <a:rPr lang="en" sz="1200">
                  <a:latin typeface="Roboto Light"/>
                  <a:ea typeface="Roboto Light"/>
                  <a:cs typeface="Roboto Light"/>
                  <a:sym typeface="Roboto Light"/>
                </a:rPr>
                <a:t>Pod 1</a:t>
              </a:r>
              <a:endParaRPr sz="1200">
                <a:latin typeface="Roboto Light"/>
                <a:ea typeface="Roboto Light"/>
                <a:cs typeface="Roboto Light"/>
                <a:sym typeface="Roboto Light"/>
              </a:endParaRPr>
            </a:p>
          </p:txBody>
        </p:sp>
        <p:cxnSp>
          <p:nvCxnSpPr>
            <p:cNvPr id="392" name="Google Shape;392;p46"/>
            <p:cNvCxnSpPr>
              <a:stCxn id="379" idx="0"/>
              <a:endCxn id="383" idx="2"/>
            </p:cNvCxnSpPr>
            <p:nvPr/>
          </p:nvCxnSpPr>
          <p:spPr>
            <a:xfrm rot="10800000" flipH="1">
              <a:off x="6385025" y="1127225"/>
              <a:ext cx="1234200" cy="224400"/>
            </a:xfrm>
            <a:prstGeom prst="straightConnector1">
              <a:avLst/>
            </a:prstGeom>
            <a:noFill/>
            <a:ln w="9525" cap="flat" cmpd="sng">
              <a:solidFill>
                <a:srgbClr val="4F81BD"/>
              </a:solidFill>
              <a:prstDash val="solid"/>
              <a:round/>
              <a:headEnd type="none" w="sm" len="sm"/>
              <a:tailEnd type="stealth" w="med" len="med"/>
            </a:ln>
          </p:spPr>
        </p:cxnSp>
        <p:cxnSp>
          <p:nvCxnSpPr>
            <p:cNvPr id="393" name="Google Shape;393;p46"/>
            <p:cNvCxnSpPr>
              <a:stCxn id="379" idx="0"/>
              <a:endCxn id="384" idx="2"/>
            </p:cNvCxnSpPr>
            <p:nvPr/>
          </p:nvCxnSpPr>
          <p:spPr>
            <a:xfrm rot="10800000" flipH="1">
              <a:off x="6385025" y="1325825"/>
              <a:ext cx="1292700" cy="25800"/>
            </a:xfrm>
            <a:prstGeom prst="straightConnector1">
              <a:avLst/>
            </a:prstGeom>
            <a:noFill/>
            <a:ln w="9525" cap="flat" cmpd="sng">
              <a:solidFill>
                <a:srgbClr val="4F81BD"/>
              </a:solidFill>
              <a:prstDash val="solid"/>
              <a:round/>
              <a:headEnd type="none" w="sm" len="sm"/>
              <a:tailEnd type="stealth" w="med" len="med"/>
            </a:ln>
          </p:spPr>
        </p:cxnSp>
        <p:cxnSp>
          <p:nvCxnSpPr>
            <p:cNvPr id="394" name="Google Shape;394;p46"/>
            <p:cNvCxnSpPr>
              <a:stCxn id="379" idx="0"/>
              <a:endCxn id="385" idx="2"/>
            </p:cNvCxnSpPr>
            <p:nvPr/>
          </p:nvCxnSpPr>
          <p:spPr>
            <a:xfrm>
              <a:off x="6385025" y="1351625"/>
              <a:ext cx="1363500" cy="187200"/>
            </a:xfrm>
            <a:prstGeom prst="straightConnector1">
              <a:avLst/>
            </a:prstGeom>
            <a:noFill/>
            <a:ln w="9525" cap="flat" cmpd="sng">
              <a:solidFill>
                <a:srgbClr val="4F81BD"/>
              </a:solidFill>
              <a:prstDash val="solid"/>
              <a:round/>
              <a:headEnd type="none" w="sm" len="sm"/>
              <a:tailEnd type="stealth" w="med" len="med"/>
            </a:ln>
          </p:spPr>
        </p:cxnSp>
      </p:grpSp>
      <p:sp>
        <p:nvSpPr>
          <p:cNvPr id="395" name="Google Shape;395;p46"/>
          <p:cNvSpPr txBox="1"/>
          <p:nvPr/>
        </p:nvSpPr>
        <p:spPr>
          <a:xfrm>
            <a:off x="415533" y="5083700"/>
            <a:ext cx="5976000" cy="665200"/>
          </a:xfrm>
          <a:prstGeom prst="rect">
            <a:avLst/>
          </a:prstGeom>
          <a:noFill/>
          <a:ln>
            <a:noFill/>
          </a:ln>
        </p:spPr>
        <p:txBody>
          <a:bodyPr spcFirstLastPara="1" wrap="square" lIns="121900" tIns="121900" rIns="121900" bIns="121900" anchor="t" anchorCtr="0">
            <a:noAutofit/>
          </a:bodyPr>
          <a:lstStyle/>
          <a:p>
            <a:r>
              <a:rPr lang="en" sz="2400">
                <a:latin typeface="Roboto Medium"/>
                <a:ea typeface="Roboto Medium"/>
                <a:cs typeface="Roboto Medium"/>
                <a:sym typeface="Roboto Medium"/>
              </a:rPr>
              <a:t>Content-based traffic steering</a:t>
            </a:r>
            <a:endParaRPr sz="2400">
              <a:latin typeface="Roboto"/>
              <a:ea typeface="Roboto"/>
              <a:cs typeface="Roboto"/>
              <a:sym typeface="Roboto"/>
            </a:endParaRPr>
          </a:p>
        </p:txBody>
      </p:sp>
      <p:cxnSp>
        <p:nvCxnSpPr>
          <p:cNvPr id="396" name="Google Shape;396;p46"/>
          <p:cNvCxnSpPr/>
          <p:nvPr/>
        </p:nvCxnSpPr>
        <p:spPr>
          <a:xfrm>
            <a:off x="7092800" y="2783584"/>
            <a:ext cx="4125200" cy="37600"/>
          </a:xfrm>
          <a:prstGeom prst="straightConnector1">
            <a:avLst/>
          </a:prstGeom>
          <a:noFill/>
          <a:ln w="9525" cap="flat" cmpd="sng">
            <a:solidFill>
              <a:srgbClr val="000000"/>
            </a:solidFill>
            <a:prstDash val="solid"/>
            <a:round/>
            <a:headEnd type="none" w="med" len="med"/>
            <a:tailEnd type="none" w="med" len="med"/>
          </a:ln>
        </p:spPr>
      </p:cxnSp>
      <p:grpSp>
        <p:nvGrpSpPr>
          <p:cNvPr id="397" name="Google Shape;397;p46"/>
          <p:cNvGrpSpPr/>
          <p:nvPr/>
        </p:nvGrpSpPr>
        <p:grpSpPr>
          <a:xfrm>
            <a:off x="6772307" y="3125067"/>
            <a:ext cx="4510983" cy="3077269"/>
            <a:chOff x="5006400" y="2054678"/>
            <a:chExt cx="3973733" cy="2596997"/>
          </a:xfrm>
        </p:grpSpPr>
        <p:sp>
          <p:nvSpPr>
            <p:cNvPr id="398" name="Google Shape;398;p46"/>
            <p:cNvSpPr/>
            <p:nvPr/>
          </p:nvSpPr>
          <p:spPr>
            <a:xfrm rot="5400000">
              <a:off x="7444900" y="2399538"/>
              <a:ext cx="1134900" cy="8934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399" name="Google Shape;399;p46"/>
            <p:cNvSpPr/>
            <p:nvPr/>
          </p:nvSpPr>
          <p:spPr>
            <a:xfrm rot="5400000">
              <a:off x="5298450" y="2762350"/>
              <a:ext cx="498900" cy="10830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400" name="Google Shape;400;p46"/>
            <p:cNvSpPr txBox="1"/>
            <p:nvPr/>
          </p:nvSpPr>
          <p:spPr>
            <a:xfrm>
              <a:off x="5120500" y="3164445"/>
              <a:ext cx="839700" cy="262200"/>
            </a:xfrm>
            <a:prstGeom prst="rect">
              <a:avLst/>
            </a:prstGeom>
            <a:solidFill>
              <a:srgbClr val="D9EAD3"/>
            </a:solidFill>
            <a:ln>
              <a:noFill/>
            </a:ln>
          </p:spPr>
          <p:txBody>
            <a:bodyPr spcFirstLastPara="1" wrap="square" lIns="100767" tIns="50367" rIns="100767" bIns="50367" anchor="ctr" anchorCtr="0">
              <a:noAutofit/>
            </a:bodyPr>
            <a:lstStyle/>
            <a:p>
              <a:pPr algn="ctr"/>
              <a:r>
                <a:rPr lang="en" sz="1333">
                  <a:latin typeface="Roboto Medium"/>
                  <a:ea typeface="Roboto Medium"/>
                  <a:cs typeface="Roboto Medium"/>
                  <a:sym typeface="Roboto Medium"/>
                </a:rPr>
                <a:t>svc</a:t>
              </a:r>
              <a:r>
                <a:rPr lang="en" sz="1333">
                  <a:solidFill>
                    <a:srgbClr val="000000"/>
                  </a:solidFill>
                  <a:latin typeface="Roboto Medium"/>
                  <a:ea typeface="Roboto Medium"/>
                  <a:cs typeface="Roboto Medium"/>
                  <a:sym typeface="Roboto Medium"/>
                </a:rPr>
                <a:t>A</a:t>
              </a:r>
              <a:endParaRPr sz="1333">
                <a:solidFill>
                  <a:srgbClr val="000000"/>
                </a:solidFill>
                <a:latin typeface="Roboto Medium"/>
                <a:ea typeface="Roboto Medium"/>
                <a:cs typeface="Roboto Medium"/>
                <a:sym typeface="Roboto Medium"/>
              </a:endParaRPr>
            </a:p>
          </p:txBody>
        </p:sp>
        <p:sp>
          <p:nvSpPr>
            <p:cNvPr id="401" name="Google Shape;401;p46"/>
            <p:cNvSpPr txBox="1"/>
            <p:nvPr/>
          </p:nvSpPr>
          <p:spPr>
            <a:xfrm>
              <a:off x="5187535" y="3553637"/>
              <a:ext cx="839700" cy="224100"/>
            </a:xfrm>
            <a:prstGeom prst="rect">
              <a:avLst/>
            </a:prstGeom>
            <a:noFill/>
            <a:ln>
              <a:noFill/>
            </a:ln>
          </p:spPr>
          <p:txBody>
            <a:bodyPr spcFirstLastPara="1" wrap="square" lIns="100767" tIns="50367" rIns="100767" bIns="50367" anchor="t" anchorCtr="0">
              <a:noAutofit/>
            </a:bodyPr>
            <a:lstStyle/>
            <a:p>
              <a:r>
                <a:rPr lang="en" sz="1333">
                  <a:solidFill>
                    <a:srgbClr val="000000"/>
                  </a:solidFill>
                  <a:latin typeface="Roboto Medium"/>
                  <a:ea typeface="Roboto Medium"/>
                  <a:cs typeface="Roboto Medium"/>
                  <a:sym typeface="Roboto Medium"/>
                </a:rPr>
                <a:t>Service A</a:t>
              </a:r>
              <a:endParaRPr sz="1333">
                <a:latin typeface="Roboto Medium"/>
                <a:ea typeface="Roboto Medium"/>
                <a:cs typeface="Roboto Medium"/>
                <a:sym typeface="Roboto Medium"/>
              </a:endParaRPr>
            </a:p>
          </p:txBody>
        </p:sp>
        <p:sp>
          <p:nvSpPr>
            <p:cNvPr id="402" name="Google Shape;402;p46"/>
            <p:cNvSpPr/>
            <p:nvPr/>
          </p:nvSpPr>
          <p:spPr>
            <a:xfrm rot="5400000">
              <a:off x="7048100" y="2749675"/>
              <a:ext cx="2388000" cy="1416000"/>
            </a:xfrm>
            <a:prstGeom prst="roundRect">
              <a:avLst>
                <a:gd name="adj" fmla="val 16667"/>
              </a:avLst>
            </a:prstGeom>
            <a:solidFill>
              <a:srgbClr val="BFBFBF"/>
            </a:solidFill>
            <a:ln>
              <a:noFill/>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403" name="Google Shape;403;p46"/>
            <p:cNvSpPr/>
            <p:nvPr/>
          </p:nvSpPr>
          <p:spPr>
            <a:xfrm rot="5400000">
              <a:off x="7792450" y="2356300"/>
              <a:ext cx="661200" cy="9894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404" name="Google Shape;404;p46"/>
            <p:cNvSpPr/>
            <p:nvPr/>
          </p:nvSpPr>
          <p:spPr>
            <a:xfrm rot="5400000">
              <a:off x="7859200" y="2550175"/>
              <a:ext cx="653700" cy="9987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405" name="Google Shape;405;p46"/>
            <p:cNvSpPr/>
            <p:nvPr/>
          </p:nvSpPr>
          <p:spPr>
            <a:xfrm rot="5400000">
              <a:off x="7947325" y="2729925"/>
              <a:ext cx="590100" cy="9801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406" name="Google Shape;406;p46"/>
            <p:cNvSpPr txBox="1"/>
            <p:nvPr/>
          </p:nvSpPr>
          <p:spPr>
            <a:xfrm>
              <a:off x="7847673" y="3151487"/>
              <a:ext cx="839700" cy="262200"/>
            </a:xfrm>
            <a:prstGeom prst="rect">
              <a:avLst/>
            </a:prstGeom>
            <a:solidFill>
              <a:srgbClr val="D9EAD3"/>
            </a:solidFill>
            <a:ln>
              <a:noFill/>
            </a:ln>
          </p:spPr>
          <p:txBody>
            <a:bodyPr spcFirstLastPara="1" wrap="square" lIns="100767" tIns="50367" rIns="100767" bIns="50367" anchor="ctr" anchorCtr="0">
              <a:noAutofit/>
            </a:bodyPr>
            <a:lstStyle/>
            <a:p>
              <a:pPr algn="ctr"/>
              <a:r>
                <a:rPr lang="en" sz="1333">
                  <a:latin typeface="Roboto Medium"/>
                  <a:ea typeface="Roboto Medium"/>
                  <a:cs typeface="Roboto Medium"/>
                  <a:sym typeface="Roboto Medium"/>
                </a:rPr>
                <a:t>svc</a:t>
              </a:r>
              <a:r>
                <a:rPr lang="en" sz="1333">
                  <a:solidFill>
                    <a:srgbClr val="000000"/>
                  </a:solidFill>
                  <a:latin typeface="Roboto Medium"/>
                  <a:ea typeface="Roboto Medium"/>
                  <a:cs typeface="Roboto Medium"/>
                  <a:sym typeface="Roboto Medium"/>
                </a:rPr>
                <a:t>B</a:t>
              </a:r>
              <a:endParaRPr sz="1333">
                <a:solidFill>
                  <a:srgbClr val="000000"/>
                </a:solidFill>
                <a:latin typeface="Roboto Medium"/>
                <a:ea typeface="Roboto Medium"/>
                <a:cs typeface="Roboto Medium"/>
                <a:sym typeface="Roboto Medium"/>
              </a:endParaRPr>
            </a:p>
          </p:txBody>
        </p:sp>
        <p:sp>
          <p:nvSpPr>
            <p:cNvPr id="407" name="Google Shape;407;p46"/>
            <p:cNvSpPr txBox="1"/>
            <p:nvPr/>
          </p:nvSpPr>
          <p:spPr>
            <a:xfrm>
              <a:off x="7814709" y="2054678"/>
              <a:ext cx="893400" cy="224100"/>
            </a:xfrm>
            <a:prstGeom prst="rect">
              <a:avLst/>
            </a:prstGeom>
            <a:noFill/>
            <a:ln>
              <a:noFill/>
            </a:ln>
          </p:spPr>
          <p:txBody>
            <a:bodyPr spcFirstLastPara="1" wrap="square" lIns="100767" tIns="50367" rIns="100767" bIns="50367" anchor="t" anchorCtr="0">
              <a:noAutofit/>
            </a:bodyPr>
            <a:lstStyle/>
            <a:p>
              <a:r>
                <a:rPr lang="en" sz="1333">
                  <a:solidFill>
                    <a:srgbClr val="000000"/>
                  </a:solidFill>
                  <a:latin typeface="Roboto Medium"/>
                  <a:ea typeface="Roboto Medium"/>
                  <a:cs typeface="Roboto Medium"/>
                  <a:sym typeface="Roboto Medium"/>
                </a:rPr>
                <a:t>Service B</a:t>
              </a:r>
              <a:endParaRPr sz="1333">
                <a:latin typeface="Roboto Medium"/>
                <a:ea typeface="Roboto Medium"/>
                <a:cs typeface="Roboto Medium"/>
                <a:sym typeface="Roboto Medium"/>
              </a:endParaRPr>
            </a:p>
          </p:txBody>
        </p:sp>
        <p:sp>
          <p:nvSpPr>
            <p:cNvPr id="408" name="Google Shape;408;p46"/>
            <p:cNvSpPr txBox="1"/>
            <p:nvPr/>
          </p:nvSpPr>
          <p:spPr>
            <a:xfrm>
              <a:off x="7630954" y="2316915"/>
              <a:ext cx="1132500" cy="224100"/>
            </a:xfrm>
            <a:prstGeom prst="rect">
              <a:avLst/>
            </a:prstGeom>
            <a:noFill/>
            <a:ln>
              <a:noFill/>
            </a:ln>
          </p:spPr>
          <p:txBody>
            <a:bodyPr spcFirstLastPara="1" wrap="square" lIns="100767" tIns="50367" rIns="100767" bIns="50367" anchor="t" anchorCtr="0">
              <a:noAutofit/>
            </a:bodyPr>
            <a:lstStyle/>
            <a:p>
              <a:r>
                <a:rPr lang="en" sz="1200">
                  <a:latin typeface="Roboto"/>
                  <a:ea typeface="Roboto"/>
                  <a:cs typeface="Roboto"/>
                  <a:sym typeface="Roboto"/>
                </a:rPr>
                <a:t>version: v1</a:t>
              </a:r>
              <a:endParaRPr sz="1200">
                <a:latin typeface="Roboto"/>
                <a:ea typeface="Roboto"/>
                <a:cs typeface="Roboto"/>
                <a:sym typeface="Roboto"/>
              </a:endParaRPr>
            </a:p>
          </p:txBody>
        </p:sp>
        <p:cxnSp>
          <p:nvCxnSpPr>
            <p:cNvPr id="409" name="Google Shape;409;p46"/>
            <p:cNvCxnSpPr>
              <a:stCxn id="399" idx="0"/>
            </p:cNvCxnSpPr>
            <p:nvPr/>
          </p:nvCxnSpPr>
          <p:spPr>
            <a:xfrm>
              <a:off x="6089400" y="3303850"/>
              <a:ext cx="1634100" cy="655500"/>
            </a:xfrm>
            <a:prstGeom prst="straightConnector1">
              <a:avLst/>
            </a:prstGeom>
            <a:noFill/>
            <a:ln w="9525" cap="flat" cmpd="sng">
              <a:solidFill>
                <a:srgbClr val="4F81BD"/>
              </a:solidFill>
              <a:prstDash val="solid"/>
              <a:round/>
              <a:headEnd type="none" w="sm" len="sm"/>
              <a:tailEnd type="stealth" w="med" len="med"/>
            </a:ln>
          </p:spPr>
        </p:cxnSp>
        <p:sp>
          <p:nvSpPr>
            <p:cNvPr id="410" name="Google Shape;410;p46"/>
            <p:cNvSpPr txBox="1"/>
            <p:nvPr/>
          </p:nvSpPr>
          <p:spPr>
            <a:xfrm>
              <a:off x="7976741" y="2906962"/>
              <a:ext cx="676800" cy="224100"/>
            </a:xfrm>
            <a:prstGeom prst="rect">
              <a:avLst/>
            </a:prstGeom>
            <a:noFill/>
            <a:ln>
              <a:noFill/>
            </a:ln>
          </p:spPr>
          <p:txBody>
            <a:bodyPr spcFirstLastPara="1" wrap="square" lIns="100767" tIns="50367" rIns="100767" bIns="50367" anchor="t" anchorCtr="0">
              <a:noAutofit/>
            </a:bodyPr>
            <a:lstStyle/>
            <a:p>
              <a:r>
                <a:rPr lang="en" sz="1200">
                  <a:latin typeface="Roboto Light"/>
                  <a:ea typeface="Roboto Light"/>
                  <a:cs typeface="Roboto Light"/>
                  <a:sym typeface="Roboto Light"/>
                </a:rPr>
                <a:t>Pod 3</a:t>
              </a:r>
              <a:endParaRPr sz="1200">
                <a:latin typeface="Roboto Light"/>
                <a:ea typeface="Roboto Light"/>
                <a:cs typeface="Roboto Light"/>
                <a:sym typeface="Roboto Light"/>
              </a:endParaRPr>
            </a:p>
          </p:txBody>
        </p:sp>
        <p:sp>
          <p:nvSpPr>
            <p:cNvPr id="411" name="Google Shape;411;p46"/>
            <p:cNvSpPr txBox="1"/>
            <p:nvPr/>
          </p:nvSpPr>
          <p:spPr>
            <a:xfrm>
              <a:off x="7940233" y="2734209"/>
              <a:ext cx="676800" cy="224100"/>
            </a:xfrm>
            <a:prstGeom prst="rect">
              <a:avLst/>
            </a:prstGeom>
            <a:noFill/>
            <a:ln>
              <a:noFill/>
            </a:ln>
          </p:spPr>
          <p:txBody>
            <a:bodyPr spcFirstLastPara="1" wrap="square" lIns="100767" tIns="50367" rIns="100767" bIns="50367" anchor="t" anchorCtr="0">
              <a:noAutofit/>
            </a:bodyPr>
            <a:lstStyle/>
            <a:p>
              <a:r>
                <a:rPr lang="en" sz="1200">
                  <a:latin typeface="Roboto Light"/>
                  <a:ea typeface="Roboto Light"/>
                  <a:cs typeface="Roboto Light"/>
                  <a:sym typeface="Roboto Light"/>
                </a:rPr>
                <a:t>Pod 2</a:t>
              </a:r>
              <a:endParaRPr sz="1200">
                <a:latin typeface="Roboto Light"/>
                <a:ea typeface="Roboto Light"/>
                <a:cs typeface="Roboto Light"/>
                <a:sym typeface="Roboto Light"/>
              </a:endParaRPr>
            </a:p>
          </p:txBody>
        </p:sp>
        <p:sp>
          <p:nvSpPr>
            <p:cNvPr id="412" name="Google Shape;412;p46"/>
            <p:cNvSpPr txBox="1"/>
            <p:nvPr/>
          </p:nvSpPr>
          <p:spPr>
            <a:xfrm>
              <a:off x="7882306" y="2472254"/>
              <a:ext cx="676800" cy="224100"/>
            </a:xfrm>
            <a:prstGeom prst="rect">
              <a:avLst/>
            </a:prstGeom>
            <a:noFill/>
            <a:ln>
              <a:noFill/>
            </a:ln>
          </p:spPr>
          <p:txBody>
            <a:bodyPr spcFirstLastPara="1" wrap="square" lIns="100767" tIns="50367" rIns="100767" bIns="50367" anchor="t" anchorCtr="0">
              <a:noAutofit/>
            </a:bodyPr>
            <a:lstStyle/>
            <a:p>
              <a:r>
                <a:rPr lang="en" sz="1200">
                  <a:latin typeface="Roboto Light"/>
                  <a:ea typeface="Roboto Light"/>
                  <a:cs typeface="Roboto Light"/>
                  <a:sym typeface="Roboto Light"/>
                </a:rPr>
                <a:t>Pod 1</a:t>
              </a:r>
              <a:endParaRPr sz="1200">
                <a:latin typeface="Roboto Light"/>
                <a:ea typeface="Roboto Light"/>
                <a:cs typeface="Roboto Light"/>
                <a:sym typeface="Roboto Light"/>
              </a:endParaRPr>
            </a:p>
          </p:txBody>
        </p:sp>
        <p:cxnSp>
          <p:nvCxnSpPr>
            <p:cNvPr id="413" name="Google Shape;413;p46"/>
            <p:cNvCxnSpPr>
              <a:stCxn id="399" idx="0"/>
              <a:endCxn id="403" idx="2"/>
            </p:cNvCxnSpPr>
            <p:nvPr/>
          </p:nvCxnSpPr>
          <p:spPr>
            <a:xfrm rot="10800000" flipH="1">
              <a:off x="6089400" y="2851150"/>
              <a:ext cx="1539000" cy="452700"/>
            </a:xfrm>
            <a:prstGeom prst="straightConnector1">
              <a:avLst/>
            </a:prstGeom>
            <a:noFill/>
            <a:ln w="9525" cap="flat" cmpd="sng">
              <a:solidFill>
                <a:srgbClr val="4F81BD"/>
              </a:solidFill>
              <a:prstDash val="solid"/>
              <a:round/>
              <a:headEnd type="none" w="sm" len="sm"/>
              <a:tailEnd type="stealth" w="med" len="med"/>
            </a:ln>
          </p:spPr>
        </p:cxnSp>
        <p:cxnSp>
          <p:nvCxnSpPr>
            <p:cNvPr id="414" name="Google Shape;414;p46"/>
            <p:cNvCxnSpPr>
              <a:stCxn id="399" idx="0"/>
              <a:endCxn id="404" idx="2"/>
            </p:cNvCxnSpPr>
            <p:nvPr/>
          </p:nvCxnSpPr>
          <p:spPr>
            <a:xfrm rot="10800000" flipH="1">
              <a:off x="6089400" y="3049750"/>
              <a:ext cx="1597200" cy="254100"/>
            </a:xfrm>
            <a:prstGeom prst="straightConnector1">
              <a:avLst/>
            </a:prstGeom>
            <a:noFill/>
            <a:ln w="9525" cap="flat" cmpd="sng">
              <a:solidFill>
                <a:srgbClr val="4F81BD"/>
              </a:solidFill>
              <a:prstDash val="solid"/>
              <a:round/>
              <a:headEnd type="none" w="sm" len="sm"/>
              <a:tailEnd type="stealth" w="med" len="med"/>
            </a:ln>
          </p:spPr>
        </p:cxnSp>
        <p:cxnSp>
          <p:nvCxnSpPr>
            <p:cNvPr id="415" name="Google Shape;415;p46"/>
            <p:cNvCxnSpPr>
              <a:stCxn id="399" idx="0"/>
              <a:endCxn id="405" idx="2"/>
            </p:cNvCxnSpPr>
            <p:nvPr/>
          </p:nvCxnSpPr>
          <p:spPr>
            <a:xfrm rot="10800000" flipH="1">
              <a:off x="6089400" y="3220150"/>
              <a:ext cx="1662900" cy="83700"/>
            </a:xfrm>
            <a:prstGeom prst="straightConnector1">
              <a:avLst/>
            </a:prstGeom>
            <a:noFill/>
            <a:ln w="9525" cap="flat" cmpd="sng">
              <a:solidFill>
                <a:srgbClr val="4F81BD"/>
              </a:solidFill>
              <a:prstDash val="solid"/>
              <a:round/>
              <a:headEnd type="none" w="sm" len="sm"/>
              <a:tailEnd type="stealth" w="med" len="med"/>
            </a:ln>
          </p:spPr>
        </p:cxnSp>
        <p:sp>
          <p:nvSpPr>
            <p:cNvPr id="416" name="Google Shape;416;p46"/>
            <p:cNvSpPr txBox="1"/>
            <p:nvPr/>
          </p:nvSpPr>
          <p:spPr>
            <a:xfrm rot="-1202977">
              <a:off x="6126169" y="2787289"/>
              <a:ext cx="1700241" cy="224166"/>
            </a:xfrm>
            <a:prstGeom prst="rect">
              <a:avLst/>
            </a:prstGeom>
            <a:noFill/>
            <a:ln>
              <a:noFill/>
            </a:ln>
          </p:spPr>
          <p:txBody>
            <a:bodyPr spcFirstLastPara="1" wrap="square" lIns="100767" tIns="50367" rIns="100767" bIns="50367" anchor="t" anchorCtr="0">
              <a:noAutofit/>
            </a:bodyPr>
            <a:lstStyle/>
            <a:p>
              <a:r>
                <a:rPr lang="en" sz="1200">
                  <a:latin typeface="Roboto Light"/>
                  <a:ea typeface="Roboto Light"/>
                  <a:cs typeface="Roboto Light"/>
                  <a:sym typeface="Roboto Light"/>
                </a:rPr>
                <a:t>User-agent: *Android*</a:t>
              </a:r>
              <a:endParaRPr sz="1200">
                <a:solidFill>
                  <a:srgbClr val="000000"/>
                </a:solidFill>
                <a:latin typeface="Roboto Light"/>
                <a:ea typeface="Roboto Light"/>
                <a:cs typeface="Roboto Light"/>
                <a:sym typeface="Roboto Light"/>
              </a:endParaRPr>
            </a:p>
          </p:txBody>
        </p:sp>
        <p:sp>
          <p:nvSpPr>
            <p:cNvPr id="417" name="Google Shape;417;p46"/>
            <p:cNvSpPr/>
            <p:nvPr/>
          </p:nvSpPr>
          <p:spPr>
            <a:xfrm rot="5400000">
              <a:off x="8014400" y="3664169"/>
              <a:ext cx="601500" cy="980100"/>
            </a:xfrm>
            <a:prstGeom prst="roundRect">
              <a:avLst>
                <a:gd name="adj" fmla="val 16667"/>
              </a:avLst>
            </a:prstGeom>
            <a:solidFill>
              <a:srgbClr val="FFFFFF"/>
            </a:solidFill>
            <a:ln w="9525" cap="flat" cmpd="sng">
              <a:solidFill>
                <a:srgbClr val="7F7F7F"/>
              </a:solidFill>
              <a:prstDash val="solid"/>
              <a:round/>
              <a:headEnd type="none" w="sm" len="sm"/>
              <a:tailEnd type="none" w="sm" len="sm"/>
            </a:ln>
          </p:spPr>
          <p:txBody>
            <a:bodyPr spcFirstLastPara="1" wrap="square" lIns="100767" tIns="50367" rIns="100767" bIns="50367" anchor="ctr" anchorCtr="0">
              <a:noAutofit/>
            </a:bodyPr>
            <a:lstStyle/>
            <a:p>
              <a:pPr algn="ctr"/>
              <a:endParaRPr sz="2267">
                <a:solidFill>
                  <a:srgbClr val="FFFFFF"/>
                </a:solidFill>
                <a:latin typeface="Calibri"/>
                <a:ea typeface="Calibri"/>
                <a:cs typeface="Calibri"/>
                <a:sym typeface="Calibri"/>
              </a:endParaRPr>
            </a:p>
          </p:txBody>
        </p:sp>
        <p:sp>
          <p:nvSpPr>
            <p:cNvPr id="418" name="Google Shape;418;p46"/>
            <p:cNvSpPr txBox="1"/>
            <p:nvPr/>
          </p:nvSpPr>
          <p:spPr>
            <a:xfrm>
              <a:off x="7923748" y="4096687"/>
              <a:ext cx="839700" cy="262200"/>
            </a:xfrm>
            <a:prstGeom prst="rect">
              <a:avLst/>
            </a:prstGeom>
            <a:solidFill>
              <a:srgbClr val="6AA84F"/>
            </a:solidFill>
            <a:ln>
              <a:noFill/>
            </a:ln>
          </p:spPr>
          <p:txBody>
            <a:bodyPr spcFirstLastPara="1" wrap="square" lIns="100767" tIns="50367" rIns="100767" bIns="50367" anchor="ctr" anchorCtr="0">
              <a:noAutofit/>
            </a:bodyPr>
            <a:lstStyle/>
            <a:p>
              <a:pPr algn="ctr"/>
              <a:r>
                <a:rPr lang="en" sz="1333">
                  <a:latin typeface="Roboto Medium"/>
                  <a:ea typeface="Roboto Medium"/>
                  <a:cs typeface="Roboto Medium"/>
                  <a:sym typeface="Roboto Medium"/>
                </a:rPr>
                <a:t>svc</a:t>
              </a:r>
              <a:r>
                <a:rPr lang="en" sz="1333">
                  <a:solidFill>
                    <a:srgbClr val="000000"/>
                  </a:solidFill>
                  <a:latin typeface="Roboto Medium"/>
                  <a:ea typeface="Roboto Medium"/>
                  <a:cs typeface="Roboto Medium"/>
                  <a:sym typeface="Roboto Medium"/>
                </a:rPr>
                <a:t>B</a:t>
              </a:r>
              <a:r>
                <a:rPr lang="en" sz="1333">
                  <a:latin typeface="Roboto Medium"/>
                  <a:ea typeface="Roboto Medium"/>
                  <a:cs typeface="Roboto Medium"/>
                  <a:sym typeface="Roboto Medium"/>
                </a:rPr>
                <a:t>’</a:t>
              </a:r>
              <a:endParaRPr sz="1333">
                <a:solidFill>
                  <a:srgbClr val="000000"/>
                </a:solidFill>
                <a:latin typeface="Roboto Medium"/>
                <a:ea typeface="Roboto Medium"/>
                <a:cs typeface="Roboto Medium"/>
                <a:sym typeface="Roboto Medium"/>
              </a:endParaRPr>
            </a:p>
          </p:txBody>
        </p:sp>
        <p:sp>
          <p:nvSpPr>
            <p:cNvPr id="419" name="Google Shape;419;p46"/>
            <p:cNvSpPr txBox="1"/>
            <p:nvPr/>
          </p:nvSpPr>
          <p:spPr>
            <a:xfrm>
              <a:off x="7744733" y="4422940"/>
              <a:ext cx="1235400" cy="192000"/>
            </a:xfrm>
            <a:prstGeom prst="rect">
              <a:avLst/>
            </a:prstGeom>
            <a:noFill/>
            <a:ln>
              <a:noFill/>
            </a:ln>
          </p:spPr>
          <p:txBody>
            <a:bodyPr spcFirstLastPara="1" wrap="square" lIns="100767" tIns="50367" rIns="100767" bIns="50367" anchor="t" anchorCtr="0">
              <a:noAutofit/>
            </a:bodyPr>
            <a:lstStyle/>
            <a:p>
              <a:r>
                <a:rPr lang="en" sz="1200">
                  <a:latin typeface="Roboto"/>
                  <a:ea typeface="Roboto"/>
                  <a:cs typeface="Roboto"/>
                  <a:sym typeface="Roboto"/>
                </a:rPr>
                <a:t>version: canary</a:t>
              </a:r>
              <a:endParaRPr sz="1200">
                <a:latin typeface="Roboto"/>
                <a:ea typeface="Roboto"/>
                <a:cs typeface="Roboto"/>
                <a:sym typeface="Roboto"/>
              </a:endParaRPr>
            </a:p>
          </p:txBody>
        </p:sp>
        <p:sp>
          <p:nvSpPr>
            <p:cNvPr id="420" name="Google Shape;420;p46"/>
            <p:cNvSpPr txBox="1"/>
            <p:nvPr/>
          </p:nvSpPr>
          <p:spPr>
            <a:xfrm>
              <a:off x="8077683" y="3858689"/>
              <a:ext cx="676800" cy="224100"/>
            </a:xfrm>
            <a:prstGeom prst="rect">
              <a:avLst/>
            </a:prstGeom>
            <a:noFill/>
            <a:ln>
              <a:noFill/>
            </a:ln>
          </p:spPr>
          <p:txBody>
            <a:bodyPr spcFirstLastPara="1" wrap="square" lIns="100767" tIns="50367" rIns="100767" bIns="50367" anchor="t" anchorCtr="0">
              <a:noAutofit/>
            </a:bodyPr>
            <a:lstStyle/>
            <a:p>
              <a:r>
                <a:rPr lang="en" sz="1200">
                  <a:latin typeface="Roboto Light"/>
                  <a:ea typeface="Roboto Light"/>
                  <a:cs typeface="Roboto Light"/>
                  <a:sym typeface="Roboto Light"/>
                </a:rPr>
                <a:t>Pod 4</a:t>
              </a:r>
              <a:endParaRPr sz="1200">
                <a:latin typeface="Roboto Light"/>
                <a:ea typeface="Roboto Light"/>
                <a:cs typeface="Roboto Light"/>
                <a:sym typeface="Roboto Light"/>
              </a:endParaRPr>
            </a:p>
          </p:txBody>
        </p:sp>
        <p:sp>
          <p:nvSpPr>
            <p:cNvPr id="421" name="Google Shape;421;p46"/>
            <p:cNvSpPr txBox="1"/>
            <p:nvPr/>
          </p:nvSpPr>
          <p:spPr>
            <a:xfrm rot="1216982">
              <a:off x="6164851" y="3644793"/>
              <a:ext cx="1488499" cy="224195"/>
            </a:xfrm>
            <a:prstGeom prst="rect">
              <a:avLst/>
            </a:prstGeom>
            <a:noFill/>
            <a:ln>
              <a:noFill/>
            </a:ln>
          </p:spPr>
          <p:txBody>
            <a:bodyPr spcFirstLastPara="1" wrap="square" lIns="100767" tIns="50367" rIns="100767" bIns="50367" anchor="t" anchorCtr="0">
              <a:noAutofit/>
            </a:bodyPr>
            <a:lstStyle/>
            <a:p>
              <a:r>
                <a:rPr lang="en" sz="1200">
                  <a:latin typeface="Roboto Light"/>
                  <a:ea typeface="Roboto Light"/>
                  <a:cs typeface="Roboto Light"/>
                  <a:sym typeface="Roboto Light"/>
                </a:rPr>
                <a:t>User-agent: *iPhone*</a:t>
              </a:r>
              <a:endParaRPr sz="1200">
                <a:solidFill>
                  <a:srgbClr val="000000"/>
                </a:solidFill>
                <a:latin typeface="Roboto Light"/>
                <a:ea typeface="Roboto Light"/>
                <a:cs typeface="Roboto Light"/>
                <a:sym typeface="Roboto Light"/>
              </a:endParaRPr>
            </a:p>
          </p:txBody>
        </p:sp>
      </p:grpSp>
      <p:sp>
        <p:nvSpPr>
          <p:cNvPr id="422" name="Google Shape;422;p46"/>
          <p:cNvSpPr txBox="1">
            <a:spLocks noGrp="1"/>
          </p:cNvSpPr>
          <p:nvPr>
            <p:ph type="title"/>
          </p:nvPr>
        </p:nvSpPr>
        <p:spPr>
          <a:xfrm>
            <a:off x="415533" y="583833"/>
            <a:ext cx="7442000" cy="763600"/>
          </a:xfrm>
          <a:prstGeom prst="rect">
            <a:avLst/>
          </a:prstGeom>
        </p:spPr>
        <p:txBody>
          <a:bodyPr spcFirstLastPara="1" vert="horz" wrap="square" lIns="121900" tIns="121900" rIns="121900" bIns="121900" rtlCol="0" anchor="t" anchorCtr="0">
            <a:noAutofit/>
          </a:bodyPr>
          <a:lstStyle/>
          <a:p>
            <a:pPr>
              <a:spcBef>
                <a:spcPts val="0"/>
              </a:spcBef>
            </a:pPr>
            <a:r>
              <a:rPr lang="en"/>
              <a:t>Traffic Steering</a:t>
            </a:r>
            <a:endParaRPr/>
          </a:p>
        </p:txBody>
      </p:sp>
      <p:sp>
        <p:nvSpPr>
          <p:cNvPr id="423" name="Google Shape;423;p46"/>
          <p:cNvSpPr txBox="1">
            <a:spLocks noGrp="1"/>
          </p:cNvSpPr>
          <p:nvPr>
            <p:ph type="body" idx="4294967295"/>
          </p:nvPr>
        </p:nvSpPr>
        <p:spPr>
          <a:xfrm>
            <a:off x="415533" y="1548767"/>
            <a:ext cx="5809600" cy="3333600"/>
          </a:xfrm>
          <a:prstGeom prst="rect">
            <a:avLst/>
          </a:prstGeom>
          <a:solidFill>
            <a:srgbClr val="F3F3F3"/>
          </a:solidFill>
        </p:spPr>
        <p:txBody>
          <a:bodyPr spcFirstLastPara="1" vert="horz" wrap="square" lIns="121900" tIns="121900" rIns="121900" bIns="121900" rtlCol="0" anchor="t" anchorCtr="0">
            <a:noAutofit/>
          </a:bodyPr>
          <a:lstStyle/>
          <a:p>
            <a:pPr marL="0" indent="0">
              <a:spcBef>
                <a:spcPts val="0"/>
              </a:spcBef>
              <a:buNone/>
            </a:pPr>
            <a:r>
              <a:rPr lang="en" sz="1600">
                <a:latin typeface="Consolas"/>
                <a:ea typeface="Consolas"/>
                <a:cs typeface="Consolas"/>
                <a:sym typeface="Consolas"/>
              </a:rPr>
              <a:t>// Content-based traffic steering rule</a:t>
            </a:r>
            <a:endParaRPr sz="1600">
              <a:latin typeface="Consolas"/>
              <a:ea typeface="Consolas"/>
              <a:cs typeface="Consolas"/>
              <a:sym typeface="Consolas"/>
            </a:endParaRPr>
          </a:p>
          <a:p>
            <a:pPr marL="0" indent="0">
              <a:spcBef>
                <a:spcPts val="2133"/>
              </a:spcBef>
              <a:spcAft>
                <a:spcPts val="2133"/>
              </a:spcAft>
              <a:buNone/>
            </a:pPr>
            <a:r>
              <a:rPr lang="en" sz="1600" b="1">
                <a:latin typeface="Consolas"/>
                <a:ea typeface="Consolas"/>
                <a:cs typeface="Consolas"/>
                <a:sym typeface="Consolas"/>
              </a:rPr>
              <a:t>destination</a:t>
            </a:r>
            <a:r>
              <a:rPr lang="en" sz="1600">
                <a:latin typeface="Consolas"/>
                <a:ea typeface="Consolas"/>
                <a:cs typeface="Consolas"/>
                <a:sym typeface="Consolas"/>
              </a:rPr>
              <a:t>: serviceB.example.cluster.local</a:t>
            </a:r>
            <a:br>
              <a:rPr lang="en" sz="1600">
                <a:latin typeface="Consolas"/>
                <a:ea typeface="Consolas"/>
                <a:cs typeface="Consolas"/>
                <a:sym typeface="Consolas"/>
              </a:rPr>
            </a:br>
            <a:r>
              <a:rPr lang="en" sz="1600" b="1">
                <a:latin typeface="Consolas"/>
                <a:ea typeface="Consolas"/>
                <a:cs typeface="Consolas"/>
                <a:sym typeface="Consolas"/>
              </a:rPr>
              <a:t>match</a:t>
            </a:r>
            <a:r>
              <a:rPr lang="en" sz="1600">
                <a:latin typeface="Consolas"/>
                <a:ea typeface="Consolas"/>
                <a:cs typeface="Consolas"/>
                <a:sym typeface="Consolas"/>
              </a:rPr>
              <a:t>:</a:t>
            </a:r>
            <a:br>
              <a:rPr lang="en" sz="1600">
                <a:latin typeface="Consolas"/>
                <a:ea typeface="Consolas"/>
                <a:cs typeface="Consolas"/>
                <a:sym typeface="Consolas"/>
              </a:rPr>
            </a:br>
            <a:r>
              <a:rPr lang="en" sz="1600">
                <a:latin typeface="Consolas"/>
                <a:ea typeface="Consolas"/>
                <a:cs typeface="Consolas"/>
                <a:sym typeface="Consolas"/>
              </a:rPr>
              <a:t>  httpHeaders:</a:t>
            </a:r>
            <a:br>
              <a:rPr lang="en" sz="1600">
                <a:latin typeface="Consolas"/>
                <a:ea typeface="Consolas"/>
                <a:cs typeface="Consolas"/>
                <a:sym typeface="Consolas"/>
              </a:rPr>
            </a:br>
            <a:r>
              <a:rPr lang="en" sz="1600">
                <a:latin typeface="Consolas"/>
                <a:ea typeface="Consolas"/>
                <a:cs typeface="Consolas"/>
                <a:sym typeface="Consolas"/>
              </a:rPr>
              <a:t>    user-agent:</a:t>
            </a:r>
            <a:br>
              <a:rPr lang="en" sz="1600">
                <a:latin typeface="Consolas"/>
                <a:ea typeface="Consolas"/>
                <a:cs typeface="Consolas"/>
                <a:sym typeface="Consolas"/>
              </a:rPr>
            </a:br>
            <a:r>
              <a:rPr lang="en" sz="1600">
                <a:latin typeface="Consolas"/>
                <a:ea typeface="Consolas"/>
                <a:cs typeface="Consolas"/>
                <a:sym typeface="Consolas"/>
              </a:rPr>
              <a:t>      regex: ^(.*?;)?(iPhone)(;.*)?$</a:t>
            </a:r>
            <a:br>
              <a:rPr lang="en" sz="1600">
                <a:latin typeface="Consolas"/>
                <a:ea typeface="Consolas"/>
                <a:cs typeface="Consolas"/>
                <a:sym typeface="Consolas"/>
              </a:rPr>
            </a:br>
            <a:r>
              <a:rPr lang="en" sz="1600" b="1">
                <a:latin typeface="Consolas"/>
                <a:ea typeface="Consolas"/>
                <a:cs typeface="Consolas"/>
                <a:sym typeface="Consolas"/>
              </a:rPr>
              <a:t>precedence</a:t>
            </a:r>
            <a:r>
              <a:rPr lang="en" sz="1600">
                <a:latin typeface="Consolas"/>
                <a:ea typeface="Consolas"/>
                <a:cs typeface="Consolas"/>
                <a:sym typeface="Consolas"/>
              </a:rPr>
              <a:t>: 2</a:t>
            </a:r>
            <a:br>
              <a:rPr lang="en" sz="1600">
                <a:latin typeface="Consolas"/>
                <a:ea typeface="Consolas"/>
                <a:cs typeface="Consolas"/>
                <a:sym typeface="Consolas"/>
              </a:rPr>
            </a:br>
            <a:r>
              <a:rPr lang="en" sz="1600" b="1">
                <a:latin typeface="Consolas"/>
                <a:ea typeface="Consolas"/>
                <a:cs typeface="Consolas"/>
                <a:sym typeface="Consolas"/>
              </a:rPr>
              <a:t>route</a:t>
            </a:r>
            <a:r>
              <a:rPr lang="en" sz="1600">
                <a:latin typeface="Consolas"/>
                <a:ea typeface="Consolas"/>
                <a:cs typeface="Consolas"/>
                <a:sym typeface="Consolas"/>
              </a:rPr>
              <a:t>:</a:t>
            </a:r>
            <a:br>
              <a:rPr lang="en" sz="1600">
                <a:latin typeface="Consolas"/>
                <a:ea typeface="Consolas"/>
                <a:cs typeface="Consolas"/>
                <a:sym typeface="Consolas"/>
              </a:rPr>
            </a:br>
            <a:r>
              <a:rPr lang="en" sz="1600">
                <a:latin typeface="Consolas"/>
                <a:ea typeface="Consolas"/>
                <a:cs typeface="Consolas"/>
                <a:sym typeface="Consolas"/>
              </a:rPr>
              <a:t>- tags:</a:t>
            </a:r>
            <a:br>
              <a:rPr lang="en" sz="1600">
                <a:latin typeface="Consolas"/>
                <a:ea typeface="Consolas"/>
                <a:cs typeface="Consolas"/>
                <a:sym typeface="Consolas"/>
              </a:rPr>
            </a:br>
            <a:r>
              <a:rPr lang="en" sz="1600">
                <a:latin typeface="Consolas"/>
                <a:ea typeface="Consolas"/>
                <a:cs typeface="Consolas"/>
                <a:sym typeface="Consolas"/>
              </a:rPr>
              <a:t>    version: canary</a:t>
            </a:r>
            <a:endParaRPr sz="1600">
              <a:latin typeface="Consolas"/>
              <a:ea typeface="Consolas"/>
              <a:cs typeface="Consolas"/>
              <a:sym typeface="Consolas"/>
            </a:endParaRPr>
          </a:p>
        </p:txBody>
      </p:sp>
    </p:spTree>
    <p:extLst>
      <p:ext uri="{BB962C8B-B14F-4D97-AF65-F5344CB8AC3E}">
        <p14:creationId xmlns:p14="http://schemas.microsoft.com/office/powerpoint/2010/main" val="36796647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7"/>
          <p:cNvSpPr txBox="1">
            <a:spLocks noGrp="1"/>
          </p:cNvSpPr>
          <p:nvPr>
            <p:ph type="title"/>
          </p:nvPr>
        </p:nvSpPr>
        <p:spPr>
          <a:xfrm>
            <a:off x="614600" y="2753800"/>
            <a:ext cx="10962800" cy="1350400"/>
          </a:xfrm>
          <a:prstGeom prst="rect">
            <a:avLst/>
          </a:prstGeom>
        </p:spPr>
        <p:txBody>
          <a:bodyPr spcFirstLastPara="1" vert="horz" wrap="square" lIns="121900" tIns="121900" rIns="121900" bIns="121900" rtlCol="0" anchor="ctr" anchorCtr="0">
            <a:noAutofit/>
          </a:bodyPr>
          <a:lstStyle/>
          <a:p>
            <a:r>
              <a:rPr lang="en"/>
              <a:t>“What’s the life of a request?”</a:t>
            </a:r>
            <a:endParaRPr/>
          </a:p>
        </p:txBody>
      </p:sp>
    </p:spTree>
    <p:extLst>
      <p:ext uri="{BB962C8B-B14F-4D97-AF65-F5344CB8AC3E}">
        <p14:creationId xmlns:p14="http://schemas.microsoft.com/office/powerpoint/2010/main" val="1549886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597" y="11623"/>
            <a:ext cx="8492839" cy="1603931"/>
          </a:xfrm>
        </p:spPr>
        <p:txBody>
          <a:bodyPr>
            <a:normAutofit/>
          </a:bodyPr>
          <a:lstStyle/>
          <a:p>
            <a:r>
              <a:rPr lang="en-US" sz="3600" dirty="0">
                <a:solidFill>
                  <a:schemeClr val="tx1"/>
                </a:solidFill>
              </a:rPr>
              <a:t>Modern Applications are based on Distributed Microservices </a:t>
            </a:r>
          </a:p>
        </p:txBody>
      </p:sp>
      <p:cxnSp>
        <p:nvCxnSpPr>
          <p:cNvPr id="59" name="Straight Connector 58">
            <a:extLst>
              <a:ext uri="{FF2B5EF4-FFF2-40B4-BE49-F238E27FC236}">
                <a16:creationId xmlns:a16="http://schemas.microsoft.com/office/drawing/2014/main" id="{00C3DBCD-E68E-4A2F-8F17-A97E90315256}"/>
              </a:ext>
            </a:extLst>
          </p:cNvPr>
          <p:cNvCxnSpPr>
            <a:cxnSpLocks/>
            <a:endCxn id="85" idx="2"/>
          </p:cNvCxnSpPr>
          <p:nvPr/>
        </p:nvCxnSpPr>
        <p:spPr bwMode="gray">
          <a:xfrm flipH="1">
            <a:off x="7348596" y="2448105"/>
            <a:ext cx="287146" cy="616199"/>
          </a:xfrm>
          <a:prstGeom prst="line">
            <a:avLst/>
          </a:prstGeom>
          <a:ln>
            <a:prstDash val="sysDash"/>
            <a:tailEnd type="none"/>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DE9D7107-E77D-4B02-A8CA-6EAC19D53218}"/>
              </a:ext>
            </a:extLst>
          </p:cNvPr>
          <p:cNvGrpSpPr/>
          <p:nvPr/>
        </p:nvGrpSpPr>
        <p:grpSpPr>
          <a:xfrm>
            <a:off x="7361710" y="2187468"/>
            <a:ext cx="3170273" cy="1720552"/>
            <a:chOff x="7360121" y="2187468"/>
            <a:chExt cx="3170273" cy="1720552"/>
          </a:xfrm>
        </p:grpSpPr>
        <p:grpSp>
          <p:nvGrpSpPr>
            <p:cNvPr id="10" name="Group 9">
              <a:extLst>
                <a:ext uri="{FF2B5EF4-FFF2-40B4-BE49-F238E27FC236}">
                  <a16:creationId xmlns:a16="http://schemas.microsoft.com/office/drawing/2014/main" id="{4F5912E6-8336-48EC-AA2B-7552F76C9310}"/>
                </a:ext>
              </a:extLst>
            </p:cNvPr>
            <p:cNvGrpSpPr/>
            <p:nvPr/>
          </p:nvGrpSpPr>
          <p:grpSpPr>
            <a:xfrm>
              <a:off x="8513891" y="2187468"/>
              <a:ext cx="850133" cy="495676"/>
              <a:chOff x="7140631" y="2463793"/>
              <a:chExt cx="850133" cy="495676"/>
            </a:xfrm>
          </p:grpSpPr>
          <p:sp>
            <p:nvSpPr>
              <p:cNvPr id="8" name="Hexagon 7">
                <a:extLst>
                  <a:ext uri="{FF2B5EF4-FFF2-40B4-BE49-F238E27FC236}">
                    <a16:creationId xmlns:a16="http://schemas.microsoft.com/office/drawing/2014/main" id="{104DA091-767C-45DA-BC36-D2765A7984F0}"/>
                  </a:ext>
                </a:extLst>
              </p:cNvPr>
              <p:cNvSpPr/>
              <p:nvPr/>
            </p:nvSpPr>
            <p:spPr>
              <a:xfrm>
                <a:off x="7456868" y="2463793"/>
                <a:ext cx="533896" cy="495676"/>
              </a:xfrm>
              <a:prstGeom prst="hexagon">
                <a:avLst/>
              </a:prstGeom>
              <a:solidFill>
                <a:schemeClr val="bg2"/>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9" name="Rectangle: Rounded Corners 8">
                <a:extLst>
                  <a:ext uri="{FF2B5EF4-FFF2-40B4-BE49-F238E27FC236}">
                    <a16:creationId xmlns:a16="http://schemas.microsoft.com/office/drawing/2014/main" id="{C7DE3825-720F-4A5A-A721-AD65533BB168}"/>
                  </a:ext>
                </a:extLst>
              </p:cNvPr>
              <p:cNvSpPr/>
              <p:nvPr/>
            </p:nvSpPr>
            <p:spPr>
              <a:xfrm>
                <a:off x="7140631" y="2579799"/>
                <a:ext cx="399757" cy="259829"/>
              </a:xfrm>
              <a:prstGeom prst="round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00">
                    <a:solidFill>
                      <a:schemeClr val="bg1"/>
                    </a:solidFill>
                  </a:rPr>
                  <a:t>REST API</a:t>
                </a:r>
              </a:p>
            </p:txBody>
          </p:sp>
        </p:grpSp>
        <p:grpSp>
          <p:nvGrpSpPr>
            <p:cNvPr id="22" name="Group 21">
              <a:extLst>
                <a:ext uri="{FF2B5EF4-FFF2-40B4-BE49-F238E27FC236}">
                  <a16:creationId xmlns:a16="http://schemas.microsoft.com/office/drawing/2014/main" id="{40A886C0-F200-4A92-BF08-99965E7A2AF0}"/>
                </a:ext>
              </a:extLst>
            </p:cNvPr>
            <p:cNvGrpSpPr/>
            <p:nvPr/>
          </p:nvGrpSpPr>
          <p:grpSpPr>
            <a:xfrm>
              <a:off x="8513891" y="2799150"/>
              <a:ext cx="850133" cy="495676"/>
              <a:chOff x="7140631" y="2463793"/>
              <a:chExt cx="850133" cy="495676"/>
            </a:xfrm>
          </p:grpSpPr>
          <p:sp>
            <p:nvSpPr>
              <p:cNvPr id="23" name="Hexagon 22">
                <a:extLst>
                  <a:ext uri="{FF2B5EF4-FFF2-40B4-BE49-F238E27FC236}">
                    <a16:creationId xmlns:a16="http://schemas.microsoft.com/office/drawing/2014/main" id="{B638D011-B1C2-4894-BCFA-7FD5A55C2087}"/>
                  </a:ext>
                </a:extLst>
              </p:cNvPr>
              <p:cNvSpPr/>
              <p:nvPr/>
            </p:nvSpPr>
            <p:spPr>
              <a:xfrm>
                <a:off x="7456868" y="2463793"/>
                <a:ext cx="533896" cy="495676"/>
              </a:xfrm>
              <a:prstGeom prst="hexagon">
                <a:avLst/>
              </a:prstGeom>
              <a:solidFill>
                <a:schemeClr val="bg2"/>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24" name="Rectangle: Rounded Corners 23">
                <a:extLst>
                  <a:ext uri="{FF2B5EF4-FFF2-40B4-BE49-F238E27FC236}">
                    <a16:creationId xmlns:a16="http://schemas.microsoft.com/office/drawing/2014/main" id="{50297A1B-D0F5-4DDB-9D21-9EEC56F75C02}"/>
                  </a:ext>
                </a:extLst>
              </p:cNvPr>
              <p:cNvSpPr/>
              <p:nvPr/>
            </p:nvSpPr>
            <p:spPr>
              <a:xfrm>
                <a:off x="7140631" y="2579799"/>
                <a:ext cx="399757" cy="259829"/>
              </a:xfrm>
              <a:prstGeom prst="round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00">
                    <a:solidFill>
                      <a:schemeClr val="bg1"/>
                    </a:solidFill>
                  </a:rPr>
                  <a:t>REST API</a:t>
                </a:r>
              </a:p>
            </p:txBody>
          </p:sp>
        </p:grpSp>
        <p:grpSp>
          <p:nvGrpSpPr>
            <p:cNvPr id="25" name="Group 24">
              <a:extLst>
                <a:ext uri="{FF2B5EF4-FFF2-40B4-BE49-F238E27FC236}">
                  <a16:creationId xmlns:a16="http://schemas.microsoft.com/office/drawing/2014/main" id="{C1B1CB3B-83BC-4179-800B-321D263AC48D}"/>
                </a:ext>
              </a:extLst>
            </p:cNvPr>
            <p:cNvGrpSpPr/>
            <p:nvPr/>
          </p:nvGrpSpPr>
          <p:grpSpPr>
            <a:xfrm>
              <a:off x="8513891" y="3391776"/>
              <a:ext cx="850133" cy="495676"/>
              <a:chOff x="7140631" y="2463793"/>
              <a:chExt cx="850133" cy="495676"/>
            </a:xfrm>
          </p:grpSpPr>
          <p:sp>
            <p:nvSpPr>
              <p:cNvPr id="26" name="Hexagon 25">
                <a:extLst>
                  <a:ext uri="{FF2B5EF4-FFF2-40B4-BE49-F238E27FC236}">
                    <a16:creationId xmlns:a16="http://schemas.microsoft.com/office/drawing/2014/main" id="{ED8DCB15-1039-4235-89FA-F0877BA20841}"/>
                  </a:ext>
                </a:extLst>
              </p:cNvPr>
              <p:cNvSpPr/>
              <p:nvPr/>
            </p:nvSpPr>
            <p:spPr>
              <a:xfrm>
                <a:off x="7456868" y="2463793"/>
                <a:ext cx="533896" cy="495676"/>
              </a:xfrm>
              <a:prstGeom prst="hexagon">
                <a:avLst/>
              </a:prstGeom>
              <a:solidFill>
                <a:schemeClr val="bg2"/>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27" name="Rectangle: Rounded Corners 26">
                <a:extLst>
                  <a:ext uri="{FF2B5EF4-FFF2-40B4-BE49-F238E27FC236}">
                    <a16:creationId xmlns:a16="http://schemas.microsoft.com/office/drawing/2014/main" id="{2E2EABF3-BACD-436C-8B93-7FAE78927AA6}"/>
                  </a:ext>
                </a:extLst>
              </p:cNvPr>
              <p:cNvSpPr/>
              <p:nvPr/>
            </p:nvSpPr>
            <p:spPr>
              <a:xfrm>
                <a:off x="7140631" y="2579799"/>
                <a:ext cx="399757" cy="259829"/>
              </a:xfrm>
              <a:prstGeom prst="round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00">
                    <a:solidFill>
                      <a:schemeClr val="bg1"/>
                    </a:solidFill>
                  </a:rPr>
                  <a:t>REST API</a:t>
                </a:r>
              </a:p>
            </p:txBody>
          </p:sp>
        </p:grpSp>
        <p:grpSp>
          <p:nvGrpSpPr>
            <p:cNvPr id="28" name="Group 27">
              <a:extLst>
                <a:ext uri="{FF2B5EF4-FFF2-40B4-BE49-F238E27FC236}">
                  <a16:creationId xmlns:a16="http://schemas.microsoft.com/office/drawing/2014/main" id="{D884DB17-5DB8-48CC-A2EB-DEF511180E3F}"/>
                </a:ext>
              </a:extLst>
            </p:cNvPr>
            <p:cNvGrpSpPr/>
            <p:nvPr/>
          </p:nvGrpSpPr>
          <p:grpSpPr>
            <a:xfrm>
              <a:off x="9680261" y="2208036"/>
              <a:ext cx="850133" cy="495676"/>
              <a:chOff x="7140631" y="2463793"/>
              <a:chExt cx="850133" cy="495676"/>
            </a:xfrm>
          </p:grpSpPr>
          <p:sp>
            <p:nvSpPr>
              <p:cNvPr id="29" name="Hexagon 28">
                <a:extLst>
                  <a:ext uri="{FF2B5EF4-FFF2-40B4-BE49-F238E27FC236}">
                    <a16:creationId xmlns:a16="http://schemas.microsoft.com/office/drawing/2014/main" id="{EAEE8EEF-2DCB-408F-AA7F-2868E641176B}"/>
                  </a:ext>
                </a:extLst>
              </p:cNvPr>
              <p:cNvSpPr/>
              <p:nvPr/>
            </p:nvSpPr>
            <p:spPr>
              <a:xfrm>
                <a:off x="7456868" y="2463793"/>
                <a:ext cx="533896" cy="495676"/>
              </a:xfrm>
              <a:prstGeom prst="hexagon">
                <a:avLst/>
              </a:prstGeom>
              <a:solidFill>
                <a:schemeClr val="bg2"/>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30" name="Rectangle: Rounded Corners 29">
                <a:extLst>
                  <a:ext uri="{FF2B5EF4-FFF2-40B4-BE49-F238E27FC236}">
                    <a16:creationId xmlns:a16="http://schemas.microsoft.com/office/drawing/2014/main" id="{19559B9A-D4EE-432D-B541-305F8EE0F6B3}"/>
                  </a:ext>
                </a:extLst>
              </p:cNvPr>
              <p:cNvSpPr/>
              <p:nvPr/>
            </p:nvSpPr>
            <p:spPr>
              <a:xfrm>
                <a:off x="7140631" y="2579799"/>
                <a:ext cx="399757" cy="259829"/>
              </a:xfrm>
              <a:prstGeom prst="round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00">
                    <a:solidFill>
                      <a:schemeClr val="bg1"/>
                    </a:solidFill>
                  </a:rPr>
                  <a:t>REST API</a:t>
                </a:r>
              </a:p>
            </p:txBody>
          </p:sp>
        </p:grpSp>
        <p:grpSp>
          <p:nvGrpSpPr>
            <p:cNvPr id="31" name="Group 30">
              <a:extLst>
                <a:ext uri="{FF2B5EF4-FFF2-40B4-BE49-F238E27FC236}">
                  <a16:creationId xmlns:a16="http://schemas.microsoft.com/office/drawing/2014/main" id="{4208575B-826F-42D0-BBC3-B7B43151D846}"/>
                </a:ext>
              </a:extLst>
            </p:cNvPr>
            <p:cNvGrpSpPr/>
            <p:nvPr/>
          </p:nvGrpSpPr>
          <p:grpSpPr>
            <a:xfrm>
              <a:off x="9680261" y="2819718"/>
              <a:ext cx="850133" cy="495676"/>
              <a:chOff x="7140631" y="2463793"/>
              <a:chExt cx="850133" cy="495676"/>
            </a:xfrm>
          </p:grpSpPr>
          <p:sp>
            <p:nvSpPr>
              <p:cNvPr id="32" name="Hexagon 31">
                <a:extLst>
                  <a:ext uri="{FF2B5EF4-FFF2-40B4-BE49-F238E27FC236}">
                    <a16:creationId xmlns:a16="http://schemas.microsoft.com/office/drawing/2014/main" id="{92726396-E02B-4B59-AACA-57A402C44BEB}"/>
                  </a:ext>
                </a:extLst>
              </p:cNvPr>
              <p:cNvSpPr/>
              <p:nvPr/>
            </p:nvSpPr>
            <p:spPr>
              <a:xfrm>
                <a:off x="7456868" y="2463793"/>
                <a:ext cx="533896" cy="495676"/>
              </a:xfrm>
              <a:prstGeom prst="hexagon">
                <a:avLst/>
              </a:prstGeom>
              <a:solidFill>
                <a:schemeClr val="bg2"/>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33" name="Rectangle: Rounded Corners 32">
                <a:extLst>
                  <a:ext uri="{FF2B5EF4-FFF2-40B4-BE49-F238E27FC236}">
                    <a16:creationId xmlns:a16="http://schemas.microsoft.com/office/drawing/2014/main" id="{92951788-FDAA-44CD-A025-08F79A8C94AB}"/>
                  </a:ext>
                </a:extLst>
              </p:cNvPr>
              <p:cNvSpPr/>
              <p:nvPr/>
            </p:nvSpPr>
            <p:spPr>
              <a:xfrm>
                <a:off x="7140631" y="2579799"/>
                <a:ext cx="399757" cy="259829"/>
              </a:xfrm>
              <a:prstGeom prst="round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00">
                    <a:solidFill>
                      <a:schemeClr val="bg1"/>
                    </a:solidFill>
                  </a:rPr>
                  <a:t>REST API</a:t>
                </a:r>
              </a:p>
            </p:txBody>
          </p:sp>
        </p:grpSp>
        <p:grpSp>
          <p:nvGrpSpPr>
            <p:cNvPr id="34" name="Group 33">
              <a:extLst>
                <a:ext uri="{FF2B5EF4-FFF2-40B4-BE49-F238E27FC236}">
                  <a16:creationId xmlns:a16="http://schemas.microsoft.com/office/drawing/2014/main" id="{58E82F68-D1C6-4451-A48E-9E0E0801A942}"/>
                </a:ext>
              </a:extLst>
            </p:cNvPr>
            <p:cNvGrpSpPr/>
            <p:nvPr/>
          </p:nvGrpSpPr>
          <p:grpSpPr>
            <a:xfrm>
              <a:off x="9680261" y="3412344"/>
              <a:ext cx="850133" cy="495676"/>
              <a:chOff x="7140631" y="2463793"/>
              <a:chExt cx="850133" cy="495676"/>
            </a:xfrm>
          </p:grpSpPr>
          <p:sp>
            <p:nvSpPr>
              <p:cNvPr id="35" name="Hexagon 34">
                <a:extLst>
                  <a:ext uri="{FF2B5EF4-FFF2-40B4-BE49-F238E27FC236}">
                    <a16:creationId xmlns:a16="http://schemas.microsoft.com/office/drawing/2014/main" id="{0D03E0C5-7DB6-4835-9112-1491190AD095}"/>
                  </a:ext>
                </a:extLst>
              </p:cNvPr>
              <p:cNvSpPr/>
              <p:nvPr/>
            </p:nvSpPr>
            <p:spPr>
              <a:xfrm>
                <a:off x="7456868" y="2463793"/>
                <a:ext cx="533896" cy="495676"/>
              </a:xfrm>
              <a:prstGeom prst="hexagon">
                <a:avLst/>
              </a:prstGeom>
              <a:solidFill>
                <a:schemeClr val="bg2"/>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36" name="Rectangle: Rounded Corners 35">
                <a:extLst>
                  <a:ext uri="{FF2B5EF4-FFF2-40B4-BE49-F238E27FC236}">
                    <a16:creationId xmlns:a16="http://schemas.microsoft.com/office/drawing/2014/main" id="{4FB8C022-9AA9-44FA-AC0A-6F55A4A0304D}"/>
                  </a:ext>
                </a:extLst>
              </p:cNvPr>
              <p:cNvSpPr/>
              <p:nvPr/>
            </p:nvSpPr>
            <p:spPr>
              <a:xfrm>
                <a:off x="7140631" y="2579799"/>
                <a:ext cx="399757" cy="259829"/>
              </a:xfrm>
              <a:prstGeom prst="round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00">
                    <a:solidFill>
                      <a:schemeClr val="bg1"/>
                    </a:solidFill>
                  </a:rPr>
                  <a:t>REST API</a:t>
                </a:r>
              </a:p>
            </p:txBody>
          </p:sp>
        </p:grpSp>
        <p:cxnSp>
          <p:nvCxnSpPr>
            <p:cNvPr id="37" name="Straight Connector 36">
              <a:extLst>
                <a:ext uri="{FF2B5EF4-FFF2-40B4-BE49-F238E27FC236}">
                  <a16:creationId xmlns:a16="http://schemas.microsoft.com/office/drawing/2014/main" id="{3FE81E10-0343-44F8-97FC-80524F4DD119}"/>
                </a:ext>
              </a:extLst>
            </p:cNvPr>
            <p:cNvCxnSpPr>
              <a:stCxn id="9" idx="1"/>
            </p:cNvCxnSpPr>
            <p:nvPr/>
          </p:nvCxnSpPr>
          <p:spPr bwMode="gray">
            <a:xfrm flipH="1" flipV="1">
              <a:off x="8101606" y="2425932"/>
              <a:ext cx="412285" cy="0"/>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4040630-EABA-448E-85D2-C0A8FD72FC99}"/>
                </a:ext>
              </a:extLst>
            </p:cNvPr>
            <p:cNvCxnSpPr/>
            <p:nvPr/>
          </p:nvCxnSpPr>
          <p:spPr bwMode="gray">
            <a:xfrm flipH="1" flipV="1">
              <a:off x="8101606" y="3042356"/>
              <a:ext cx="412285" cy="0"/>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AF22C0A-F91E-4ED3-9C20-49FB5DBCD1FF}"/>
                </a:ext>
              </a:extLst>
            </p:cNvPr>
            <p:cNvCxnSpPr/>
            <p:nvPr/>
          </p:nvCxnSpPr>
          <p:spPr bwMode="gray">
            <a:xfrm flipH="1" flipV="1">
              <a:off x="8092507" y="3631484"/>
              <a:ext cx="412285" cy="0"/>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E0071C6-894A-440A-9022-4DECBB5E59E8}"/>
                </a:ext>
              </a:extLst>
            </p:cNvPr>
            <p:cNvCxnSpPr/>
            <p:nvPr/>
          </p:nvCxnSpPr>
          <p:spPr bwMode="gray">
            <a:xfrm flipH="1" flipV="1">
              <a:off x="9364024" y="2425932"/>
              <a:ext cx="412285" cy="0"/>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A1B328E-6822-411B-894A-D2C4868F3007}"/>
                </a:ext>
              </a:extLst>
            </p:cNvPr>
            <p:cNvCxnSpPr/>
            <p:nvPr/>
          </p:nvCxnSpPr>
          <p:spPr bwMode="gray">
            <a:xfrm flipH="1" flipV="1">
              <a:off x="9364024" y="3042356"/>
              <a:ext cx="412285" cy="0"/>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E9F9C15-4775-44C9-BE44-AD07FCB63BB4}"/>
                </a:ext>
              </a:extLst>
            </p:cNvPr>
            <p:cNvCxnSpPr/>
            <p:nvPr/>
          </p:nvCxnSpPr>
          <p:spPr bwMode="gray">
            <a:xfrm flipH="1" flipV="1">
              <a:off x="9364024" y="3631484"/>
              <a:ext cx="412285" cy="0"/>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600EC5-A377-4C0D-8601-C2B8BCF7C2B4}"/>
                </a:ext>
              </a:extLst>
            </p:cNvPr>
            <p:cNvCxnSpPr>
              <a:cxnSpLocks/>
              <a:stCxn id="33" idx="1"/>
              <a:endCxn id="26" idx="0"/>
            </p:cNvCxnSpPr>
            <p:nvPr/>
          </p:nvCxnSpPr>
          <p:spPr bwMode="gray">
            <a:xfrm flipH="1">
              <a:off x="9364024" y="3065639"/>
              <a:ext cx="316237" cy="573975"/>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B17615E-78A2-4BFE-8177-705DB09B6BD7}"/>
                </a:ext>
              </a:extLst>
            </p:cNvPr>
            <p:cNvCxnSpPr>
              <a:cxnSpLocks/>
              <a:stCxn id="30" idx="1"/>
            </p:cNvCxnSpPr>
            <p:nvPr/>
          </p:nvCxnSpPr>
          <p:spPr bwMode="gray">
            <a:xfrm flipH="1">
              <a:off x="9358307" y="2453957"/>
              <a:ext cx="321954" cy="591359"/>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CBC2D9-1D5D-4BA6-AAE1-978F27EC1BFD}"/>
                </a:ext>
              </a:extLst>
            </p:cNvPr>
            <p:cNvCxnSpPr>
              <a:cxnSpLocks/>
              <a:stCxn id="30" idx="1"/>
              <a:endCxn id="26" idx="0"/>
            </p:cNvCxnSpPr>
            <p:nvPr/>
          </p:nvCxnSpPr>
          <p:spPr bwMode="gray">
            <a:xfrm flipH="1">
              <a:off x="9364024" y="2453957"/>
              <a:ext cx="316237" cy="1185657"/>
            </a:xfrm>
            <a:prstGeom prst="line">
              <a:avLst/>
            </a:prstGeom>
            <a:ln>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459355CE-2C3E-46D9-8A0B-888E5A8D4969}"/>
                </a:ext>
              </a:extLst>
            </p:cNvPr>
            <p:cNvSpPr/>
            <p:nvPr/>
          </p:nvSpPr>
          <p:spPr>
            <a:xfrm>
              <a:off x="7641548" y="2187468"/>
              <a:ext cx="457200" cy="457200"/>
            </a:xfrm>
            <a:prstGeom prst="ellipse">
              <a:avLst/>
            </a:prstGeom>
            <a:solidFill>
              <a:schemeClr val="accent3"/>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00">
                  <a:solidFill>
                    <a:schemeClr val="bg1"/>
                  </a:solidFill>
                </a:rPr>
                <a:t> </a:t>
              </a:r>
            </a:p>
          </p:txBody>
        </p:sp>
        <p:sp>
          <p:nvSpPr>
            <p:cNvPr id="52" name="TextBox 51">
              <a:extLst>
                <a:ext uri="{FF2B5EF4-FFF2-40B4-BE49-F238E27FC236}">
                  <a16:creationId xmlns:a16="http://schemas.microsoft.com/office/drawing/2014/main" id="{DE84AF8A-3AA6-405B-A2EB-AD032D42E774}"/>
                </a:ext>
              </a:extLst>
            </p:cNvPr>
            <p:cNvSpPr txBox="1"/>
            <p:nvPr/>
          </p:nvSpPr>
          <p:spPr>
            <a:xfrm>
              <a:off x="7693015" y="2292957"/>
              <a:ext cx="354264" cy="215444"/>
            </a:xfrm>
            <a:prstGeom prst="rect">
              <a:avLst/>
            </a:prstGeom>
          </p:spPr>
          <p:txBody>
            <a:bodyPr wrap="none" lIns="0" tIns="0" rIns="0" bIns="0" rtlCol="0">
              <a:spAutoFit/>
            </a:bodyPr>
            <a:lstStyle/>
            <a:p>
              <a:pPr algn="ctr"/>
              <a:r>
                <a:rPr lang="en-US" sz="700">
                  <a:solidFill>
                    <a:schemeClr val="bg1"/>
                  </a:solidFill>
                </a:rPr>
                <a:t>API</a:t>
              </a:r>
            </a:p>
            <a:p>
              <a:pPr algn="ctr"/>
              <a:r>
                <a:rPr lang="en-US" sz="700">
                  <a:solidFill>
                    <a:schemeClr val="bg1"/>
                  </a:solidFill>
                </a:rPr>
                <a:t>Gateway</a:t>
              </a:r>
            </a:p>
          </p:txBody>
        </p:sp>
        <p:cxnSp>
          <p:nvCxnSpPr>
            <p:cNvPr id="53" name="Straight Connector 52">
              <a:extLst>
                <a:ext uri="{FF2B5EF4-FFF2-40B4-BE49-F238E27FC236}">
                  <a16:creationId xmlns:a16="http://schemas.microsoft.com/office/drawing/2014/main" id="{9D70E1AE-5BC6-45C5-8836-AE5E069DAC27}"/>
                </a:ext>
              </a:extLst>
            </p:cNvPr>
            <p:cNvCxnSpPr>
              <a:cxnSpLocks/>
              <a:stCxn id="51" idx="6"/>
              <a:endCxn id="24" idx="1"/>
            </p:cNvCxnSpPr>
            <p:nvPr/>
          </p:nvCxnSpPr>
          <p:spPr bwMode="gray">
            <a:xfrm>
              <a:off x="8098748" y="2416068"/>
              <a:ext cx="415143" cy="629003"/>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EB8D117-E0C8-46AD-8DC5-313C9A53A6E2}"/>
                </a:ext>
              </a:extLst>
            </p:cNvPr>
            <p:cNvCxnSpPr>
              <a:cxnSpLocks/>
              <a:stCxn id="51" idx="6"/>
              <a:endCxn id="27" idx="1"/>
            </p:cNvCxnSpPr>
            <p:nvPr/>
          </p:nvCxnSpPr>
          <p:spPr bwMode="gray">
            <a:xfrm>
              <a:off x="8098748" y="2416068"/>
              <a:ext cx="415143" cy="1221629"/>
            </a:xfrm>
            <a:prstGeom prst="line">
              <a:avLst/>
            </a:prstGeom>
            <a:ln>
              <a:tailEnd type="non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5E98D8D8-0885-450D-9455-81BA13154BE8}"/>
                </a:ext>
              </a:extLst>
            </p:cNvPr>
            <p:cNvSpPr/>
            <p:nvPr/>
          </p:nvSpPr>
          <p:spPr>
            <a:xfrm>
              <a:off x="7639168" y="2791650"/>
              <a:ext cx="457200" cy="457200"/>
            </a:xfrm>
            <a:prstGeom prst="ellipse">
              <a:avLst/>
            </a:prstGeom>
            <a:solidFill>
              <a:schemeClr val="accent3"/>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00">
                  <a:solidFill>
                    <a:schemeClr val="bg1"/>
                  </a:solidFill>
                </a:rPr>
                <a:t> </a:t>
              </a:r>
            </a:p>
          </p:txBody>
        </p:sp>
        <p:sp>
          <p:nvSpPr>
            <p:cNvPr id="67" name="TextBox 66">
              <a:extLst>
                <a:ext uri="{FF2B5EF4-FFF2-40B4-BE49-F238E27FC236}">
                  <a16:creationId xmlns:a16="http://schemas.microsoft.com/office/drawing/2014/main" id="{E48CAD66-1D38-428C-A53F-0A3C51744E1A}"/>
                </a:ext>
              </a:extLst>
            </p:cNvPr>
            <p:cNvSpPr txBox="1"/>
            <p:nvPr/>
          </p:nvSpPr>
          <p:spPr>
            <a:xfrm>
              <a:off x="7765354" y="2912528"/>
              <a:ext cx="203582" cy="215444"/>
            </a:xfrm>
            <a:prstGeom prst="rect">
              <a:avLst/>
            </a:prstGeom>
          </p:spPr>
          <p:txBody>
            <a:bodyPr wrap="none" lIns="0" tIns="0" rIns="0" bIns="0" rtlCol="0">
              <a:spAutoFit/>
            </a:bodyPr>
            <a:lstStyle/>
            <a:p>
              <a:pPr algn="ctr"/>
              <a:r>
                <a:rPr lang="en-US" sz="700">
                  <a:solidFill>
                    <a:schemeClr val="bg1"/>
                  </a:solidFill>
                </a:rPr>
                <a:t>WEB</a:t>
              </a:r>
            </a:p>
            <a:p>
              <a:pPr algn="ctr"/>
              <a:r>
                <a:rPr lang="en-US" sz="700">
                  <a:solidFill>
                    <a:schemeClr val="bg1"/>
                  </a:solidFill>
                </a:rPr>
                <a:t>UI</a:t>
              </a:r>
            </a:p>
          </p:txBody>
        </p:sp>
        <p:sp>
          <p:nvSpPr>
            <p:cNvPr id="68" name="Oval 67">
              <a:extLst>
                <a:ext uri="{FF2B5EF4-FFF2-40B4-BE49-F238E27FC236}">
                  <a16:creationId xmlns:a16="http://schemas.microsoft.com/office/drawing/2014/main" id="{EBBE6C53-F627-46DC-A013-611DB0717322}"/>
                </a:ext>
              </a:extLst>
            </p:cNvPr>
            <p:cNvSpPr/>
            <p:nvPr/>
          </p:nvSpPr>
          <p:spPr>
            <a:xfrm>
              <a:off x="7644406" y="3388585"/>
              <a:ext cx="457200" cy="457200"/>
            </a:xfrm>
            <a:prstGeom prst="ellipse">
              <a:avLst/>
            </a:prstGeom>
            <a:solidFill>
              <a:schemeClr val="accent3"/>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00">
                  <a:solidFill>
                    <a:schemeClr val="bg1"/>
                  </a:solidFill>
                </a:rPr>
                <a:t> </a:t>
              </a:r>
            </a:p>
          </p:txBody>
        </p:sp>
        <p:sp>
          <p:nvSpPr>
            <p:cNvPr id="69" name="TextBox 68">
              <a:extLst>
                <a:ext uri="{FF2B5EF4-FFF2-40B4-BE49-F238E27FC236}">
                  <a16:creationId xmlns:a16="http://schemas.microsoft.com/office/drawing/2014/main" id="{0D1CF5D1-346D-4A9B-BFA3-D5DE776867D4}"/>
                </a:ext>
              </a:extLst>
            </p:cNvPr>
            <p:cNvSpPr txBox="1"/>
            <p:nvPr/>
          </p:nvSpPr>
          <p:spPr>
            <a:xfrm>
              <a:off x="7770592" y="3509463"/>
              <a:ext cx="203582" cy="215444"/>
            </a:xfrm>
            <a:prstGeom prst="rect">
              <a:avLst/>
            </a:prstGeom>
          </p:spPr>
          <p:txBody>
            <a:bodyPr wrap="none" lIns="0" tIns="0" rIns="0" bIns="0" rtlCol="0">
              <a:spAutoFit/>
            </a:bodyPr>
            <a:lstStyle/>
            <a:p>
              <a:pPr algn="ctr"/>
              <a:r>
                <a:rPr lang="en-US" sz="700">
                  <a:solidFill>
                    <a:schemeClr val="bg1"/>
                  </a:solidFill>
                </a:rPr>
                <a:t>WEB</a:t>
              </a:r>
            </a:p>
            <a:p>
              <a:pPr algn="ctr"/>
              <a:r>
                <a:rPr lang="en-US" sz="700">
                  <a:solidFill>
                    <a:schemeClr val="bg1"/>
                  </a:solidFill>
                </a:rPr>
                <a:t>UI</a:t>
              </a:r>
            </a:p>
          </p:txBody>
        </p:sp>
        <p:cxnSp>
          <p:nvCxnSpPr>
            <p:cNvPr id="70" name="Straight Connector 69">
              <a:extLst>
                <a:ext uri="{FF2B5EF4-FFF2-40B4-BE49-F238E27FC236}">
                  <a16:creationId xmlns:a16="http://schemas.microsoft.com/office/drawing/2014/main" id="{13F5B019-AEF6-4113-A662-6BFDE5B4F3DC}"/>
                </a:ext>
              </a:extLst>
            </p:cNvPr>
            <p:cNvCxnSpPr>
              <a:cxnSpLocks/>
              <a:stCxn id="68" idx="2"/>
              <a:endCxn id="85" idx="25"/>
            </p:cNvCxnSpPr>
            <p:nvPr/>
          </p:nvCxnSpPr>
          <p:spPr bwMode="gray">
            <a:xfrm flipH="1" flipV="1">
              <a:off x="7391499" y="3096280"/>
              <a:ext cx="252907" cy="520905"/>
            </a:xfrm>
            <a:prstGeom prst="line">
              <a:avLst/>
            </a:prstGeom>
            <a:ln>
              <a:prstDash val="sysDash"/>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D9E1A89-7A4D-4B88-A7DF-A3119C37335B}"/>
                </a:ext>
              </a:extLst>
            </p:cNvPr>
            <p:cNvCxnSpPr>
              <a:cxnSpLocks/>
            </p:cNvCxnSpPr>
            <p:nvPr/>
          </p:nvCxnSpPr>
          <p:spPr bwMode="gray">
            <a:xfrm flipH="1">
              <a:off x="7360121" y="3025460"/>
              <a:ext cx="284287" cy="7835"/>
            </a:xfrm>
            <a:prstGeom prst="line">
              <a:avLst/>
            </a:prstGeom>
            <a:ln>
              <a:prstDash val="sysDash"/>
              <a:tailEnd type="none"/>
            </a:ln>
          </p:spPr>
          <p:style>
            <a:lnRef idx="1">
              <a:schemeClr val="accent1"/>
            </a:lnRef>
            <a:fillRef idx="0">
              <a:schemeClr val="accent1"/>
            </a:fillRef>
            <a:effectRef idx="0">
              <a:schemeClr val="accent1"/>
            </a:effectRef>
            <a:fontRef idx="minor">
              <a:schemeClr val="tx1"/>
            </a:fontRef>
          </p:style>
        </p:cxnSp>
      </p:grpSp>
      <p:cxnSp>
        <p:nvCxnSpPr>
          <p:cNvPr id="82" name="Straight Connector 81">
            <a:extLst>
              <a:ext uri="{FF2B5EF4-FFF2-40B4-BE49-F238E27FC236}">
                <a16:creationId xmlns:a16="http://schemas.microsoft.com/office/drawing/2014/main" id="{65367C00-CA50-40C6-8417-432FAF020131}"/>
              </a:ext>
            </a:extLst>
          </p:cNvPr>
          <p:cNvCxnSpPr>
            <a:cxnSpLocks/>
          </p:cNvCxnSpPr>
          <p:nvPr/>
        </p:nvCxnSpPr>
        <p:spPr bwMode="gray">
          <a:xfrm flipH="1">
            <a:off x="2428571" y="3066972"/>
            <a:ext cx="284287" cy="7835"/>
          </a:xfrm>
          <a:prstGeom prst="line">
            <a:avLst/>
          </a:prstGeom>
          <a:ln>
            <a:prstDash val="sysDash"/>
            <a:tailEnd type="non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E6FB9688-E022-4FE9-AF68-226EB2D57F12}"/>
              </a:ext>
            </a:extLst>
          </p:cNvPr>
          <p:cNvGrpSpPr/>
          <p:nvPr/>
        </p:nvGrpSpPr>
        <p:grpSpPr>
          <a:xfrm>
            <a:off x="6326827" y="2731551"/>
            <a:ext cx="1066260" cy="682634"/>
            <a:chOff x="6334338" y="3080971"/>
            <a:chExt cx="1066260" cy="682634"/>
          </a:xfrm>
        </p:grpSpPr>
        <p:sp>
          <p:nvSpPr>
            <p:cNvPr id="74" name="Freeform 5">
              <a:extLst>
                <a:ext uri="{FF2B5EF4-FFF2-40B4-BE49-F238E27FC236}">
                  <a16:creationId xmlns:a16="http://schemas.microsoft.com/office/drawing/2014/main" id="{CC46E92A-C0D6-42D5-8501-EE6004CE2CBE}"/>
                </a:ext>
              </a:extLst>
            </p:cNvPr>
            <p:cNvSpPr>
              <a:spLocks noChangeAspect="1" noEditPoints="1"/>
            </p:cNvSpPr>
            <p:nvPr/>
          </p:nvSpPr>
          <p:spPr bwMode="auto">
            <a:xfrm>
              <a:off x="6462715" y="3080971"/>
              <a:ext cx="274031" cy="488060"/>
            </a:xfrm>
            <a:custGeom>
              <a:avLst/>
              <a:gdLst>
                <a:gd name="T0" fmla="*/ 172 w 216"/>
                <a:gd name="T1" fmla="*/ 158 h 384"/>
                <a:gd name="T2" fmla="*/ 135 w 216"/>
                <a:gd name="T3" fmla="*/ 158 h 384"/>
                <a:gd name="T4" fmla="*/ 108 w 216"/>
                <a:gd name="T5" fmla="*/ 186 h 384"/>
                <a:gd name="T6" fmla="*/ 80 w 216"/>
                <a:gd name="T7" fmla="*/ 158 h 384"/>
                <a:gd name="T8" fmla="*/ 43 w 216"/>
                <a:gd name="T9" fmla="*/ 158 h 384"/>
                <a:gd name="T10" fmla="*/ 0 w 216"/>
                <a:gd name="T11" fmla="*/ 204 h 384"/>
                <a:gd name="T12" fmla="*/ 0 w 216"/>
                <a:gd name="T13" fmla="*/ 384 h 384"/>
                <a:gd name="T14" fmla="*/ 216 w 216"/>
                <a:gd name="T15" fmla="*/ 384 h 384"/>
                <a:gd name="T16" fmla="*/ 216 w 216"/>
                <a:gd name="T17" fmla="*/ 204 h 384"/>
                <a:gd name="T18" fmla="*/ 172 w 216"/>
                <a:gd name="T19" fmla="*/ 158 h 384"/>
                <a:gd name="T20" fmla="*/ 108 w 216"/>
                <a:gd name="T21" fmla="*/ 209 h 384"/>
                <a:gd name="T22" fmla="*/ 127 w 216"/>
                <a:gd name="T23" fmla="*/ 228 h 384"/>
                <a:gd name="T24" fmla="*/ 108 w 216"/>
                <a:gd name="T25" fmla="*/ 248 h 384"/>
                <a:gd name="T26" fmla="*/ 88 w 216"/>
                <a:gd name="T27" fmla="*/ 228 h 384"/>
                <a:gd name="T28" fmla="*/ 108 w 216"/>
                <a:gd name="T29" fmla="*/ 209 h 384"/>
                <a:gd name="T30" fmla="*/ 200 w 216"/>
                <a:gd name="T31" fmla="*/ 368 h 384"/>
                <a:gd name="T32" fmla="*/ 16 w 216"/>
                <a:gd name="T33" fmla="*/ 368 h 384"/>
                <a:gd name="T34" fmla="*/ 16 w 216"/>
                <a:gd name="T35" fmla="*/ 211 h 384"/>
                <a:gd name="T36" fmla="*/ 50 w 216"/>
                <a:gd name="T37" fmla="*/ 174 h 384"/>
                <a:gd name="T38" fmla="*/ 74 w 216"/>
                <a:gd name="T39" fmla="*/ 174 h 384"/>
                <a:gd name="T40" fmla="*/ 97 w 216"/>
                <a:gd name="T41" fmla="*/ 197 h 384"/>
                <a:gd name="T42" fmla="*/ 66 w 216"/>
                <a:gd name="T43" fmla="*/ 228 h 384"/>
                <a:gd name="T44" fmla="*/ 108 w 216"/>
                <a:gd name="T45" fmla="*/ 270 h 384"/>
                <a:gd name="T46" fmla="*/ 150 w 216"/>
                <a:gd name="T47" fmla="*/ 228 h 384"/>
                <a:gd name="T48" fmla="*/ 119 w 216"/>
                <a:gd name="T49" fmla="*/ 197 h 384"/>
                <a:gd name="T50" fmla="*/ 141 w 216"/>
                <a:gd name="T51" fmla="*/ 174 h 384"/>
                <a:gd name="T52" fmla="*/ 165 w 216"/>
                <a:gd name="T53" fmla="*/ 174 h 384"/>
                <a:gd name="T54" fmla="*/ 200 w 216"/>
                <a:gd name="T55" fmla="*/ 211 h 384"/>
                <a:gd name="T56" fmla="*/ 200 w 216"/>
                <a:gd name="T57" fmla="*/ 368 h 384"/>
                <a:gd name="T58" fmla="*/ 108 w 216"/>
                <a:gd name="T59" fmla="*/ 151 h 384"/>
                <a:gd name="T60" fmla="*/ 183 w 216"/>
                <a:gd name="T61" fmla="*/ 75 h 384"/>
                <a:gd name="T62" fmla="*/ 108 w 216"/>
                <a:gd name="T63" fmla="*/ 0 h 384"/>
                <a:gd name="T64" fmla="*/ 32 w 216"/>
                <a:gd name="T65" fmla="*/ 75 h 384"/>
                <a:gd name="T66" fmla="*/ 108 w 216"/>
                <a:gd name="T67" fmla="*/ 151 h 384"/>
                <a:gd name="T68" fmla="*/ 108 w 216"/>
                <a:gd name="T69" fmla="*/ 16 h 384"/>
                <a:gd name="T70" fmla="*/ 167 w 216"/>
                <a:gd name="T71" fmla="*/ 75 h 384"/>
                <a:gd name="T72" fmla="*/ 108 w 216"/>
                <a:gd name="T73" fmla="*/ 135 h 384"/>
                <a:gd name="T74" fmla="*/ 48 w 216"/>
                <a:gd name="T75" fmla="*/ 75 h 384"/>
                <a:gd name="T76" fmla="*/ 108 w 216"/>
                <a:gd name="T77" fmla="*/ 1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384">
                  <a:moveTo>
                    <a:pt x="172" y="158"/>
                  </a:moveTo>
                  <a:cubicBezTo>
                    <a:pt x="135" y="158"/>
                    <a:pt x="135" y="158"/>
                    <a:pt x="135" y="158"/>
                  </a:cubicBezTo>
                  <a:cubicBezTo>
                    <a:pt x="108" y="186"/>
                    <a:pt x="108" y="186"/>
                    <a:pt x="108" y="186"/>
                  </a:cubicBezTo>
                  <a:cubicBezTo>
                    <a:pt x="80" y="158"/>
                    <a:pt x="80" y="158"/>
                    <a:pt x="80" y="158"/>
                  </a:cubicBezTo>
                  <a:cubicBezTo>
                    <a:pt x="43" y="158"/>
                    <a:pt x="43" y="158"/>
                    <a:pt x="43" y="158"/>
                  </a:cubicBezTo>
                  <a:cubicBezTo>
                    <a:pt x="0" y="204"/>
                    <a:pt x="0" y="204"/>
                    <a:pt x="0" y="204"/>
                  </a:cubicBezTo>
                  <a:cubicBezTo>
                    <a:pt x="0" y="384"/>
                    <a:pt x="0" y="384"/>
                    <a:pt x="0" y="384"/>
                  </a:cubicBezTo>
                  <a:cubicBezTo>
                    <a:pt x="216" y="384"/>
                    <a:pt x="216" y="384"/>
                    <a:pt x="216" y="384"/>
                  </a:cubicBezTo>
                  <a:cubicBezTo>
                    <a:pt x="216" y="204"/>
                    <a:pt x="216" y="204"/>
                    <a:pt x="216" y="204"/>
                  </a:cubicBezTo>
                  <a:lnTo>
                    <a:pt x="172" y="158"/>
                  </a:lnTo>
                  <a:close/>
                  <a:moveTo>
                    <a:pt x="108" y="209"/>
                  </a:moveTo>
                  <a:cubicBezTo>
                    <a:pt x="127" y="228"/>
                    <a:pt x="127" y="228"/>
                    <a:pt x="127" y="228"/>
                  </a:cubicBezTo>
                  <a:cubicBezTo>
                    <a:pt x="108" y="248"/>
                    <a:pt x="108" y="248"/>
                    <a:pt x="108" y="248"/>
                  </a:cubicBezTo>
                  <a:cubicBezTo>
                    <a:pt x="88" y="228"/>
                    <a:pt x="88" y="228"/>
                    <a:pt x="88" y="228"/>
                  </a:cubicBezTo>
                  <a:lnTo>
                    <a:pt x="108" y="209"/>
                  </a:lnTo>
                  <a:close/>
                  <a:moveTo>
                    <a:pt x="200" y="368"/>
                  </a:moveTo>
                  <a:cubicBezTo>
                    <a:pt x="16" y="368"/>
                    <a:pt x="16" y="368"/>
                    <a:pt x="16" y="368"/>
                  </a:cubicBezTo>
                  <a:cubicBezTo>
                    <a:pt x="16" y="211"/>
                    <a:pt x="16" y="211"/>
                    <a:pt x="16" y="211"/>
                  </a:cubicBezTo>
                  <a:cubicBezTo>
                    <a:pt x="50" y="174"/>
                    <a:pt x="50" y="174"/>
                    <a:pt x="50" y="174"/>
                  </a:cubicBezTo>
                  <a:cubicBezTo>
                    <a:pt x="74" y="174"/>
                    <a:pt x="74" y="174"/>
                    <a:pt x="74" y="174"/>
                  </a:cubicBezTo>
                  <a:cubicBezTo>
                    <a:pt x="97" y="197"/>
                    <a:pt x="97" y="197"/>
                    <a:pt x="97" y="197"/>
                  </a:cubicBezTo>
                  <a:cubicBezTo>
                    <a:pt x="66" y="228"/>
                    <a:pt x="66" y="228"/>
                    <a:pt x="66" y="228"/>
                  </a:cubicBezTo>
                  <a:cubicBezTo>
                    <a:pt x="108" y="270"/>
                    <a:pt x="108" y="270"/>
                    <a:pt x="108" y="270"/>
                  </a:cubicBezTo>
                  <a:cubicBezTo>
                    <a:pt x="150" y="228"/>
                    <a:pt x="150" y="228"/>
                    <a:pt x="150" y="228"/>
                  </a:cubicBezTo>
                  <a:cubicBezTo>
                    <a:pt x="119" y="197"/>
                    <a:pt x="119" y="197"/>
                    <a:pt x="119" y="197"/>
                  </a:cubicBezTo>
                  <a:cubicBezTo>
                    <a:pt x="141" y="174"/>
                    <a:pt x="141" y="174"/>
                    <a:pt x="141" y="174"/>
                  </a:cubicBezTo>
                  <a:cubicBezTo>
                    <a:pt x="165" y="174"/>
                    <a:pt x="165" y="174"/>
                    <a:pt x="165" y="174"/>
                  </a:cubicBezTo>
                  <a:cubicBezTo>
                    <a:pt x="200" y="211"/>
                    <a:pt x="200" y="211"/>
                    <a:pt x="200" y="211"/>
                  </a:cubicBezTo>
                  <a:lnTo>
                    <a:pt x="200" y="368"/>
                  </a:lnTo>
                  <a:close/>
                  <a:moveTo>
                    <a:pt x="108" y="151"/>
                  </a:moveTo>
                  <a:cubicBezTo>
                    <a:pt x="149" y="151"/>
                    <a:pt x="183" y="117"/>
                    <a:pt x="183" y="75"/>
                  </a:cubicBezTo>
                  <a:cubicBezTo>
                    <a:pt x="183" y="34"/>
                    <a:pt x="149" y="0"/>
                    <a:pt x="108" y="0"/>
                  </a:cubicBezTo>
                  <a:cubicBezTo>
                    <a:pt x="66" y="0"/>
                    <a:pt x="32" y="34"/>
                    <a:pt x="32" y="75"/>
                  </a:cubicBezTo>
                  <a:cubicBezTo>
                    <a:pt x="32" y="117"/>
                    <a:pt x="66" y="151"/>
                    <a:pt x="108" y="151"/>
                  </a:cubicBezTo>
                  <a:close/>
                  <a:moveTo>
                    <a:pt x="108" y="16"/>
                  </a:moveTo>
                  <a:cubicBezTo>
                    <a:pt x="141" y="16"/>
                    <a:pt x="167" y="43"/>
                    <a:pt x="167" y="75"/>
                  </a:cubicBezTo>
                  <a:cubicBezTo>
                    <a:pt x="167" y="108"/>
                    <a:pt x="141" y="135"/>
                    <a:pt x="108" y="135"/>
                  </a:cubicBezTo>
                  <a:cubicBezTo>
                    <a:pt x="75" y="135"/>
                    <a:pt x="48" y="108"/>
                    <a:pt x="48" y="75"/>
                  </a:cubicBezTo>
                  <a:cubicBezTo>
                    <a:pt x="48" y="43"/>
                    <a:pt x="75" y="16"/>
                    <a:pt x="108" y="16"/>
                  </a:cubicBezTo>
                  <a:close/>
                </a:path>
              </a:pathLst>
            </a:custGeom>
            <a:solidFill>
              <a:schemeClr val="accent3"/>
            </a:solid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83" name="TextBox 82">
              <a:extLst>
                <a:ext uri="{FF2B5EF4-FFF2-40B4-BE49-F238E27FC236}">
                  <a16:creationId xmlns:a16="http://schemas.microsoft.com/office/drawing/2014/main" id="{000AA679-161C-4289-BC26-06130C7A1F27}"/>
                </a:ext>
              </a:extLst>
            </p:cNvPr>
            <p:cNvSpPr txBox="1"/>
            <p:nvPr/>
          </p:nvSpPr>
          <p:spPr>
            <a:xfrm>
              <a:off x="6334338" y="3625106"/>
              <a:ext cx="525785" cy="138499"/>
            </a:xfrm>
            <a:prstGeom prst="rect">
              <a:avLst/>
            </a:prstGeom>
          </p:spPr>
          <p:txBody>
            <a:bodyPr wrap="none" lIns="0" tIns="0" rIns="0" bIns="0" rtlCol="0">
              <a:spAutoFit/>
            </a:bodyPr>
            <a:lstStyle/>
            <a:p>
              <a:pPr algn="l"/>
              <a:r>
                <a:rPr lang="en-US" sz="900"/>
                <a:t>Developer</a:t>
              </a:r>
            </a:p>
          </p:txBody>
        </p:sp>
        <p:sp>
          <p:nvSpPr>
            <p:cNvPr id="85" name="Freeform 41">
              <a:extLst>
                <a:ext uri="{FF2B5EF4-FFF2-40B4-BE49-F238E27FC236}">
                  <a16:creationId xmlns:a16="http://schemas.microsoft.com/office/drawing/2014/main" id="{1B2E079C-675E-48FD-AE7C-93675F9979C0}"/>
                </a:ext>
              </a:extLst>
            </p:cNvPr>
            <p:cNvSpPr>
              <a:spLocks noChangeAspect="1" noEditPoints="1"/>
            </p:cNvSpPr>
            <p:nvPr/>
          </p:nvSpPr>
          <p:spPr bwMode="auto">
            <a:xfrm>
              <a:off x="6866702" y="3246887"/>
              <a:ext cx="533896" cy="407358"/>
            </a:xfrm>
            <a:custGeom>
              <a:avLst/>
              <a:gdLst>
                <a:gd name="T0" fmla="*/ 18 w 384"/>
                <a:gd name="T1" fmla="*/ 16 h 293"/>
                <a:gd name="T2" fmla="*/ 336 w 384"/>
                <a:gd name="T3" fmla="*/ 19 h 293"/>
                <a:gd name="T4" fmla="*/ 352 w 384"/>
                <a:gd name="T5" fmla="*/ 120 h 293"/>
                <a:gd name="T6" fmla="*/ 333 w 384"/>
                <a:gd name="T7" fmla="*/ 0 h 293"/>
                <a:gd name="T8" fmla="*/ 0 w 384"/>
                <a:gd name="T9" fmla="*/ 18 h 293"/>
                <a:gd name="T10" fmla="*/ 18 w 384"/>
                <a:gd name="T11" fmla="*/ 235 h 293"/>
                <a:gd name="T12" fmla="*/ 137 w 384"/>
                <a:gd name="T13" fmla="*/ 259 h 293"/>
                <a:gd name="T14" fmla="*/ 105 w 384"/>
                <a:gd name="T15" fmla="*/ 285 h 293"/>
                <a:gd name="T16" fmla="*/ 237 w 384"/>
                <a:gd name="T17" fmla="*/ 293 h 293"/>
                <a:gd name="T18" fmla="*/ 243 w 384"/>
                <a:gd name="T19" fmla="*/ 272 h 293"/>
                <a:gd name="T20" fmla="*/ 211 w 384"/>
                <a:gd name="T21" fmla="*/ 235 h 293"/>
                <a:gd name="T22" fmla="*/ 293 w 384"/>
                <a:gd name="T23" fmla="*/ 219 h 293"/>
                <a:gd name="T24" fmla="*/ 16 w 384"/>
                <a:gd name="T25" fmla="*/ 217 h 293"/>
                <a:gd name="T26" fmla="*/ 293 w 384"/>
                <a:gd name="T27" fmla="*/ 201 h 293"/>
                <a:gd name="T28" fmla="*/ 16 w 384"/>
                <a:gd name="T29" fmla="*/ 185 h 293"/>
                <a:gd name="T30" fmla="*/ 135 w 384"/>
                <a:gd name="T31" fmla="*/ 277 h 293"/>
                <a:gd name="T32" fmla="*/ 185 w 384"/>
                <a:gd name="T33" fmla="*/ 271 h 293"/>
                <a:gd name="T34" fmla="*/ 135 w 384"/>
                <a:gd name="T35" fmla="*/ 277 h 293"/>
                <a:gd name="T36" fmla="*/ 163 w 384"/>
                <a:gd name="T37" fmla="*/ 255 h 293"/>
                <a:gd name="T38" fmla="*/ 158 w 384"/>
                <a:gd name="T39" fmla="*/ 240 h 293"/>
                <a:gd name="T40" fmla="*/ 198 w 384"/>
                <a:gd name="T41" fmla="*/ 255 h 293"/>
                <a:gd name="T42" fmla="*/ 174 w 384"/>
                <a:gd name="T43" fmla="*/ 255 h 293"/>
                <a:gd name="T44" fmla="*/ 316 w 384"/>
                <a:gd name="T45" fmla="*/ 128 h 293"/>
                <a:gd name="T46" fmla="*/ 302 w 384"/>
                <a:gd name="T47" fmla="*/ 274 h 293"/>
                <a:gd name="T48" fmla="*/ 370 w 384"/>
                <a:gd name="T49" fmla="*/ 288 h 293"/>
                <a:gd name="T50" fmla="*/ 384 w 384"/>
                <a:gd name="T51" fmla="*/ 143 h 293"/>
                <a:gd name="T52" fmla="*/ 372 w 384"/>
                <a:gd name="T53" fmla="*/ 274 h 293"/>
                <a:gd name="T54" fmla="*/ 316 w 384"/>
                <a:gd name="T55" fmla="*/ 276 h 293"/>
                <a:gd name="T56" fmla="*/ 314 w 384"/>
                <a:gd name="T57" fmla="*/ 142 h 293"/>
                <a:gd name="T58" fmla="*/ 369 w 384"/>
                <a:gd name="T59" fmla="*/ 140 h 293"/>
                <a:gd name="T60" fmla="*/ 372 w 384"/>
                <a:gd name="T61" fmla="*/ 274 h 293"/>
                <a:gd name="T62" fmla="*/ 342 w 384"/>
                <a:gd name="T63" fmla="*/ 269 h 293"/>
                <a:gd name="T64" fmla="*/ 342 w 384"/>
                <a:gd name="T65" fmla="*/ 259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293">
                  <a:moveTo>
                    <a:pt x="16" y="18"/>
                  </a:moveTo>
                  <a:cubicBezTo>
                    <a:pt x="16" y="17"/>
                    <a:pt x="17" y="16"/>
                    <a:pt x="18" y="16"/>
                  </a:cubicBezTo>
                  <a:cubicBezTo>
                    <a:pt x="333" y="16"/>
                    <a:pt x="333" y="16"/>
                    <a:pt x="333" y="16"/>
                  </a:cubicBezTo>
                  <a:cubicBezTo>
                    <a:pt x="335" y="16"/>
                    <a:pt x="336" y="17"/>
                    <a:pt x="336" y="19"/>
                  </a:cubicBezTo>
                  <a:cubicBezTo>
                    <a:pt x="336" y="120"/>
                    <a:pt x="336" y="120"/>
                    <a:pt x="336" y="120"/>
                  </a:cubicBezTo>
                  <a:cubicBezTo>
                    <a:pt x="352" y="120"/>
                    <a:pt x="352" y="120"/>
                    <a:pt x="352" y="120"/>
                  </a:cubicBezTo>
                  <a:cubicBezTo>
                    <a:pt x="352" y="19"/>
                    <a:pt x="352" y="19"/>
                    <a:pt x="352" y="19"/>
                  </a:cubicBezTo>
                  <a:cubicBezTo>
                    <a:pt x="352" y="9"/>
                    <a:pt x="344" y="0"/>
                    <a:pt x="333" y="0"/>
                  </a:cubicBezTo>
                  <a:cubicBezTo>
                    <a:pt x="18" y="0"/>
                    <a:pt x="18" y="0"/>
                    <a:pt x="18" y="0"/>
                  </a:cubicBezTo>
                  <a:cubicBezTo>
                    <a:pt x="8" y="0"/>
                    <a:pt x="0" y="8"/>
                    <a:pt x="0" y="18"/>
                  </a:cubicBezTo>
                  <a:cubicBezTo>
                    <a:pt x="0" y="217"/>
                    <a:pt x="0" y="217"/>
                    <a:pt x="0" y="217"/>
                  </a:cubicBezTo>
                  <a:cubicBezTo>
                    <a:pt x="0" y="227"/>
                    <a:pt x="8" y="235"/>
                    <a:pt x="18" y="235"/>
                  </a:cubicBezTo>
                  <a:cubicBezTo>
                    <a:pt x="143" y="235"/>
                    <a:pt x="143" y="235"/>
                    <a:pt x="143" y="235"/>
                  </a:cubicBezTo>
                  <a:cubicBezTo>
                    <a:pt x="137" y="259"/>
                    <a:pt x="137" y="259"/>
                    <a:pt x="137" y="259"/>
                  </a:cubicBezTo>
                  <a:cubicBezTo>
                    <a:pt x="124" y="263"/>
                    <a:pt x="115" y="268"/>
                    <a:pt x="109" y="272"/>
                  </a:cubicBezTo>
                  <a:cubicBezTo>
                    <a:pt x="105" y="275"/>
                    <a:pt x="104" y="280"/>
                    <a:pt x="105" y="285"/>
                  </a:cubicBezTo>
                  <a:cubicBezTo>
                    <a:pt x="107" y="290"/>
                    <a:pt x="111" y="293"/>
                    <a:pt x="116" y="293"/>
                  </a:cubicBezTo>
                  <a:cubicBezTo>
                    <a:pt x="237" y="293"/>
                    <a:pt x="237" y="293"/>
                    <a:pt x="237" y="293"/>
                  </a:cubicBezTo>
                  <a:cubicBezTo>
                    <a:pt x="241" y="293"/>
                    <a:pt x="246" y="290"/>
                    <a:pt x="247" y="285"/>
                  </a:cubicBezTo>
                  <a:cubicBezTo>
                    <a:pt x="249" y="281"/>
                    <a:pt x="247" y="275"/>
                    <a:pt x="243" y="272"/>
                  </a:cubicBezTo>
                  <a:cubicBezTo>
                    <a:pt x="238" y="268"/>
                    <a:pt x="229" y="263"/>
                    <a:pt x="215" y="260"/>
                  </a:cubicBezTo>
                  <a:cubicBezTo>
                    <a:pt x="211" y="235"/>
                    <a:pt x="211" y="235"/>
                    <a:pt x="211" y="235"/>
                  </a:cubicBezTo>
                  <a:cubicBezTo>
                    <a:pt x="293" y="235"/>
                    <a:pt x="293" y="235"/>
                    <a:pt x="293" y="235"/>
                  </a:cubicBezTo>
                  <a:cubicBezTo>
                    <a:pt x="293" y="219"/>
                    <a:pt x="293" y="219"/>
                    <a:pt x="293" y="219"/>
                  </a:cubicBezTo>
                  <a:cubicBezTo>
                    <a:pt x="18" y="219"/>
                    <a:pt x="18" y="219"/>
                    <a:pt x="18" y="219"/>
                  </a:cubicBezTo>
                  <a:cubicBezTo>
                    <a:pt x="17" y="219"/>
                    <a:pt x="16" y="218"/>
                    <a:pt x="16" y="217"/>
                  </a:cubicBezTo>
                  <a:cubicBezTo>
                    <a:pt x="16" y="201"/>
                    <a:pt x="16" y="201"/>
                    <a:pt x="16" y="201"/>
                  </a:cubicBezTo>
                  <a:cubicBezTo>
                    <a:pt x="293" y="201"/>
                    <a:pt x="293" y="201"/>
                    <a:pt x="293" y="201"/>
                  </a:cubicBezTo>
                  <a:cubicBezTo>
                    <a:pt x="293" y="185"/>
                    <a:pt x="293" y="185"/>
                    <a:pt x="293" y="185"/>
                  </a:cubicBezTo>
                  <a:cubicBezTo>
                    <a:pt x="16" y="185"/>
                    <a:pt x="16" y="185"/>
                    <a:pt x="16" y="185"/>
                  </a:cubicBezTo>
                  <a:lnTo>
                    <a:pt x="16" y="18"/>
                  </a:lnTo>
                  <a:close/>
                  <a:moveTo>
                    <a:pt x="135" y="277"/>
                  </a:moveTo>
                  <a:cubicBezTo>
                    <a:pt x="142" y="274"/>
                    <a:pt x="152" y="272"/>
                    <a:pt x="164" y="271"/>
                  </a:cubicBezTo>
                  <a:cubicBezTo>
                    <a:pt x="185" y="271"/>
                    <a:pt x="185" y="271"/>
                    <a:pt x="185" y="271"/>
                  </a:cubicBezTo>
                  <a:cubicBezTo>
                    <a:pt x="199" y="272"/>
                    <a:pt x="209" y="274"/>
                    <a:pt x="217" y="277"/>
                  </a:cubicBezTo>
                  <a:lnTo>
                    <a:pt x="135" y="277"/>
                  </a:lnTo>
                  <a:close/>
                  <a:moveTo>
                    <a:pt x="174" y="255"/>
                  </a:moveTo>
                  <a:cubicBezTo>
                    <a:pt x="170" y="255"/>
                    <a:pt x="167" y="255"/>
                    <a:pt x="163" y="255"/>
                  </a:cubicBezTo>
                  <a:cubicBezTo>
                    <a:pt x="155" y="255"/>
                    <a:pt x="155" y="255"/>
                    <a:pt x="155" y="255"/>
                  </a:cubicBezTo>
                  <a:cubicBezTo>
                    <a:pt x="158" y="240"/>
                    <a:pt x="158" y="240"/>
                    <a:pt x="158" y="240"/>
                  </a:cubicBezTo>
                  <a:cubicBezTo>
                    <a:pt x="196" y="240"/>
                    <a:pt x="196" y="240"/>
                    <a:pt x="196" y="240"/>
                  </a:cubicBezTo>
                  <a:cubicBezTo>
                    <a:pt x="198" y="255"/>
                    <a:pt x="198" y="255"/>
                    <a:pt x="198" y="255"/>
                  </a:cubicBezTo>
                  <a:cubicBezTo>
                    <a:pt x="186" y="255"/>
                    <a:pt x="186" y="255"/>
                    <a:pt x="186" y="255"/>
                  </a:cubicBezTo>
                  <a:cubicBezTo>
                    <a:pt x="182" y="255"/>
                    <a:pt x="178" y="255"/>
                    <a:pt x="174" y="255"/>
                  </a:cubicBezTo>
                  <a:close/>
                  <a:moveTo>
                    <a:pt x="369" y="128"/>
                  </a:moveTo>
                  <a:cubicBezTo>
                    <a:pt x="316" y="128"/>
                    <a:pt x="316" y="128"/>
                    <a:pt x="316" y="128"/>
                  </a:cubicBezTo>
                  <a:cubicBezTo>
                    <a:pt x="308" y="128"/>
                    <a:pt x="302" y="134"/>
                    <a:pt x="302" y="142"/>
                  </a:cubicBezTo>
                  <a:cubicBezTo>
                    <a:pt x="302" y="274"/>
                    <a:pt x="302" y="274"/>
                    <a:pt x="302" y="274"/>
                  </a:cubicBezTo>
                  <a:cubicBezTo>
                    <a:pt x="302" y="282"/>
                    <a:pt x="308" y="288"/>
                    <a:pt x="316" y="288"/>
                  </a:cubicBezTo>
                  <a:cubicBezTo>
                    <a:pt x="370" y="288"/>
                    <a:pt x="370" y="288"/>
                    <a:pt x="370" y="288"/>
                  </a:cubicBezTo>
                  <a:cubicBezTo>
                    <a:pt x="378" y="288"/>
                    <a:pt x="384" y="282"/>
                    <a:pt x="384" y="274"/>
                  </a:cubicBezTo>
                  <a:cubicBezTo>
                    <a:pt x="384" y="143"/>
                    <a:pt x="384" y="143"/>
                    <a:pt x="384" y="143"/>
                  </a:cubicBezTo>
                  <a:cubicBezTo>
                    <a:pt x="384" y="135"/>
                    <a:pt x="377" y="128"/>
                    <a:pt x="369" y="128"/>
                  </a:cubicBezTo>
                  <a:close/>
                  <a:moveTo>
                    <a:pt x="372" y="274"/>
                  </a:moveTo>
                  <a:cubicBezTo>
                    <a:pt x="372" y="275"/>
                    <a:pt x="371" y="276"/>
                    <a:pt x="370" y="276"/>
                  </a:cubicBezTo>
                  <a:cubicBezTo>
                    <a:pt x="316" y="276"/>
                    <a:pt x="316" y="276"/>
                    <a:pt x="316" y="276"/>
                  </a:cubicBezTo>
                  <a:cubicBezTo>
                    <a:pt x="315" y="276"/>
                    <a:pt x="314" y="275"/>
                    <a:pt x="314" y="274"/>
                  </a:cubicBezTo>
                  <a:cubicBezTo>
                    <a:pt x="314" y="142"/>
                    <a:pt x="314" y="142"/>
                    <a:pt x="314" y="142"/>
                  </a:cubicBezTo>
                  <a:cubicBezTo>
                    <a:pt x="314" y="141"/>
                    <a:pt x="315" y="140"/>
                    <a:pt x="316" y="140"/>
                  </a:cubicBezTo>
                  <a:cubicBezTo>
                    <a:pt x="369" y="140"/>
                    <a:pt x="369" y="140"/>
                    <a:pt x="369" y="140"/>
                  </a:cubicBezTo>
                  <a:cubicBezTo>
                    <a:pt x="371" y="140"/>
                    <a:pt x="372" y="141"/>
                    <a:pt x="372" y="143"/>
                  </a:cubicBezTo>
                  <a:lnTo>
                    <a:pt x="372" y="274"/>
                  </a:lnTo>
                  <a:close/>
                  <a:moveTo>
                    <a:pt x="347" y="264"/>
                  </a:moveTo>
                  <a:cubicBezTo>
                    <a:pt x="347" y="267"/>
                    <a:pt x="345" y="269"/>
                    <a:pt x="342" y="269"/>
                  </a:cubicBezTo>
                  <a:cubicBezTo>
                    <a:pt x="339" y="269"/>
                    <a:pt x="337" y="267"/>
                    <a:pt x="337" y="264"/>
                  </a:cubicBezTo>
                  <a:cubicBezTo>
                    <a:pt x="337" y="261"/>
                    <a:pt x="339" y="259"/>
                    <a:pt x="342" y="259"/>
                  </a:cubicBezTo>
                  <a:cubicBezTo>
                    <a:pt x="345" y="259"/>
                    <a:pt x="347" y="261"/>
                    <a:pt x="347" y="264"/>
                  </a:cubicBezTo>
                  <a:close/>
                </a:path>
              </a:pathLst>
            </a:custGeom>
            <a:solidFill>
              <a:schemeClr val="bg2">
                <a:lumMod val="75000"/>
              </a:scheme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89" name="Group 88">
            <a:extLst>
              <a:ext uri="{FF2B5EF4-FFF2-40B4-BE49-F238E27FC236}">
                <a16:creationId xmlns:a16="http://schemas.microsoft.com/office/drawing/2014/main" id="{8F27ED95-604B-4216-A011-D5D09A397962}"/>
              </a:ext>
            </a:extLst>
          </p:cNvPr>
          <p:cNvGrpSpPr/>
          <p:nvPr/>
        </p:nvGrpSpPr>
        <p:grpSpPr>
          <a:xfrm>
            <a:off x="1404044" y="2747431"/>
            <a:ext cx="1066260" cy="682634"/>
            <a:chOff x="6334338" y="3080971"/>
            <a:chExt cx="1066260" cy="682634"/>
          </a:xfrm>
        </p:grpSpPr>
        <p:sp>
          <p:nvSpPr>
            <p:cNvPr id="90" name="Freeform 5">
              <a:extLst>
                <a:ext uri="{FF2B5EF4-FFF2-40B4-BE49-F238E27FC236}">
                  <a16:creationId xmlns:a16="http://schemas.microsoft.com/office/drawing/2014/main" id="{8022A007-4F08-4EC4-AC50-53C710ABF27F}"/>
                </a:ext>
              </a:extLst>
            </p:cNvPr>
            <p:cNvSpPr>
              <a:spLocks noChangeAspect="1" noEditPoints="1"/>
            </p:cNvSpPr>
            <p:nvPr/>
          </p:nvSpPr>
          <p:spPr bwMode="auto">
            <a:xfrm>
              <a:off x="6462715" y="3080971"/>
              <a:ext cx="274031" cy="488060"/>
            </a:xfrm>
            <a:custGeom>
              <a:avLst/>
              <a:gdLst>
                <a:gd name="T0" fmla="*/ 172 w 216"/>
                <a:gd name="T1" fmla="*/ 158 h 384"/>
                <a:gd name="T2" fmla="*/ 135 w 216"/>
                <a:gd name="T3" fmla="*/ 158 h 384"/>
                <a:gd name="T4" fmla="*/ 108 w 216"/>
                <a:gd name="T5" fmla="*/ 186 h 384"/>
                <a:gd name="T6" fmla="*/ 80 w 216"/>
                <a:gd name="T7" fmla="*/ 158 h 384"/>
                <a:gd name="T8" fmla="*/ 43 w 216"/>
                <a:gd name="T9" fmla="*/ 158 h 384"/>
                <a:gd name="T10" fmla="*/ 0 w 216"/>
                <a:gd name="T11" fmla="*/ 204 h 384"/>
                <a:gd name="T12" fmla="*/ 0 w 216"/>
                <a:gd name="T13" fmla="*/ 384 h 384"/>
                <a:gd name="T14" fmla="*/ 216 w 216"/>
                <a:gd name="T15" fmla="*/ 384 h 384"/>
                <a:gd name="T16" fmla="*/ 216 w 216"/>
                <a:gd name="T17" fmla="*/ 204 h 384"/>
                <a:gd name="T18" fmla="*/ 172 w 216"/>
                <a:gd name="T19" fmla="*/ 158 h 384"/>
                <a:gd name="T20" fmla="*/ 108 w 216"/>
                <a:gd name="T21" fmla="*/ 209 h 384"/>
                <a:gd name="T22" fmla="*/ 127 w 216"/>
                <a:gd name="T23" fmla="*/ 228 h 384"/>
                <a:gd name="T24" fmla="*/ 108 w 216"/>
                <a:gd name="T25" fmla="*/ 248 h 384"/>
                <a:gd name="T26" fmla="*/ 88 w 216"/>
                <a:gd name="T27" fmla="*/ 228 h 384"/>
                <a:gd name="T28" fmla="*/ 108 w 216"/>
                <a:gd name="T29" fmla="*/ 209 h 384"/>
                <a:gd name="T30" fmla="*/ 200 w 216"/>
                <a:gd name="T31" fmla="*/ 368 h 384"/>
                <a:gd name="T32" fmla="*/ 16 w 216"/>
                <a:gd name="T33" fmla="*/ 368 h 384"/>
                <a:gd name="T34" fmla="*/ 16 w 216"/>
                <a:gd name="T35" fmla="*/ 211 h 384"/>
                <a:gd name="T36" fmla="*/ 50 w 216"/>
                <a:gd name="T37" fmla="*/ 174 h 384"/>
                <a:gd name="T38" fmla="*/ 74 w 216"/>
                <a:gd name="T39" fmla="*/ 174 h 384"/>
                <a:gd name="T40" fmla="*/ 97 w 216"/>
                <a:gd name="T41" fmla="*/ 197 h 384"/>
                <a:gd name="T42" fmla="*/ 66 w 216"/>
                <a:gd name="T43" fmla="*/ 228 h 384"/>
                <a:gd name="T44" fmla="*/ 108 w 216"/>
                <a:gd name="T45" fmla="*/ 270 h 384"/>
                <a:gd name="T46" fmla="*/ 150 w 216"/>
                <a:gd name="T47" fmla="*/ 228 h 384"/>
                <a:gd name="T48" fmla="*/ 119 w 216"/>
                <a:gd name="T49" fmla="*/ 197 h 384"/>
                <a:gd name="T50" fmla="*/ 141 w 216"/>
                <a:gd name="T51" fmla="*/ 174 h 384"/>
                <a:gd name="T52" fmla="*/ 165 w 216"/>
                <a:gd name="T53" fmla="*/ 174 h 384"/>
                <a:gd name="T54" fmla="*/ 200 w 216"/>
                <a:gd name="T55" fmla="*/ 211 h 384"/>
                <a:gd name="T56" fmla="*/ 200 w 216"/>
                <a:gd name="T57" fmla="*/ 368 h 384"/>
                <a:gd name="T58" fmla="*/ 108 w 216"/>
                <a:gd name="T59" fmla="*/ 151 h 384"/>
                <a:gd name="T60" fmla="*/ 183 w 216"/>
                <a:gd name="T61" fmla="*/ 75 h 384"/>
                <a:gd name="T62" fmla="*/ 108 w 216"/>
                <a:gd name="T63" fmla="*/ 0 h 384"/>
                <a:gd name="T64" fmla="*/ 32 w 216"/>
                <a:gd name="T65" fmla="*/ 75 h 384"/>
                <a:gd name="T66" fmla="*/ 108 w 216"/>
                <a:gd name="T67" fmla="*/ 151 h 384"/>
                <a:gd name="T68" fmla="*/ 108 w 216"/>
                <a:gd name="T69" fmla="*/ 16 h 384"/>
                <a:gd name="T70" fmla="*/ 167 w 216"/>
                <a:gd name="T71" fmla="*/ 75 h 384"/>
                <a:gd name="T72" fmla="*/ 108 w 216"/>
                <a:gd name="T73" fmla="*/ 135 h 384"/>
                <a:gd name="T74" fmla="*/ 48 w 216"/>
                <a:gd name="T75" fmla="*/ 75 h 384"/>
                <a:gd name="T76" fmla="*/ 108 w 216"/>
                <a:gd name="T77" fmla="*/ 1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384">
                  <a:moveTo>
                    <a:pt x="172" y="158"/>
                  </a:moveTo>
                  <a:cubicBezTo>
                    <a:pt x="135" y="158"/>
                    <a:pt x="135" y="158"/>
                    <a:pt x="135" y="158"/>
                  </a:cubicBezTo>
                  <a:cubicBezTo>
                    <a:pt x="108" y="186"/>
                    <a:pt x="108" y="186"/>
                    <a:pt x="108" y="186"/>
                  </a:cubicBezTo>
                  <a:cubicBezTo>
                    <a:pt x="80" y="158"/>
                    <a:pt x="80" y="158"/>
                    <a:pt x="80" y="158"/>
                  </a:cubicBezTo>
                  <a:cubicBezTo>
                    <a:pt x="43" y="158"/>
                    <a:pt x="43" y="158"/>
                    <a:pt x="43" y="158"/>
                  </a:cubicBezTo>
                  <a:cubicBezTo>
                    <a:pt x="0" y="204"/>
                    <a:pt x="0" y="204"/>
                    <a:pt x="0" y="204"/>
                  </a:cubicBezTo>
                  <a:cubicBezTo>
                    <a:pt x="0" y="384"/>
                    <a:pt x="0" y="384"/>
                    <a:pt x="0" y="384"/>
                  </a:cubicBezTo>
                  <a:cubicBezTo>
                    <a:pt x="216" y="384"/>
                    <a:pt x="216" y="384"/>
                    <a:pt x="216" y="384"/>
                  </a:cubicBezTo>
                  <a:cubicBezTo>
                    <a:pt x="216" y="204"/>
                    <a:pt x="216" y="204"/>
                    <a:pt x="216" y="204"/>
                  </a:cubicBezTo>
                  <a:lnTo>
                    <a:pt x="172" y="158"/>
                  </a:lnTo>
                  <a:close/>
                  <a:moveTo>
                    <a:pt x="108" y="209"/>
                  </a:moveTo>
                  <a:cubicBezTo>
                    <a:pt x="127" y="228"/>
                    <a:pt x="127" y="228"/>
                    <a:pt x="127" y="228"/>
                  </a:cubicBezTo>
                  <a:cubicBezTo>
                    <a:pt x="108" y="248"/>
                    <a:pt x="108" y="248"/>
                    <a:pt x="108" y="248"/>
                  </a:cubicBezTo>
                  <a:cubicBezTo>
                    <a:pt x="88" y="228"/>
                    <a:pt x="88" y="228"/>
                    <a:pt x="88" y="228"/>
                  </a:cubicBezTo>
                  <a:lnTo>
                    <a:pt x="108" y="209"/>
                  </a:lnTo>
                  <a:close/>
                  <a:moveTo>
                    <a:pt x="200" y="368"/>
                  </a:moveTo>
                  <a:cubicBezTo>
                    <a:pt x="16" y="368"/>
                    <a:pt x="16" y="368"/>
                    <a:pt x="16" y="368"/>
                  </a:cubicBezTo>
                  <a:cubicBezTo>
                    <a:pt x="16" y="211"/>
                    <a:pt x="16" y="211"/>
                    <a:pt x="16" y="211"/>
                  </a:cubicBezTo>
                  <a:cubicBezTo>
                    <a:pt x="50" y="174"/>
                    <a:pt x="50" y="174"/>
                    <a:pt x="50" y="174"/>
                  </a:cubicBezTo>
                  <a:cubicBezTo>
                    <a:pt x="74" y="174"/>
                    <a:pt x="74" y="174"/>
                    <a:pt x="74" y="174"/>
                  </a:cubicBezTo>
                  <a:cubicBezTo>
                    <a:pt x="97" y="197"/>
                    <a:pt x="97" y="197"/>
                    <a:pt x="97" y="197"/>
                  </a:cubicBezTo>
                  <a:cubicBezTo>
                    <a:pt x="66" y="228"/>
                    <a:pt x="66" y="228"/>
                    <a:pt x="66" y="228"/>
                  </a:cubicBezTo>
                  <a:cubicBezTo>
                    <a:pt x="108" y="270"/>
                    <a:pt x="108" y="270"/>
                    <a:pt x="108" y="270"/>
                  </a:cubicBezTo>
                  <a:cubicBezTo>
                    <a:pt x="150" y="228"/>
                    <a:pt x="150" y="228"/>
                    <a:pt x="150" y="228"/>
                  </a:cubicBezTo>
                  <a:cubicBezTo>
                    <a:pt x="119" y="197"/>
                    <a:pt x="119" y="197"/>
                    <a:pt x="119" y="197"/>
                  </a:cubicBezTo>
                  <a:cubicBezTo>
                    <a:pt x="141" y="174"/>
                    <a:pt x="141" y="174"/>
                    <a:pt x="141" y="174"/>
                  </a:cubicBezTo>
                  <a:cubicBezTo>
                    <a:pt x="165" y="174"/>
                    <a:pt x="165" y="174"/>
                    <a:pt x="165" y="174"/>
                  </a:cubicBezTo>
                  <a:cubicBezTo>
                    <a:pt x="200" y="211"/>
                    <a:pt x="200" y="211"/>
                    <a:pt x="200" y="211"/>
                  </a:cubicBezTo>
                  <a:lnTo>
                    <a:pt x="200" y="368"/>
                  </a:lnTo>
                  <a:close/>
                  <a:moveTo>
                    <a:pt x="108" y="151"/>
                  </a:moveTo>
                  <a:cubicBezTo>
                    <a:pt x="149" y="151"/>
                    <a:pt x="183" y="117"/>
                    <a:pt x="183" y="75"/>
                  </a:cubicBezTo>
                  <a:cubicBezTo>
                    <a:pt x="183" y="34"/>
                    <a:pt x="149" y="0"/>
                    <a:pt x="108" y="0"/>
                  </a:cubicBezTo>
                  <a:cubicBezTo>
                    <a:pt x="66" y="0"/>
                    <a:pt x="32" y="34"/>
                    <a:pt x="32" y="75"/>
                  </a:cubicBezTo>
                  <a:cubicBezTo>
                    <a:pt x="32" y="117"/>
                    <a:pt x="66" y="151"/>
                    <a:pt x="108" y="151"/>
                  </a:cubicBezTo>
                  <a:close/>
                  <a:moveTo>
                    <a:pt x="108" y="16"/>
                  </a:moveTo>
                  <a:cubicBezTo>
                    <a:pt x="141" y="16"/>
                    <a:pt x="167" y="43"/>
                    <a:pt x="167" y="75"/>
                  </a:cubicBezTo>
                  <a:cubicBezTo>
                    <a:pt x="167" y="108"/>
                    <a:pt x="141" y="135"/>
                    <a:pt x="108" y="135"/>
                  </a:cubicBezTo>
                  <a:cubicBezTo>
                    <a:pt x="75" y="135"/>
                    <a:pt x="48" y="108"/>
                    <a:pt x="48" y="75"/>
                  </a:cubicBezTo>
                  <a:cubicBezTo>
                    <a:pt x="48" y="43"/>
                    <a:pt x="75" y="16"/>
                    <a:pt x="108" y="16"/>
                  </a:cubicBezTo>
                  <a:close/>
                </a:path>
              </a:pathLst>
            </a:custGeom>
            <a:solidFill>
              <a:schemeClr val="accent3"/>
            </a:solid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91" name="TextBox 90">
              <a:extLst>
                <a:ext uri="{FF2B5EF4-FFF2-40B4-BE49-F238E27FC236}">
                  <a16:creationId xmlns:a16="http://schemas.microsoft.com/office/drawing/2014/main" id="{1685EDCF-618A-491A-AC74-9B4C74F6BF14}"/>
                </a:ext>
              </a:extLst>
            </p:cNvPr>
            <p:cNvSpPr txBox="1"/>
            <p:nvPr/>
          </p:nvSpPr>
          <p:spPr>
            <a:xfrm>
              <a:off x="6334338" y="3625106"/>
              <a:ext cx="525785" cy="138499"/>
            </a:xfrm>
            <a:prstGeom prst="rect">
              <a:avLst/>
            </a:prstGeom>
          </p:spPr>
          <p:txBody>
            <a:bodyPr wrap="none" lIns="0" tIns="0" rIns="0" bIns="0" rtlCol="0">
              <a:spAutoFit/>
            </a:bodyPr>
            <a:lstStyle/>
            <a:p>
              <a:pPr algn="l"/>
              <a:r>
                <a:rPr lang="en-US" sz="900"/>
                <a:t>Developer</a:t>
              </a:r>
            </a:p>
          </p:txBody>
        </p:sp>
        <p:sp>
          <p:nvSpPr>
            <p:cNvPr id="92" name="Freeform 41">
              <a:extLst>
                <a:ext uri="{FF2B5EF4-FFF2-40B4-BE49-F238E27FC236}">
                  <a16:creationId xmlns:a16="http://schemas.microsoft.com/office/drawing/2014/main" id="{01E3F763-2AB4-4116-A47C-5092AC7F4A23}"/>
                </a:ext>
              </a:extLst>
            </p:cNvPr>
            <p:cNvSpPr>
              <a:spLocks noChangeAspect="1" noEditPoints="1"/>
            </p:cNvSpPr>
            <p:nvPr/>
          </p:nvSpPr>
          <p:spPr bwMode="auto">
            <a:xfrm>
              <a:off x="6866702" y="3246887"/>
              <a:ext cx="533896" cy="407358"/>
            </a:xfrm>
            <a:custGeom>
              <a:avLst/>
              <a:gdLst>
                <a:gd name="T0" fmla="*/ 18 w 384"/>
                <a:gd name="T1" fmla="*/ 16 h 293"/>
                <a:gd name="T2" fmla="*/ 336 w 384"/>
                <a:gd name="T3" fmla="*/ 19 h 293"/>
                <a:gd name="T4" fmla="*/ 352 w 384"/>
                <a:gd name="T5" fmla="*/ 120 h 293"/>
                <a:gd name="T6" fmla="*/ 333 w 384"/>
                <a:gd name="T7" fmla="*/ 0 h 293"/>
                <a:gd name="T8" fmla="*/ 0 w 384"/>
                <a:gd name="T9" fmla="*/ 18 h 293"/>
                <a:gd name="T10" fmla="*/ 18 w 384"/>
                <a:gd name="T11" fmla="*/ 235 h 293"/>
                <a:gd name="T12" fmla="*/ 137 w 384"/>
                <a:gd name="T13" fmla="*/ 259 h 293"/>
                <a:gd name="T14" fmla="*/ 105 w 384"/>
                <a:gd name="T15" fmla="*/ 285 h 293"/>
                <a:gd name="T16" fmla="*/ 237 w 384"/>
                <a:gd name="T17" fmla="*/ 293 h 293"/>
                <a:gd name="T18" fmla="*/ 243 w 384"/>
                <a:gd name="T19" fmla="*/ 272 h 293"/>
                <a:gd name="T20" fmla="*/ 211 w 384"/>
                <a:gd name="T21" fmla="*/ 235 h 293"/>
                <a:gd name="T22" fmla="*/ 293 w 384"/>
                <a:gd name="T23" fmla="*/ 219 h 293"/>
                <a:gd name="T24" fmla="*/ 16 w 384"/>
                <a:gd name="T25" fmla="*/ 217 h 293"/>
                <a:gd name="T26" fmla="*/ 293 w 384"/>
                <a:gd name="T27" fmla="*/ 201 h 293"/>
                <a:gd name="T28" fmla="*/ 16 w 384"/>
                <a:gd name="T29" fmla="*/ 185 h 293"/>
                <a:gd name="T30" fmla="*/ 135 w 384"/>
                <a:gd name="T31" fmla="*/ 277 h 293"/>
                <a:gd name="T32" fmla="*/ 185 w 384"/>
                <a:gd name="T33" fmla="*/ 271 h 293"/>
                <a:gd name="T34" fmla="*/ 135 w 384"/>
                <a:gd name="T35" fmla="*/ 277 h 293"/>
                <a:gd name="T36" fmla="*/ 163 w 384"/>
                <a:gd name="T37" fmla="*/ 255 h 293"/>
                <a:gd name="T38" fmla="*/ 158 w 384"/>
                <a:gd name="T39" fmla="*/ 240 h 293"/>
                <a:gd name="T40" fmla="*/ 198 w 384"/>
                <a:gd name="T41" fmla="*/ 255 h 293"/>
                <a:gd name="T42" fmla="*/ 174 w 384"/>
                <a:gd name="T43" fmla="*/ 255 h 293"/>
                <a:gd name="T44" fmla="*/ 316 w 384"/>
                <a:gd name="T45" fmla="*/ 128 h 293"/>
                <a:gd name="T46" fmla="*/ 302 w 384"/>
                <a:gd name="T47" fmla="*/ 274 h 293"/>
                <a:gd name="T48" fmla="*/ 370 w 384"/>
                <a:gd name="T49" fmla="*/ 288 h 293"/>
                <a:gd name="T50" fmla="*/ 384 w 384"/>
                <a:gd name="T51" fmla="*/ 143 h 293"/>
                <a:gd name="T52" fmla="*/ 372 w 384"/>
                <a:gd name="T53" fmla="*/ 274 h 293"/>
                <a:gd name="T54" fmla="*/ 316 w 384"/>
                <a:gd name="T55" fmla="*/ 276 h 293"/>
                <a:gd name="T56" fmla="*/ 314 w 384"/>
                <a:gd name="T57" fmla="*/ 142 h 293"/>
                <a:gd name="T58" fmla="*/ 369 w 384"/>
                <a:gd name="T59" fmla="*/ 140 h 293"/>
                <a:gd name="T60" fmla="*/ 372 w 384"/>
                <a:gd name="T61" fmla="*/ 274 h 293"/>
                <a:gd name="T62" fmla="*/ 342 w 384"/>
                <a:gd name="T63" fmla="*/ 269 h 293"/>
                <a:gd name="T64" fmla="*/ 342 w 384"/>
                <a:gd name="T65" fmla="*/ 259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293">
                  <a:moveTo>
                    <a:pt x="16" y="18"/>
                  </a:moveTo>
                  <a:cubicBezTo>
                    <a:pt x="16" y="17"/>
                    <a:pt x="17" y="16"/>
                    <a:pt x="18" y="16"/>
                  </a:cubicBezTo>
                  <a:cubicBezTo>
                    <a:pt x="333" y="16"/>
                    <a:pt x="333" y="16"/>
                    <a:pt x="333" y="16"/>
                  </a:cubicBezTo>
                  <a:cubicBezTo>
                    <a:pt x="335" y="16"/>
                    <a:pt x="336" y="17"/>
                    <a:pt x="336" y="19"/>
                  </a:cubicBezTo>
                  <a:cubicBezTo>
                    <a:pt x="336" y="120"/>
                    <a:pt x="336" y="120"/>
                    <a:pt x="336" y="120"/>
                  </a:cubicBezTo>
                  <a:cubicBezTo>
                    <a:pt x="352" y="120"/>
                    <a:pt x="352" y="120"/>
                    <a:pt x="352" y="120"/>
                  </a:cubicBezTo>
                  <a:cubicBezTo>
                    <a:pt x="352" y="19"/>
                    <a:pt x="352" y="19"/>
                    <a:pt x="352" y="19"/>
                  </a:cubicBezTo>
                  <a:cubicBezTo>
                    <a:pt x="352" y="9"/>
                    <a:pt x="344" y="0"/>
                    <a:pt x="333" y="0"/>
                  </a:cubicBezTo>
                  <a:cubicBezTo>
                    <a:pt x="18" y="0"/>
                    <a:pt x="18" y="0"/>
                    <a:pt x="18" y="0"/>
                  </a:cubicBezTo>
                  <a:cubicBezTo>
                    <a:pt x="8" y="0"/>
                    <a:pt x="0" y="8"/>
                    <a:pt x="0" y="18"/>
                  </a:cubicBezTo>
                  <a:cubicBezTo>
                    <a:pt x="0" y="217"/>
                    <a:pt x="0" y="217"/>
                    <a:pt x="0" y="217"/>
                  </a:cubicBezTo>
                  <a:cubicBezTo>
                    <a:pt x="0" y="227"/>
                    <a:pt x="8" y="235"/>
                    <a:pt x="18" y="235"/>
                  </a:cubicBezTo>
                  <a:cubicBezTo>
                    <a:pt x="143" y="235"/>
                    <a:pt x="143" y="235"/>
                    <a:pt x="143" y="235"/>
                  </a:cubicBezTo>
                  <a:cubicBezTo>
                    <a:pt x="137" y="259"/>
                    <a:pt x="137" y="259"/>
                    <a:pt x="137" y="259"/>
                  </a:cubicBezTo>
                  <a:cubicBezTo>
                    <a:pt x="124" y="263"/>
                    <a:pt x="115" y="268"/>
                    <a:pt x="109" y="272"/>
                  </a:cubicBezTo>
                  <a:cubicBezTo>
                    <a:pt x="105" y="275"/>
                    <a:pt x="104" y="280"/>
                    <a:pt x="105" y="285"/>
                  </a:cubicBezTo>
                  <a:cubicBezTo>
                    <a:pt x="107" y="290"/>
                    <a:pt x="111" y="293"/>
                    <a:pt x="116" y="293"/>
                  </a:cubicBezTo>
                  <a:cubicBezTo>
                    <a:pt x="237" y="293"/>
                    <a:pt x="237" y="293"/>
                    <a:pt x="237" y="293"/>
                  </a:cubicBezTo>
                  <a:cubicBezTo>
                    <a:pt x="241" y="293"/>
                    <a:pt x="246" y="290"/>
                    <a:pt x="247" y="285"/>
                  </a:cubicBezTo>
                  <a:cubicBezTo>
                    <a:pt x="249" y="281"/>
                    <a:pt x="247" y="275"/>
                    <a:pt x="243" y="272"/>
                  </a:cubicBezTo>
                  <a:cubicBezTo>
                    <a:pt x="238" y="268"/>
                    <a:pt x="229" y="263"/>
                    <a:pt x="215" y="260"/>
                  </a:cubicBezTo>
                  <a:cubicBezTo>
                    <a:pt x="211" y="235"/>
                    <a:pt x="211" y="235"/>
                    <a:pt x="211" y="235"/>
                  </a:cubicBezTo>
                  <a:cubicBezTo>
                    <a:pt x="293" y="235"/>
                    <a:pt x="293" y="235"/>
                    <a:pt x="293" y="235"/>
                  </a:cubicBezTo>
                  <a:cubicBezTo>
                    <a:pt x="293" y="219"/>
                    <a:pt x="293" y="219"/>
                    <a:pt x="293" y="219"/>
                  </a:cubicBezTo>
                  <a:cubicBezTo>
                    <a:pt x="18" y="219"/>
                    <a:pt x="18" y="219"/>
                    <a:pt x="18" y="219"/>
                  </a:cubicBezTo>
                  <a:cubicBezTo>
                    <a:pt x="17" y="219"/>
                    <a:pt x="16" y="218"/>
                    <a:pt x="16" y="217"/>
                  </a:cubicBezTo>
                  <a:cubicBezTo>
                    <a:pt x="16" y="201"/>
                    <a:pt x="16" y="201"/>
                    <a:pt x="16" y="201"/>
                  </a:cubicBezTo>
                  <a:cubicBezTo>
                    <a:pt x="293" y="201"/>
                    <a:pt x="293" y="201"/>
                    <a:pt x="293" y="201"/>
                  </a:cubicBezTo>
                  <a:cubicBezTo>
                    <a:pt x="293" y="185"/>
                    <a:pt x="293" y="185"/>
                    <a:pt x="293" y="185"/>
                  </a:cubicBezTo>
                  <a:cubicBezTo>
                    <a:pt x="16" y="185"/>
                    <a:pt x="16" y="185"/>
                    <a:pt x="16" y="185"/>
                  </a:cubicBezTo>
                  <a:lnTo>
                    <a:pt x="16" y="18"/>
                  </a:lnTo>
                  <a:close/>
                  <a:moveTo>
                    <a:pt x="135" y="277"/>
                  </a:moveTo>
                  <a:cubicBezTo>
                    <a:pt x="142" y="274"/>
                    <a:pt x="152" y="272"/>
                    <a:pt x="164" y="271"/>
                  </a:cubicBezTo>
                  <a:cubicBezTo>
                    <a:pt x="185" y="271"/>
                    <a:pt x="185" y="271"/>
                    <a:pt x="185" y="271"/>
                  </a:cubicBezTo>
                  <a:cubicBezTo>
                    <a:pt x="199" y="272"/>
                    <a:pt x="209" y="274"/>
                    <a:pt x="217" y="277"/>
                  </a:cubicBezTo>
                  <a:lnTo>
                    <a:pt x="135" y="277"/>
                  </a:lnTo>
                  <a:close/>
                  <a:moveTo>
                    <a:pt x="174" y="255"/>
                  </a:moveTo>
                  <a:cubicBezTo>
                    <a:pt x="170" y="255"/>
                    <a:pt x="167" y="255"/>
                    <a:pt x="163" y="255"/>
                  </a:cubicBezTo>
                  <a:cubicBezTo>
                    <a:pt x="155" y="255"/>
                    <a:pt x="155" y="255"/>
                    <a:pt x="155" y="255"/>
                  </a:cubicBezTo>
                  <a:cubicBezTo>
                    <a:pt x="158" y="240"/>
                    <a:pt x="158" y="240"/>
                    <a:pt x="158" y="240"/>
                  </a:cubicBezTo>
                  <a:cubicBezTo>
                    <a:pt x="196" y="240"/>
                    <a:pt x="196" y="240"/>
                    <a:pt x="196" y="240"/>
                  </a:cubicBezTo>
                  <a:cubicBezTo>
                    <a:pt x="198" y="255"/>
                    <a:pt x="198" y="255"/>
                    <a:pt x="198" y="255"/>
                  </a:cubicBezTo>
                  <a:cubicBezTo>
                    <a:pt x="186" y="255"/>
                    <a:pt x="186" y="255"/>
                    <a:pt x="186" y="255"/>
                  </a:cubicBezTo>
                  <a:cubicBezTo>
                    <a:pt x="182" y="255"/>
                    <a:pt x="178" y="255"/>
                    <a:pt x="174" y="255"/>
                  </a:cubicBezTo>
                  <a:close/>
                  <a:moveTo>
                    <a:pt x="369" y="128"/>
                  </a:moveTo>
                  <a:cubicBezTo>
                    <a:pt x="316" y="128"/>
                    <a:pt x="316" y="128"/>
                    <a:pt x="316" y="128"/>
                  </a:cubicBezTo>
                  <a:cubicBezTo>
                    <a:pt x="308" y="128"/>
                    <a:pt x="302" y="134"/>
                    <a:pt x="302" y="142"/>
                  </a:cubicBezTo>
                  <a:cubicBezTo>
                    <a:pt x="302" y="274"/>
                    <a:pt x="302" y="274"/>
                    <a:pt x="302" y="274"/>
                  </a:cubicBezTo>
                  <a:cubicBezTo>
                    <a:pt x="302" y="282"/>
                    <a:pt x="308" y="288"/>
                    <a:pt x="316" y="288"/>
                  </a:cubicBezTo>
                  <a:cubicBezTo>
                    <a:pt x="370" y="288"/>
                    <a:pt x="370" y="288"/>
                    <a:pt x="370" y="288"/>
                  </a:cubicBezTo>
                  <a:cubicBezTo>
                    <a:pt x="378" y="288"/>
                    <a:pt x="384" y="282"/>
                    <a:pt x="384" y="274"/>
                  </a:cubicBezTo>
                  <a:cubicBezTo>
                    <a:pt x="384" y="143"/>
                    <a:pt x="384" y="143"/>
                    <a:pt x="384" y="143"/>
                  </a:cubicBezTo>
                  <a:cubicBezTo>
                    <a:pt x="384" y="135"/>
                    <a:pt x="377" y="128"/>
                    <a:pt x="369" y="128"/>
                  </a:cubicBezTo>
                  <a:close/>
                  <a:moveTo>
                    <a:pt x="372" y="274"/>
                  </a:moveTo>
                  <a:cubicBezTo>
                    <a:pt x="372" y="275"/>
                    <a:pt x="371" y="276"/>
                    <a:pt x="370" y="276"/>
                  </a:cubicBezTo>
                  <a:cubicBezTo>
                    <a:pt x="316" y="276"/>
                    <a:pt x="316" y="276"/>
                    <a:pt x="316" y="276"/>
                  </a:cubicBezTo>
                  <a:cubicBezTo>
                    <a:pt x="315" y="276"/>
                    <a:pt x="314" y="275"/>
                    <a:pt x="314" y="274"/>
                  </a:cubicBezTo>
                  <a:cubicBezTo>
                    <a:pt x="314" y="142"/>
                    <a:pt x="314" y="142"/>
                    <a:pt x="314" y="142"/>
                  </a:cubicBezTo>
                  <a:cubicBezTo>
                    <a:pt x="314" y="141"/>
                    <a:pt x="315" y="140"/>
                    <a:pt x="316" y="140"/>
                  </a:cubicBezTo>
                  <a:cubicBezTo>
                    <a:pt x="369" y="140"/>
                    <a:pt x="369" y="140"/>
                    <a:pt x="369" y="140"/>
                  </a:cubicBezTo>
                  <a:cubicBezTo>
                    <a:pt x="371" y="140"/>
                    <a:pt x="372" y="141"/>
                    <a:pt x="372" y="143"/>
                  </a:cubicBezTo>
                  <a:lnTo>
                    <a:pt x="372" y="274"/>
                  </a:lnTo>
                  <a:close/>
                  <a:moveTo>
                    <a:pt x="347" y="264"/>
                  </a:moveTo>
                  <a:cubicBezTo>
                    <a:pt x="347" y="267"/>
                    <a:pt x="345" y="269"/>
                    <a:pt x="342" y="269"/>
                  </a:cubicBezTo>
                  <a:cubicBezTo>
                    <a:pt x="339" y="269"/>
                    <a:pt x="337" y="267"/>
                    <a:pt x="337" y="264"/>
                  </a:cubicBezTo>
                  <a:cubicBezTo>
                    <a:pt x="337" y="261"/>
                    <a:pt x="339" y="259"/>
                    <a:pt x="342" y="259"/>
                  </a:cubicBezTo>
                  <a:cubicBezTo>
                    <a:pt x="345" y="259"/>
                    <a:pt x="347" y="261"/>
                    <a:pt x="347" y="264"/>
                  </a:cubicBezTo>
                  <a:close/>
                </a:path>
              </a:pathLst>
            </a:custGeom>
            <a:solidFill>
              <a:schemeClr val="bg2">
                <a:lumMod val="75000"/>
              </a:scheme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110" name="Group 109">
            <a:extLst>
              <a:ext uri="{FF2B5EF4-FFF2-40B4-BE49-F238E27FC236}">
                <a16:creationId xmlns:a16="http://schemas.microsoft.com/office/drawing/2014/main" id="{CA8D9532-1162-4A1A-A7F8-25589650C3C9}"/>
              </a:ext>
            </a:extLst>
          </p:cNvPr>
          <p:cNvGrpSpPr/>
          <p:nvPr/>
        </p:nvGrpSpPr>
        <p:grpSpPr>
          <a:xfrm>
            <a:off x="2702601" y="2348060"/>
            <a:ext cx="1463040" cy="1463040"/>
            <a:chOff x="2701013" y="2348060"/>
            <a:chExt cx="1463040" cy="1463040"/>
          </a:xfrm>
        </p:grpSpPr>
        <p:sp>
          <p:nvSpPr>
            <p:cNvPr id="79" name="Hexagon 78">
              <a:extLst>
                <a:ext uri="{FF2B5EF4-FFF2-40B4-BE49-F238E27FC236}">
                  <a16:creationId xmlns:a16="http://schemas.microsoft.com/office/drawing/2014/main" id="{60D31CC1-CC2C-4BFF-844A-BD8A9D935069}"/>
                </a:ext>
              </a:extLst>
            </p:cNvPr>
            <p:cNvSpPr/>
            <p:nvPr/>
          </p:nvSpPr>
          <p:spPr>
            <a:xfrm>
              <a:off x="2701013" y="2348060"/>
              <a:ext cx="1463040" cy="1463040"/>
            </a:xfrm>
            <a:prstGeom prst="hexagon">
              <a:avLst/>
            </a:prstGeom>
            <a:solidFill>
              <a:schemeClr val="bg2"/>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93" name="Rectangle 92">
              <a:extLst>
                <a:ext uri="{FF2B5EF4-FFF2-40B4-BE49-F238E27FC236}">
                  <a16:creationId xmlns:a16="http://schemas.microsoft.com/office/drawing/2014/main" id="{BD917F00-4492-4B9C-B17C-AF6C943AB1EC}"/>
                </a:ext>
              </a:extLst>
            </p:cNvPr>
            <p:cNvSpPr/>
            <p:nvPr/>
          </p:nvSpPr>
          <p:spPr>
            <a:xfrm>
              <a:off x="3089930" y="2572471"/>
              <a:ext cx="654050" cy="8136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94" name="Rectangle 93">
              <a:extLst>
                <a:ext uri="{FF2B5EF4-FFF2-40B4-BE49-F238E27FC236}">
                  <a16:creationId xmlns:a16="http://schemas.microsoft.com/office/drawing/2014/main" id="{AF6B3E45-0923-472F-8215-911CBA8A873B}"/>
                </a:ext>
              </a:extLst>
            </p:cNvPr>
            <p:cNvSpPr/>
            <p:nvPr/>
          </p:nvSpPr>
          <p:spPr>
            <a:xfrm>
              <a:off x="2980283" y="2699054"/>
              <a:ext cx="414447" cy="1298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95" name="Rectangle 94">
              <a:extLst>
                <a:ext uri="{FF2B5EF4-FFF2-40B4-BE49-F238E27FC236}">
                  <a16:creationId xmlns:a16="http://schemas.microsoft.com/office/drawing/2014/main" id="{2B8BF7DC-35F6-4CB2-A79C-91B69FEA24CF}"/>
                </a:ext>
              </a:extLst>
            </p:cNvPr>
            <p:cNvSpPr/>
            <p:nvPr/>
          </p:nvSpPr>
          <p:spPr>
            <a:xfrm>
              <a:off x="3435175" y="2699054"/>
              <a:ext cx="414447" cy="1298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96" name="Rectangle 95">
              <a:extLst>
                <a:ext uri="{FF2B5EF4-FFF2-40B4-BE49-F238E27FC236}">
                  <a16:creationId xmlns:a16="http://schemas.microsoft.com/office/drawing/2014/main" id="{1664D326-9A8C-4ABF-B895-1DA6B8EF31A8}"/>
                </a:ext>
              </a:extLst>
            </p:cNvPr>
            <p:cNvSpPr/>
            <p:nvPr/>
          </p:nvSpPr>
          <p:spPr>
            <a:xfrm>
              <a:off x="2945487" y="2879976"/>
              <a:ext cx="244705" cy="1248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97" name="Rectangle 96">
              <a:extLst>
                <a:ext uri="{FF2B5EF4-FFF2-40B4-BE49-F238E27FC236}">
                  <a16:creationId xmlns:a16="http://schemas.microsoft.com/office/drawing/2014/main" id="{158B82AE-BF02-46D9-8089-D576403841A3}"/>
                </a:ext>
              </a:extLst>
            </p:cNvPr>
            <p:cNvSpPr/>
            <p:nvPr/>
          </p:nvSpPr>
          <p:spPr>
            <a:xfrm>
              <a:off x="3258549" y="2879976"/>
              <a:ext cx="244705" cy="1248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98" name="Rectangle 97">
              <a:extLst>
                <a:ext uri="{FF2B5EF4-FFF2-40B4-BE49-F238E27FC236}">
                  <a16:creationId xmlns:a16="http://schemas.microsoft.com/office/drawing/2014/main" id="{97980021-BEAC-4802-B2BD-8FABA255C8D4}"/>
                </a:ext>
              </a:extLst>
            </p:cNvPr>
            <p:cNvSpPr/>
            <p:nvPr/>
          </p:nvSpPr>
          <p:spPr>
            <a:xfrm>
              <a:off x="3555022" y="2873744"/>
              <a:ext cx="244705" cy="1248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99" name="Rectangle 98">
              <a:extLst>
                <a:ext uri="{FF2B5EF4-FFF2-40B4-BE49-F238E27FC236}">
                  <a16:creationId xmlns:a16="http://schemas.microsoft.com/office/drawing/2014/main" id="{5578C79D-7B74-4C93-A63E-25E1D256D74A}"/>
                </a:ext>
              </a:extLst>
            </p:cNvPr>
            <p:cNvSpPr/>
            <p:nvPr/>
          </p:nvSpPr>
          <p:spPr>
            <a:xfrm>
              <a:off x="3330630" y="3042463"/>
              <a:ext cx="718150" cy="8136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100" name="Rectangle 99">
              <a:extLst>
                <a:ext uri="{FF2B5EF4-FFF2-40B4-BE49-F238E27FC236}">
                  <a16:creationId xmlns:a16="http://schemas.microsoft.com/office/drawing/2014/main" id="{C97440A6-D53F-436E-93F2-66A2636833A8}"/>
                </a:ext>
              </a:extLst>
            </p:cNvPr>
            <p:cNvSpPr/>
            <p:nvPr/>
          </p:nvSpPr>
          <p:spPr>
            <a:xfrm>
              <a:off x="2939660" y="3193011"/>
              <a:ext cx="654050" cy="8136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101" name="Rectangle 100">
              <a:extLst>
                <a:ext uri="{FF2B5EF4-FFF2-40B4-BE49-F238E27FC236}">
                  <a16:creationId xmlns:a16="http://schemas.microsoft.com/office/drawing/2014/main" id="{6D0BD31A-F2D9-4BCE-8BB5-4D9F3C199303}"/>
                </a:ext>
              </a:extLst>
            </p:cNvPr>
            <p:cNvSpPr/>
            <p:nvPr/>
          </p:nvSpPr>
          <p:spPr>
            <a:xfrm>
              <a:off x="2842814" y="3042463"/>
              <a:ext cx="438120" cy="8853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102" name="Rectangle 101">
              <a:extLst>
                <a:ext uri="{FF2B5EF4-FFF2-40B4-BE49-F238E27FC236}">
                  <a16:creationId xmlns:a16="http://schemas.microsoft.com/office/drawing/2014/main" id="{E59ED9BF-15F1-4CD9-BFE7-62CD7B2E13AE}"/>
                </a:ext>
              </a:extLst>
            </p:cNvPr>
            <p:cNvSpPr/>
            <p:nvPr/>
          </p:nvSpPr>
          <p:spPr>
            <a:xfrm>
              <a:off x="3038595" y="3330782"/>
              <a:ext cx="244705" cy="1248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103" name="Rectangle 102">
              <a:extLst>
                <a:ext uri="{FF2B5EF4-FFF2-40B4-BE49-F238E27FC236}">
                  <a16:creationId xmlns:a16="http://schemas.microsoft.com/office/drawing/2014/main" id="{55DAAB8F-A0C1-4E0A-98CF-02EA66FE49FD}"/>
                </a:ext>
              </a:extLst>
            </p:cNvPr>
            <p:cNvSpPr/>
            <p:nvPr/>
          </p:nvSpPr>
          <p:spPr>
            <a:xfrm>
              <a:off x="3634176" y="3165943"/>
              <a:ext cx="244705" cy="1248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104" name="Rectangle 103">
              <a:extLst>
                <a:ext uri="{FF2B5EF4-FFF2-40B4-BE49-F238E27FC236}">
                  <a16:creationId xmlns:a16="http://schemas.microsoft.com/office/drawing/2014/main" id="{BF187000-6BA6-4D2D-A245-09918DF81B2C}"/>
                </a:ext>
              </a:extLst>
            </p:cNvPr>
            <p:cNvSpPr/>
            <p:nvPr/>
          </p:nvSpPr>
          <p:spPr>
            <a:xfrm>
              <a:off x="3336163" y="3330809"/>
              <a:ext cx="244705" cy="1248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105" name="Rectangle 104">
              <a:extLst>
                <a:ext uri="{FF2B5EF4-FFF2-40B4-BE49-F238E27FC236}">
                  <a16:creationId xmlns:a16="http://schemas.microsoft.com/office/drawing/2014/main" id="{44306ED5-8BDC-4D8B-A0DE-F2CDF8FCC6C4}"/>
                </a:ext>
              </a:extLst>
            </p:cNvPr>
            <p:cNvSpPr/>
            <p:nvPr/>
          </p:nvSpPr>
          <p:spPr>
            <a:xfrm>
              <a:off x="3634176" y="3330809"/>
              <a:ext cx="244705" cy="1248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106" name="Rectangle 105">
              <a:extLst>
                <a:ext uri="{FF2B5EF4-FFF2-40B4-BE49-F238E27FC236}">
                  <a16:creationId xmlns:a16="http://schemas.microsoft.com/office/drawing/2014/main" id="{91AF012C-0A32-471A-A9EA-A651B5D6A226}"/>
                </a:ext>
              </a:extLst>
            </p:cNvPr>
            <p:cNvSpPr/>
            <p:nvPr/>
          </p:nvSpPr>
          <p:spPr>
            <a:xfrm>
              <a:off x="3050725" y="3504744"/>
              <a:ext cx="798897" cy="128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grpSp>
      <p:sp>
        <p:nvSpPr>
          <p:cNvPr id="108" name="TextBox 107">
            <a:extLst>
              <a:ext uri="{FF2B5EF4-FFF2-40B4-BE49-F238E27FC236}">
                <a16:creationId xmlns:a16="http://schemas.microsoft.com/office/drawing/2014/main" id="{AF739245-67FC-488E-BAB1-02B7BEC64FAF}"/>
              </a:ext>
            </a:extLst>
          </p:cNvPr>
          <p:cNvSpPr txBox="1"/>
          <p:nvPr/>
        </p:nvSpPr>
        <p:spPr>
          <a:xfrm>
            <a:off x="6895298" y="4553773"/>
            <a:ext cx="3560911" cy="1846659"/>
          </a:xfrm>
          <a:prstGeom prst="rect">
            <a:avLst/>
          </a:prstGeom>
        </p:spPr>
        <p:txBody>
          <a:bodyPr wrap="none" lIns="0" tIns="0" rIns="0" bIns="0" rtlCol="0">
            <a:spAutoFit/>
          </a:bodyPr>
          <a:lstStyle/>
          <a:p>
            <a:pPr algn="l"/>
            <a:r>
              <a:rPr lang="en-US" sz="2400" u="sng" dirty="0">
                <a:latin typeface="Calibri" panose="020F0502020204030204" pitchFamily="34" charset="0"/>
                <a:ea typeface="Apple Symbols" panose="02000000000000000000" pitchFamily="2" charset="-79"/>
                <a:cs typeface="Calibri" panose="020F0502020204030204" pitchFamily="34" charset="0"/>
              </a:rPr>
              <a:t>Microservices</a:t>
            </a:r>
          </a:p>
          <a:p>
            <a:pPr algn="l"/>
            <a:endParaRPr lang="en-US" sz="2400" u="sng" dirty="0">
              <a:latin typeface="Calibri" panose="020F0502020204030204" pitchFamily="34" charset="0"/>
              <a:ea typeface="Apple Symbols" panose="02000000000000000000" pitchFamily="2" charset="-79"/>
              <a:cs typeface="Calibri" panose="020F0502020204030204" pitchFamily="34" charset="0"/>
            </a:endParaRPr>
          </a:p>
          <a:p>
            <a:pPr marL="285750" indent="-285750">
              <a:buFont typeface="Arial" panose="020B0604020202020204" pitchFamily="34" charset="0"/>
              <a:buChar char="•"/>
            </a:pPr>
            <a:r>
              <a:rPr lang="en-US" sz="2400" dirty="0">
                <a:latin typeface="Calibri" panose="020F0502020204030204" pitchFamily="34" charset="0"/>
                <a:ea typeface="Apple Symbols" panose="02000000000000000000" pitchFamily="2" charset="-79"/>
                <a:cs typeface="Calibri" panose="020F0502020204030204" pitchFamily="34" charset="0"/>
              </a:rPr>
              <a:t>Small, modular code base </a:t>
            </a:r>
          </a:p>
          <a:p>
            <a:pPr marL="285750" indent="-285750">
              <a:buFont typeface="Arial" panose="020B0604020202020204" pitchFamily="34" charset="0"/>
              <a:buChar char="•"/>
            </a:pPr>
            <a:r>
              <a:rPr lang="en-US" sz="2400" dirty="0">
                <a:latin typeface="Calibri" panose="020F0502020204030204" pitchFamily="34" charset="0"/>
                <a:ea typeface="Apple Symbols" panose="02000000000000000000" pitchFamily="2" charset="-79"/>
                <a:cs typeface="Calibri" panose="020F0502020204030204" pitchFamily="34" charset="0"/>
              </a:rPr>
              <a:t>Easier to update, scale  </a:t>
            </a:r>
          </a:p>
          <a:p>
            <a:pPr marL="285750" indent="-285750">
              <a:buFont typeface="Arial" panose="020B0604020202020204" pitchFamily="34" charset="0"/>
              <a:buChar char="•"/>
            </a:pPr>
            <a:r>
              <a:rPr lang="en-US" sz="2400" dirty="0">
                <a:latin typeface="Calibri" panose="020F0502020204030204" pitchFamily="34" charset="0"/>
                <a:ea typeface="Apple Symbols" panose="02000000000000000000" pitchFamily="2" charset="-79"/>
                <a:cs typeface="Calibri" panose="020F0502020204030204" pitchFamily="34" charset="0"/>
              </a:rPr>
              <a:t>Runs in containers </a:t>
            </a:r>
          </a:p>
        </p:txBody>
      </p:sp>
      <p:sp>
        <p:nvSpPr>
          <p:cNvPr id="109" name="TextBox 108">
            <a:extLst>
              <a:ext uri="{FF2B5EF4-FFF2-40B4-BE49-F238E27FC236}">
                <a16:creationId xmlns:a16="http://schemas.microsoft.com/office/drawing/2014/main" id="{68DB8597-8689-4B92-A3E7-6FD7E4FABFC1}"/>
              </a:ext>
            </a:extLst>
          </p:cNvPr>
          <p:cNvSpPr txBox="1"/>
          <p:nvPr/>
        </p:nvSpPr>
        <p:spPr>
          <a:xfrm>
            <a:off x="1391122" y="4553773"/>
            <a:ext cx="3606693" cy="1846659"/>
          </a:xfrm>
          <a:prstGeom prst="rect">
            <a:avLst/>
          </a:prstGeom>
        </p:spPr>
        <p:txBody>
          <a:bodyPr wrap="none" lIns="0" tIns="0" rIns="0" bIns="0" rtlCol="0">
            <a:spAutoFit/>
          </a:bodyPr>
          <a:lstStyle/>
          <a:p>
            <a:pPr algn="l"/>
            <a:r>
              <a:rPr lang="en-US" sz="2400" u="sng" dirty="0">
                <a:latin typeface="Calibri" panose="020F0502020204030204" pitchFamily="34" charset="0"/>
                <a:ea typeface="Apple Symbols" panose="02000000000000000000" pitchFamily="2" charset="-79"/>
                <a:cs typeface="Calibri" panose="020F0502020204030204" pitchFamily="34" charset="0"/>
              </a:rPr>
              <a:t>Monoliths </a:t>
            </a:r>
          </a:p>
          <a:p>
            <a:pPr algn="l"/>
            <a:endParaRPr lang="en-US" sz="2400" u="sng" dirty="0">
              <a:latin typeface="Calibri" panose="020F0502020204030204" pitchFamily="34" charset="0"/>
              <a:ea typeface="Apple Symbols" panose="02000000000000000000" pitchFamily="2" charset="-79"/>
              <a:cs typeface="Calibri" panose="020F0502020204030204" pitchFamily="34" charset="0"/>
            </a:endParaRPr>
          </a:p>
          <a:p>
            <a:pPr marL="285750" indent="-285750">
              <a:buFont typeface="Arial" panose="020B0604020202020204" pitchFamily="34" charset="0"/>
              <a:buChar char="•"/>
            </a:pPr>
            <a:r>
              <a:rPr lang="en-US" sz="2400" dirty="0">
                <a:latin typeface="Calibri" panose="020F0502020204030204" pitchFamily="34" charset="0"/>
                <a:ea typeface="Apple Symbols" panose="02000000000000000000" pitchFamily="2" charset="-79"/>
                <a:cs typeface="Calibri" panose="020F0502020204030204" pitchFamily="34" charset="0"/>
              </a:rPr>
              <a:t>Single, large code base </a:t>
            </a:r>
          </a:p>
          <a:p>
            <a:pPr marL="285750" indent="-285750">
              <a:buFont typeface="Arial" panose="020B0604020202020204" pitchFamily="34" charset="0"/>
              <a:buChar char="•"/>
            </a:pPr>
            <a:r>
              <a:rPr lang="en-US" sz="2400" dirty="0">
                <a:latin typeface="Calibri" panose="020F0502020204030204" pitchFamily="34" charset="0"/>
                <a:ea typeface="Apple Symbols" panose="02000000000000000000" pitchFamily="2" charset="-79"/>
                <a:cs typeface="Calibri" panose="020F0502020204030204" pitchFamily="34" charset="0"/>
              </a:rPr>
              <a:t>Slower to update, scale </a:t>
            </a:r>
          </a:p>
          <a:p>
            <a:pPr marL="285750" indent="-285750">
              <a:buFont typeface="Arial" panose="020B0604020202020204" pitchFamily="34" charset="0"/>
              <a:buChar char="•"/>
            </a:pPr>
            <a:r>
              <a:rPr lang="en-US" sz="2400" dirty="0">
                <a:latin typeface="Calibri" panose="020F0502020204030204" pitchFamily="34" charset="0"/>
                <a:ea typeface="Apple Symbols" panose="02000000000000000000" pitchFamily="2" charset="-79"/>
                <a:cs typeface="Calibri" panose="020F0502020204030204" pitchFamily="34" charset="0"/>
              </a:rPr>
              <a:t>Runs in VMs or containers </a:t>
            </a:r>
          </a:p>
        </p:txBody>
      </p:sp>
      <p:pic>
        <p:nvPicPr>
          <p:cNvPr id="2" name="Picture 1">
            <a:extLst>
              <a:ext uri="{FF2B5EF4-FFF2-40B4-BE49-F238E27FC236}">
                <a16:creationId xmlns:a16="http://schemas.microsoft.com/office/drawing/2014/main" id="{40E8F09D-8835-45C8-904D-E55D2B2A236B}"/>
              </a:ext>
            </a:extLst>
          </p:cNvPr>
          <p:cNvPicPr>
            <a:picLocks noChangeAspect="1"/>
          </p:cNvPicPr>
          <p:nvPr/>
        </p:nvPicPr>
        <p:blipFill>
          <a:blip r:embed="rId3"/>
          <a:stretch>
            <a:fillRect/>
          </a:stretch>
        </p:blipFill>
        <p:spPr>
          <a:xfrm>
            <a:off x="1324660" y="2249903"/>
            <a:ext cx="3525235" cy="1830701"/>
          </a:xfrm>
          <a:prstGeom prst="rect">
            <a:avLst/>
          </a:prstGeom>
          <a:solidFill>
            <a:schemeClr val="bg1"/>
          </a:solidFill>
        </p:spPr>
      </p:pic>
      <p:pic>
        <p:nvPicPr>
          <p:cNvPr id="3" name="Picture 2">
            <a:extLst>
              <a:ext uri="{FF2B5EF4-FFF2-40B4-BE49-F238E27FC236}">
                <a16:creationId xmlns:a16="http://schemas.microsoft.com/office/drawing/2014/main" id="{C15F7FE2-AEFE-49B6-B0FB-27F40DB9AD90}"/>
              </a:ext>
            </a:extLst>
          </p:cNvPr>
          <p:cNvPicPr>
            <a:picLocks noChangeAspect="1"/>
          </p:cNvPicPr>
          <p:nvPr/>
        </p:nvPicPr>
        <p:blipFill>
          <a:blip r:embed="rId4"/>
          <a:stretch>
            <a:fillRect/>
          </a:stretch>
        </p:blipFill>
        <p:spPr>
          <a:xfrm>
            <a:off x="5783057" y="2052316"/>
            <a:ext cx="5344626" cy="2162213"/>
          </a:xfrm>
          <a:prstGeom prst="rect">
            <a:avLst/>
          </a:prstGeom>
          <a:solidFill>
            <a:schemeClr val="bg1"/>
          </a:solidFill>
        </p:spPr>
      </p:pic>
    </p:spTree>
    <p:extLst>
      <p:ext uri="{BB962C8B-B14F-4D97-AF65-F5344CB8AC3E}">
        <p14:creationId xmlns:p14="http://schemas.microsoft.com/office/powerpoint/2010/main" val="700190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8"/>
          <p:cNvSpPr/>
          <p:nvPr/>
        </p:nvSpPr>
        <p:spPr>
          <a:xfrm>
            <a:off x="0" y="0"/>
            <a:ext cx="12192000" cy="6230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4" name="Google Shape;434;p48"/>
          <p:cNvSpPr txBox="1">
            <a:spLocks noGrp="1"/>
          </p:cNvSpPr>
          <p:nvPr>
            <p:ph type="body" idx="1"/>
          </p:nvPr>
        </p:nvSpPr>
        <p:spPr>
          <a:xfrm>
            <a:off x="76200" y="6262433"/>
            <a:ext cx="11176000" cy="595600"/>
          </a:xfrm>
          <a:prstGeom prst="rect">
            <a:avLst/>
          </a:prstGeom>
        </p:spPr>
        <p:txBody>
          <a:bodyPr spcFirstLastPara="1" vert="horz" wrap="square" lIns="121900" tIns="121900" rIns="121900" bIns="121900" rtlCol="0" anchor="ctr" anchorCtr="0">
            <a:noAutofit/>
          </a:bodyPr>
          <a:lstStyle/>
          <a:p>
            <a:pPr marL="0" indent="0"/>
            <a:r>
              <a:rPr lang="en"/>
              <a:t>Life of a request in the mesh</a:t>
            </a:r>
            <a:endParaRPr/>
          </a:p>
        </p:txBody>
      </p:sp>
      <p:sp>
        <p:nvSpPr>
          <p:cNvPr id="435" name="Google Shape;435;p48"/>
          <p:cNvSpPr txBox="1"/>
          <p:nvPr/>
        </p:nvSpPr>
        <p:spPr>
          <a:xfrm>
            <a:off x="6308400" y="2552633"/>
            <a:ext cx="5801600" cy="3843600"/>
          </a:xfrm>
          <a:prstGeom prst="rect">
            <a:avLst/>
          </a:prstGeom>
          <a:noFill/>
          <a:ln>
            <a:noFill/>
          </a:ln>
        </p:spPr>
        <p:txBody>
          <a:bodyPr spcFirstLastPara="1" wrap="square" lIns="121900" tIns="121900" rIns="121900" bIns="121900" anchor="t" anchorCtr="0">
            <a:noAutofit/>
          </a:bodyPr>
          <a:lstStyle/>
          <a:p>
            <a:pPr>
              <a:lnSpc>
                <a:spcPct val="115000"/>
              </a:lnSpc>
              <a:spcBef>
                <a:spcPts val="1333"/>
              </a:spcBef>
            </a:pPr>
            <a:r>
              <a:rPr lang="en" sz="2400">
                <a:solidFill>
                  <a:srgbClr val="434343"/>
                </a:solidFill>
                <a:latin typeface="Roboto"/>
                <a:ea typeface="Roboto"/>
                <a:cs typeface="Roboto"/>
                <a:sym typeface="Roboto"/>
              </a:rPr>
              <a:t>Service A comes up. Envoy is deployed with it and fetches service information, routing and configuration policy from Pilot. If Citadel is being used, TLS certs are securely distributed as well.</a:t>
            </a:r>
            <a:endParaRPr sz="2400">
              <a:solidFill>
                <a:srgbClr val="434343"/>
              </a:solidFill>
              <a:latin typeface="Roboto"/>
              <a:ea typeface="Roboto"/>
              <a:cs typeface="Roboto"/>
              <a:sym typeface="Roboto"/>
            </a:endParaRPr>
          </a:p>
        </p:txBody>
      </p:sp>
      <p:sp>
        <p:nvSpPr>
          <p:cNvPr id="436" name="Google Shape;436;p48"/>
          <p:cNvSpPr/>
          <p:nvPr/>
        </p:nvSpPr>
        <p:spPr>
          <a:xfrm>
            <a:off x="4108268" y="2251935"/>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sp>
        <p:nvSpPr>
          <p:cNvPr id="437" name="Google Shape;437;p48"/>
          <p:cNvSpPr/>
          <p:nvPr/>
        </p:nvSpPr>
        <p:spPr>
          <a:xfrm>
            <a:off x="1070903" y="2240184"/>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sp>
        <p:nvSpPr>
          <p:cNvPr id="438" name="Google Shape;438;p48"/>
          <p:cNvSpPr/>
          <p:nvPr/>
        </p:nvSpPr>
        <p:spPr>
          <a:xfrm>
            <a:off x="2560800" y="48222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Mixer</a:t>
            </a:r>
            <a:endParaRPr sz="1600">
              <a:solidFill>
                <a:srgbClr val="212121"/>
              </a:solidFill>
              <a:latin typeface="Roboto"/>
              <a:ea typeface="Roboto"/>
              <a:cs typeface="Roboto"/>
              <a:sym typeface="Roboto"/>
            </a:endParaRPr>
          </a:p>
        </p:txBody>
      </p:sp>
      <p:sp>
        <p:nvSpPr>
          <p:cNvPr id="439" name="Google Shape;439;p48"/>
          <p:cNvSpPr/>
          <p:nvPr/>
        </p:nvSpPr>
        <p:spPr>
          <a:xfrm>
            <a:off x="1011985" y="2181267"/>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grpSp>
        <p:nvGrpSpPr>
          <p:cNvPr id="440" name="Google Shape;440;p48"/>
          <p:cNvGrpSpPr/>
          <p:nvPr/>
        </p:nvGrpSpPr>
        <p:grpSpPr>
          <a:xfrm>
            <a:off x="1149226" y="2337157"/>
            <a:ext cx="1158213" cy="329664"/>
            <a:chOff x="3471866" y="2456996"/>
            <a:chExt cx="989700" cy="281700"/>
          </a:xfrm>
        </p:grpSpPr>
        <p:sp>
          <p:nvSpPr>
            <p:cNvPr id="441" name="Google Shape;441;p48"/>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Service A</a:t>
              </a:r>
              <a:endParaRPr sz="1333">
                <a:solidFill>
                  <a:srgbClr val="212121"/>
                </a:solidFill>
                <a:latin typeface="Roboto"/>
                <a:ea typeface="Roboto"/>
                <a:cs typeface="Roboto"/>
                <a:sym typeface="Roboto"/>
              </a:endParaRPr>
            </a:p>
          </p:txBody>
        </p:sp>
        <p:pic>
          <p:nvPicPr>
            <p:cNvPr id="442" name="Google Shape;442;p48"/>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443" name="Google Shape;443;p48"/>
          <p:cNvSpPr/>
          <p:nvPr/>
        </p:nvSpPr>
        <p:spPr>
          <a:xfrm>
            <a:off x="4049351" y="2181233"/>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grpSp>
        <p:nvGrpSpPr>
          <p:cNvPr id="444" name="Google Shape;444;p48"/>
          <p:cNvGrpSpPr/>
          <p:nvPr/>
        </p:nvGrpSpPr>
        <p:grpSpPr>
          <a:xfrm>
            <a:off x="4185292" y="2337181"/>
            <a:ext cx="1158213" cy="329664"/>
            <a:chOff x="3471866" y="2430005"/>
            <a:chExt cx="989700" cy="281700"/>
          </a:xfrm>
        </p:grpSpPr>
        <p:sp>
          <p:nvSpPr>
            <p:cNvPr id="445" name="Google Shape;445;p48"/>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Service B</a:t>
              </a:r>
              <a:endParaRPr sz="1333">
                <a:solidFill>
                  <a:srgbClr val="212121"/>
                </a:solidFill>
                <a:latin typeface="Roboto"/>
                <a:ea typeface="Roboto"/>
                <a:cs typeface="Roboto"/>
                <a:sym typeface="Roboto"/>
              </a:endParaRPr>
            </a:p>
          </p:txBody>
        </p:sp>
        <p:pic>
          <p:nvPicPr>
            <p:cNvPr id="446" name="Google Shape;446;p48"/>
            <p:cNvPicPr preferRelativeResize="0"/>
            <p:nvPr/>
          </p:nvPicPr>
          <p:blipFill rotWithShape="1">
            <a:blip r:embed="rId3">
              <a:alphaModFix/>
            </a:blip>
            <a:srcRect/>
            <a:stretch/>
          </p:blipFill>
          <p:spPr>
            <a:xfrm>
              <a:off x="3520340" y="2469283"/>
              <a:ext cx="203100" cy="203100"/>
            </a:xfrm>
            <a:prstGeom prst="rect">
              <a:avLst/>
            </a:prstGeom>
            <a:noFill/>
            <a:ln>
              <a:noFill/>
            </a:ln>
          </p:spPr>
        </p:pic>
      </p:grpSp>
      <p:grpSp>
        <p:nvGrpSpPr>
          <p:cNvPr id="447" name="Google Shape;447;p48"/>
          <p:cNvGrpSpPr/>
          <p:nvPr/>
        </p:nvGrpSpPr>
        <p:grpSpPr>
          <a:xfrm>
            <a:off x="1149277" y="3185982"/>
            <a:ext cx="1158103" cy="329501"/>
            <a:chOff x="3027125" y="2882313"/>
            <a:chExt cx="1397100" cy="397500"/>
          </a:xfrm>
        </p:grpSpPr>
        <p:sp>
          <p:nvSpPr>
            <p:cNvPr id="448" name="Google Shape;448;p48"/>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proxy</a:t>
              </a:r>
              <a:endParaRPr sz="1333">
                <a:solidFill>
                  <a:srgbClr val="212121"/>
                </a:solidFill>
                <a:latin typeface="Roboto"/>
                <a:ea typeface="Roboto"/>
                <a:cs typeface="Roboto"/>
                <a:sym typeface="Roboto"/>
              </a:endParaRPr>
            </a:p>
          </p:txBody>
        </p:sp>
        <p:pic>
          <p:nvPicPr>
            <p:cNvPr id="449" name="Google Shape;449;p48"/>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450" name="Google Shape;450;p48"/>
          <p:cNvGrpSpPr/>
          <p:nvPr/>
        </p:nvGrpSpPr>
        <p:grpSpPr>
          <a:xfrm>
            <a:off x="4183094" y="3185982"/>
            <a:ext cx="1158103" cy="329501"/>
            <a:chOff x="3027125" y="2882313"/>
            <a:chExt cx="1397100" cy="397500"/>
          </a:xfrm>
        </p:grpSpPr>
        <p:sp>
          <p:nvSpPr>
            <p:cNvPr id="451" name="Google Shape;451;p48"/>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proxy</a:t>
              </a:r>
              <a:endParaRPr sz="1333">
                <a:solidFill>
                  <a:srgbClr val="212121"/>
                </a:solidFill>
                <a:latin typeface="Roboto"/>
                <a:ea typeface="Roboto"/>
                <a:cs typeface="Roboto"/>
                <a:sym typeface="Roboto"/>
              </a:endParaRPr>
            </a:p>
          </p:txBody>
        </p:sp>
        <p:pic>
          <p:nvPicPr>
            <p:cNvPr id="452" name="Google Shape;452;p48"/>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453" name="Google Shape;453;p48"/>
          <p:cNvPicPr preferRelativeResize="0"/>
          <p:nvPr/>
        </p:nvPicPr>
        <p:blipFill>
          <a:blip r:embed="rId5">
            <a:alphaModFix/>
          </a:blip>
          <a:stretch>
            <a:fillRect/>
          </a:stretch>
        </p:blipFill>
        <p:spPr>
          <a:xfrm>
            <a:off x="2572584" y="4922448"/>
            <a:ext cx="347024" cy="329667"/>
          </a:xfrm>
          <a:prstGeom prst="rect">
            <a:avLst/>
          </a:prstGeom>
          <a:noFill/>
          <a:ln>
            <a:noFill/>
          </a:ln>
        </p:spPr>
      </p:pic>
      <p:sp>
        <p:nvSpPr>
          <p:cNvPr id="454" name="Google Shape;454;p48"/>
          <p:cNvSpPr/>
          <p:nvPr/>
        </p:nvSpPr>
        <p:spPr>
          <a:xfrm>
            <a:off x="1005900" y="48340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Pilot</a:t>
            </a:r>
            <a:endParaRPr sz="1600">
              <a:solidFill>
                <a:srgbClr val="212121"/>
              </a:solidFill>
              <a:latin typeface="Roboto"/>
              <a:ea typeface="Roboto"/>
              <a:cs typeface="Roboto"/>
              <a:sym typeface="Roboto"/>
            </a:endParaRPr>
          </a:p>
        </p:txBody>
      </p:sp>
      <p:pic>
        <p:nvPicPr>
          <p:cNvPr id="455" name="Google Shape;455;p48"/>
          <p:cNvPicPr preferRelativeResize="0"/>
          <p:nvPr/>
        </p:nvPicPr>
        <p:blipFill>
          <a:blip r:embed="rId5">
            <a:alphaModFix/>
          </a:blip>
          <a:stretch>
            <a:fillRect/>
          </a:stretch>
        </p:blipFill>
        <p:spPr>
          <a:xfrm>
            <a:off x="1017684" y="4934231"/>
            <a:ext cx="347024" cy="329667"/>
          </a:xfrm>
          <a:prstGeom prst="rect">
            <a:avLst/>
          </a:prstGeom>
          <a:noFill/>
          <a:ln>
            <a:noFill/>
          </a:ln>
        </p:spPr>
      </p:pic>
      <p:sp>
        <p:nvSpPr>
          <p:cNvPr id="456" name="Google Shape;456;p48"/>
          <p:cNvSpPr/>
          <p:nvPr/>
        </p:nvSpPr>
        <p:spPr>
          <a:xfrm>
            <a:off x="4084800" y="48222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Citadel</a:t>
            </a:r>
            <a:endParaRPr sz="1600">
              <a:solidFill>
                <a:srgbClr val="212121"/>
              </a:solidFill>
              <a:latin typeface="Roboto"/>
              <a:ea typeface="Roboto"/>
              <a:cs typeface="Roboto"/>
              <a:sym typeface="Roboto"/>
            </a:endParaRPr>
          </a:p>
        </p:txBody>
      </p:sp>
      <p:pic>
        <p:nvPicPr>
          <p:cNvPr id="457" name="Google Shape;457;p48"/>
          <p:cNvPicPr preferRelativeResize="0"/>
          <p:nvPr/>
        </p:nvPicPr>
        <p:blipFill>
          <a:blip r:embed="rId5">
            <a:alphaModFix/>
          </a:blip>
          <a:stretch>
            <a:fillRect/>
          </a:stretch>
        </p:blipFill>
        <p:spPr>
          <a:xfrm>
            <a:off x="4096584" y="4922448"/>
            <a:ext cx="347024" cy="329667"/>
          </a:xfrm>
          <a:prstGeom prst="rect">
            <a:avLst/>
          </a:prstGeom>
          <a:noFill/>
          <a:ln>
            <a:noFill/>
          </a:ln>
        </p:spPr>
      </p:pic>
      <p:cxnSp>
        <p:nvCxnSpPr>
          <p:cNvPr id="458" name="Google Shape;458;p48"/>
          <p:cNvCxnSpPr>
            <a:stCxn id="454" idx="0"/>
            <a:endCxn id="448" idx="2"/>
          </p:cNvCxnSpPr>
          <p:nvPr/>
        </p:nvCxnSpPr>
        <p:spPr>
          <a:xfrm rot="10800000" flipH="1">
            <a:off x="1718900" y="3515667"/>
            <a:ext cx="9600" cy="1318400"/>
          </a:xfrm>
          <a:prstGeom prst="straightConnector1">
            <a:avLst/>
          </a:prstGeom>
          <a:noFill/>
          <a:ln w="19050" cap="flat" cmpd="sng">
            <a:solidFill>
              <a:srgbClr val="4285F4"/>
            </a:solidFill>
            <a:prstDash val="solid"/>
            <a:round/>
            <a:headEnd type="none" w="med" len="med"/>
            <a:tailEnd type="stealth" w="med" len="med"/>
          </a:ln>
        </p:spPr>
      </p:cxnSp>
      <p:sp>
        <p:nvSpPr>
          <p:cNvPr id="459" name="Google Shape;459;p48"/>
          <p:cNvSpPr txBox="1"/>
          <p:nvPr/>
        </p:nvSpPr>
        <p:spPr>
          <a:xfrm>
            <a:off x="621000" y="3837267"/>
            <a:ext cx="1158400" cy="995200"/>
          </a:xfrm>
          <a:prstGeom prst="rect">
            <a:avLst/>
          </a:prstGeom>
          <a:noFill/>
          <a:ln>
            <a:noFill/>
          </a:ln>
        </p:spPr>
        <p:txBody>
          <a:bodyPr spcFirstLastPara="1" wrap="square" lIns="121900" tIns="121900" rIns="121900" bIns="121900" anchor="ctr" anchorCtr="0">
            <a:noAutofit/>
          </a:bodyPr>
          <a:lstStyle/>
          <a:p>
            <a:pPr algn="r"/>
            <a:r>
              <a:rPr lang="en" sz="1200">
                <a:solidFill>
                  <a:srgbClr val="434343"/>
                </a:solidFill>
                <a:latin typeface="Roboto"/>
                <a:ea typeface="Roboto"/>
                <a:cs typeface="Roboto"/>
                <a:sym typeface="Roboto"/>
              </a:rPr>
              <a:t>Routing and load balancing config to Envoys</a:t>
            </a:r>
            <a:endParaRPr sz="1200">
              <a:solidFill>
                <a:srgbClr val="434343"/>
              </a:solidFill>
              <a:latin typeface="Roboto"/>
              <a:ea typeface="Roboto"/>
              <a:cs typeface="Roboto"/>
              <a:sym typeface="Roboto"/>
            </a:endParaRPr>
          </a:p>
        </p:txBody>
      </p:sp>
      <p:cxnSp>
        <p:nvCxnSpPr>
          <p:cNvPr id="460" name="Google Shape;460;p48"/>
          <p:cNvCxnSpPr>
            <a:stCxn id="456" idx="0"/>
            <a:endCxn id="448" idx="2"/>
          </p:cNvCxnSpPr>
          <p:nvPr/>
        </p:nvCxnSpPr>
        <p:spPr>
          <a:xfrm rot="10800000">
            <a:off x="1728200" y="3515467"/>
            <a:ext cx="3069600" cy="1306800"/>
          </a:xfrm>
          <a:prstGeom prst="straightConnector1">
            <a:avLst/>
          </a:prstGeom>
          <a:noFill/>
          <a:ln w="19050" cap="flat" cmpd="sng">
            <a:solidFill>
              <a:srgbClr val="4285F4"/>
            </a:solidFill>
            <a:prstDash val="solid"/>
            <a:round/>
            <a:headEnd type="none" w="med" len="med"/>
            <a:tailEnd type="stealth" w="med" len="med"/>
          </a:ln>
        </p:spPr>
      </p:cxnSp>
      <p:sp>
        <p:nvSpPr>
          <p:cNvPr id="461" name="Google Shape;461;p48"/>
          <p:cNvSpPr txBox="1"/>
          <p:nvPr/>
        </p:nvSpPr>
        <p:spPr>
          <a:xfrm>
            <a:off x="4880367" y="4302641"/>
            <a:ext cx="1430800" cy="530000"/>
          </a:xfrm>
          <a:prstGeom prst="rect">
            <a:avLst/>
          </a:prstGeom>
          <a:noFill/>
          <a:ln>
            <a:noFill/>
          </a:ln>
        </p:spPr>
        <p:txBody>
          <a:bodyPr spcFirstLastPara="1" wrap="square" lIns="121900" tIns="121900" rIns="121900" bIns="121900" anchor="ctr" anchorCtr="0">
            <a:noAutofit/>
          </a:bodyPr>
          <a:lstStyle/>
          <a:p>
            <a:r>
              <a:rPr lang="en" sz="1200">
                <a:solidFill>
                  <a:srgbClr val="434343"/>
                </a:solidFill>
                <a:latin typeface="Roboto"/>
                <a:ea typeface="Roboto"/>
                <a:cs typeface="Roboto"/>
                <a:sym typeface="Roboto"/>
              </a:rPr>
              <a:t>TLS certs to Envoys</a:t>
            </a:r>
            <a:endParaRPr sz="120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1775343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9"/>
          <p:cNvSpPr txBox="1">
            <a:spLocks noGrp="1"/>
          </p:cNvSpPr>
          <p:nvPr>
            <p:ph type="body" idx="4294967295"/>
          </p:nvPr>
        </p:nvSpPr>
        <p:spPr>
          <a:xfrm>
            <a:off x="0" y="6262688"/>
            <a:ext cx="11176000" cy="595312"/>
          </a:xfrm>
          <a:prstGeom prst="rect">
            <a:avLst/>
          </a:prstGeom>
        </p:spPr>
        <p:txBody>
          <a:bodyPr spcFirstLastPara="1" vert="horz" wrap="square" lIns="121900" tIns="121900" rIns="121900" bIns="121900" rtlCol="0" anchor="ctr" anchorCtr="0">
            <a:noAutofit/>
          </a:bodyPr>
          <a:lstStyle/>
          <a:p>
            <a:pPr marL="0" indent="0"/>
            <a:r>
              <a:rPr lang="en"/>
              <a:t>Life of a request in the mesh</a:t>
            </a:r>
            <a:endParaRPr/>
          </a:p>
        </p:txBody>
      </p:sp>
      <p:sp>
        <p:nvSpPr>
          <p:cNvPr id="467" name="Google Shape;467;p49"/>
          <p:cNvSpPr txBox="1"/>
          <p:nvPr/>
        </p:nvSpPr>
        <p:spPr>
          <a:xfrm>
            <a:off x="6308400" y="1333433"/>
            <a:ext cx="5801600" cy="3843600"/>
          </a:xfrm>
          <a:prstGeom prst="rect">
            <a:avLst/>
          </a:prstGeom>
          <a:noFill/>
          <a:ln>
            <a:noFill/>
          </a:ln>
        </p:spPr>
        <p:txBody>
          <a:bodyPr spcFirstLastPara="1" wrap="square" lIns="121900" tIns="121900" rIns="121900" bIns="121900" anchor="t" anchorCtr="0">
            <a:noAutofit/>
          </a:bodyPr>
          <a:lstStyle/>
          <a:p>
            <a:r>
              <a:rPr lang="en" sz="2400">
                <a:latin typeface="Roboto"/>
                <a:ea typeface="Roboto"/>
                <a:cs typeface="Roboto"/>
                <a:sym typeface="Roboto"/>
              </a:rPr>
              <a:t>Service A places a call to service B.</a:t>
            </a:r>
            <a:endParaRPr sz="2400">
              <a:latin typeface="Roboto"/>
              <a:ea typeface="Roboto"/>
              <a:cs typeface="Roboto"/>
              <a:sym typeface="Roboto"/>
            </a:endParaRPr>
          </a:p>
          <a:p>
            <a:endParaRPr sz="2400">
              <a:latin typeface="Roboto"/>
              <a:ea typeface="Roboto"/>
              <a:cs typeface="Roboto"/>
              <a:sym typeface="Roboto"/>
            </a:endParaRPr>
          </a:p>
          <a:p>
            <a:r>
              <a:rPr lang="en" sz="2400">
                <a:latin typeface="Roboto"/>
                <a:ea typeface="Roboto"/>
                <a:cs typeface="Roboto"/>
                <a:sym typeface="Roboto"/>
              </a:rPr>
              <a:t>Client-side Envoy intercepts the call.</a:t>
            </a:r>
            <a:endParaRPr sz="2400">
              <a:latin typeface="Roboto"/>
              <a:ea typeface="Roboto"/>
              <a:cs typeface="Roboto"/>
              <a:sym typeface="Roboto"/>
            </a:endParaRPr>
          </a:p>
          <a:p>
            <a:endParaRPr sz="2400">
              <a:latin typeface="Roboto"/>
              <a:ea typeface="Roboto"/>
              <a:cs typeface="Roboto"/>
              <a:sym typeface="Roboto"/>
            </a:endParaRPr>
          </a:p>
          <a:p>
            <a:r>
              <a:rPr lang="en" sz="2400">
                <a:latin typeface="Roboto"/>
                <a:ea typeface="Roboto"/>
                <a:cs typeface="Roboto"/>
                <a:sym typeface="Roboto"/>
              </a:rPr>
              <a:t>Envoy consults config to know how/where to route call to service B (including any dynamic routing rules).</a:t>
            </a:r>
            <a:endParaRPr sz="2400">
              <a:latin typeface="Roboto"/>
              <a:ea typeface="Roboto"/>
              <a:cs typeface="Roboto"/>
              <a:sym typeface="Roboto"/>
            </a:endParaRPr>
          </a:p>
          <a:p>
            <a:pPr>
              <a:lnSpc>
                <a:spcPct val="115000"/>
              </a:lnSpc>
              <a:spcBef>
                <a:spcPts val="1333"/>
              </a:spcBef>
            </a:pPr>
            <a:endParaRPr sz="2400">
              <a:solidFill>
                <a:srgbClr val="434343"/>
              </a:solidFill>
              <a:latin typeface="Roboto"/>
              <a:ea typeface="Roboto"/>
              <a:cs typeface="Roboto"/>
              <a:sym typeface="Roboto"/>
            </a:endParaRPr>
          </a:p>
        </p:txBody>
      </p:sp>
      <p:sp>
        <p:nvSpPr>
          <p:cNvPr id="468" name="Google Shape;468;p49"/>
          <p:cNvSpPr/>
          <p:nvPr/>
        </p:nvSpPr>
        <p:spPr>
          <a:xfrm>
            <a:off x="4108268" y="1032735"/>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sp>
        <p:nvSpPr>
          <p:cNvPr id="469" name="Google Shape;469;p49"/>
          <p:cNvSpPr/>
          <p:nvPr/>
        </p:nvSpPr>
        <p:spPr>
          <a:xfrm>
            <a:off x="1070903" y="1020984"/>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sp>
        <p:nvSpPr>
          <p:cNvPr id="470" name="Google Shape;470;p49"/>
          <p:cNvSpPr/>
          <p:nvPr/>
        </p:nvSpPr>
        <p:spPr>
          <a:xfrm>
            <a:off x="2560800" y="36030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Mixer</a:t>
            </a:r>
            <a:endParaRPr sz="1600">
              <a:solidFill>
                <a:srgbClr val="212121"/>
              </a:solidFill>
              <a:latin typeface="Roboto"/>
              <a:ea typeface="Roboto"/>
              <a:cs typeface="Roboto"/>
              <a:sym typeface="Roboto"/>
            </a:endParaRPr>
          </a:p>
        </p:txBody>
      </p:sp>
      <p:sp>
        <p:nvSpPr>
          <p:cNvPr id="471" name="Google Shape;471;p49"/>
          <p:cNvSpPr/>
          <p:nvPr/>
        </p:nvSpPr>
        <p:spPr>
          <a:xfrm>
            <a:off x="1011985" y="962067"/>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grpSp>
        <p:nvGrpSpPr>
          <p:cNvPr id="472" name="Google Shape;472;p49"/>
          <p:cNvGrpSpPr/>
          <p:nvPr/>
        </p:nvGrpSpPr>
        <p:grpSpPr>
          <a:xfrm>
            <a:off x="1149226" y="1117957"/>
            <a:ext cx="1158213" cy="329664"/>
            <a:chOff x="3471866" y="2456996"/>
            <a:chExt cx="989700" cy="281700"/>
          </a:xfrm>
        </p:grpSpPr>
        <p:sp>
          <p:nvSpPr>
            <p:cNvPr id="473" name="Google Shape;473;p49"/>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Service A</a:t>
              </a:r>
              <a:endParaRPr sz="1333">
                <a:solidFill>
                  <a:srgbClr val="212121"/>
                </a:solidFill>
                <a:latin typeface="Roboto"/>
                <a:ea typeface="Roboto"/>
                <a:cs typeface="Roboto"/>
                <a:sym typeface="Roboto"/>
              </a:endParaRPr>
            </a:p>
          </p:txBody>
        </p:sp>
        <p:pic>
          <p:nvPicPr>
            <p:cNvPr id="474" name="Google Shape;474;p49"/>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475" name="Google Shape;475;p49"/>
          <p:cNvSpPr/>
          <p:nvPr/>
        </p:nvSpPr>
        <p:spPr>
          <a:xfrm>
            <a:off x="4049351" y="962033"/>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grpSp>
        <p:nvGrpSpPr>
          <p:cNvPr id="476" name="Google Shape;476;p49"/>
          <p:cNvGrpSpPr/>
          <p:nvPr/>
        </p:nvGrpSpPr>
        <p:grpSpPr>
          <a:xfrm>
            <a:off x="4185292" y="1117981"/>
            <a:ext cx="1158213" cy="329664"/>
            <a:chOff x="3471866" y="2430005"/>
            <a:chExt cx="989700" cy="281700"/>
          </a:xfrm>
        </p:grpSpPr>
        <p:sp>
          <p:nvSpPr>
            <p:cNvPr id="477" name="Google Shape;477;p49"/>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Service B</a:t>
              </a:r>
              <a:endParaRPr sz="1333">
                <a:solidFill>
                  <a:srgbClr val="212121"/>
                </a:solidFill>
                <a:latin typeface="Roboto"/>
                <a:ea typeface="Roboto"/>
                <a:cs typeface="Roboto"/>
                <a:sym typeface="Roboto"/>
              </a:endParaRPr>
            </a:p>
          </p:txBody>
        </p:sp>
        <p:pic>
          <p:nvPicPr>
            <p:cNvPr id="478" name="Google Shape;478;p49"/>
            <p:cNvPicPr preferRelativeResize="0"/>
            <p:nvPr/>
          </p:nvPicPr>
          <p:blipFill rotWithShape="1">
            <a:blip r:embed="rId3">
              <a:alphaModFix/>
            </a:blip>
            <a:srcRect/>
            <a:stretch/>
          </p:blipFill>
          <p:spPr>
            <a:xfrm>
              <a:off x="3520340" y="2469283"/>
              <a:ext cx="203100" cy="203100"/>
            </a:xfrm>
            <a:prstGeom prst="rect">
              <a:avLst/>
            </a:prstGeom>
            <a:noFill/>
            <a:ln>
              <a:noFill/>
            </a:ln>
          </p:spPr>
        </p:pic>
      </p:grpSp>
      <p:grpSp>
        <p:nvGrpSpPr>
          <p:cNvPr id="479" name="Google Shape;479;p49"/>
          <p:cNvGrpSpPr/>
          <p:nvPr/>
        </p:nvGrpSpPr>
        <p:grpSpPr>
          <a:xfrm>
            <a:off x="1149277" y="1966782"/>
            <a:ext cx="1158103" cy="329501"/>
            <a:chOff x="3027125" y="2882313"/>
            <a:chExt cx="1397100" cy="397500"/>
          </a:xfrm>
        </p:grpSpPr>
        <p:sp>
          <p:nvSpPr>
            <p:cNvPr id="480" name="Google Shape;480;p49"/>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proxy</a:t>
              </a:r>
              <a:endParaRPr sz="1333">
                <a:solidFill>
                  <a:srgbClr val="212121"/>
                </a:solidFill>
                <a:latin typeface="Roboto"/>
                <a:ea typeface="Roboto"/>
                <a:cs typeface="Roboto"/>
                <a:sym typeface="Roboto"/>
              </a:endParaRPr>
            </a:p>
          </p:txBody>
        </p:sp>
        <p:pic>
          <p:nvPicPr>
            <p:cNvPr id="481" name="Google Shape;481;p49"/>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482" name="Google Shape;482;p49"/>
          <p:cNvGrpSpPr/>
          <p:nvPr/>
        </p:nvGrpSpPr>
        <p:grpSpPr>
          <a:xfrm>
            <a:off x="4183094" y="1966782"/>
            <a:ext cx="1158103" cy="329501"/>
            <a:chOff x="3027125" y="2882313"/>
            <a:chExt cx="1397100" cy="397500"/>
          </a:xfrm>
        </p:grpSpPr>
        <p:sp>
          <p:nvSpPr>
            <p:cNvPr id="483" name="Google Shape;483;p49"/>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proxy</a:t>
              </a:r>
              <a:endParaRPr sz="1333">
                <a:solidFill>
                  <a:srgbClr val="212121"/>
                </a:solidFill>
                <a:latin typeface="Roboto"/>
                <a:ea typeface="Roboto"/>
                <a:cs typeface="Roboto"/>
                <a:sym typeface="Roboto"/>
              </a:endParaRPr>
            </a:p>
          </p:txBody>
        </p:sp>
        <p:pic>
          <p:nvPicPr>
            <p:cNvPr id="484" name="Google Shape;484;p49"/>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485" name="Google Shape;485;p49"/>
          <p:cNvPicPr preferRelativeResize="0"/>
          <p:nvPr/>
        </p:nvPicPr>
        <p:blipFill>
          <a:blip r:embed="rId5">
            <a:alphaModFix/>
          </a:blip>
          <a:stretch>
            <a:fillRect/>
          </a:stretch>
        </p:blipFill>
        <p:spPr>
          <a:xfrm>
            <a:off x="2572584" y="3703248"/>
            <a:ext cx="347024" cy="329667"/>
          </a:xfrm>
          <a:prstGeom prst="rect">
            <a:avLst/>
          </a:prstGeom>
          <a:noFill/>
          <a:ln>
            <a:noFill/>
          </a:ln>
        </p:spPr>
      </p:pic>
      <p:cxnSp>
        <p:nvCxnSpPr>
          <p:cNvPr id="486" name="Google Shape;486;p49"/>
          <p:cNvCxnSpPr>
            <a:stCxn id="473" idx="2"/>
            <a:endCxn id="480" idx="0"/>
          </p:cNvCxnSpPr>
          <p:nvPr/>
        </p:nvCxnSpPr>
        <p:spPr>
          <a:xfrm rot="-5400000" flipH="1">
            <a:off x="1469132" y="1706823"/>
            <a:ext cx="519200" cy="800"/>
          </a:xfrm>
          <a:prstGeom prst="bentConnector3">
            <a:avLst>
              <a:gd name="adj1" fmla="val 49996"/>
            </a:avLst>
          </a:prstGeom>
          <a:noFill/>
          <a:ln w="19050" cap="flat" cmpd="sng">
            <a:solidFill>
              <a:srgbClr val="4284F3"/>
            </a:solidFill>
            <a:prstDash val="solid"/>
            <a:round/>
            <a:headEnd type="none" w="sm" len="sm"/>
            <a:tailEnd type="triangle" w="sm" len="sm"/>
          </a:ln>
        </p:spPr>
      </p:cxnSp>
      <p:sp>
        <p:nvSpPr>
          <p:cNvPr id="487" name="Google Shape;487;p49"/>
          <p:cNvSpPr/>
          <p:nvPr/>
        </p:nvSpPr>
        <p:spPr>
          <a:xfrm>
            <a:off x="1005900" y="36148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Pilot</a:t>
            </a:r>
            <a:endParaRPr sz="1600">
              <a:solidFill>
                <a:srgbClr val="212121"/>
              </a:solidFill>
              <a:latin typeface="Roboto"/>
              <a:ea typeface="Roboto"/>
              <a:cs typeface="Roboto"/>
              <a:sym typeface="Roboto"/>
            </a:endParaRPr>
          </a:p>
        </p:txBody>
      </p:sp>
      <p:pic>
        <p:nvPicPr>
          <p:cNvPr id="488" name="Google Shape;488;p49"/>
          <p:cNvPicPr preferRelativeResize="0"/>
          <p:nvPr/>
        </p:nvPicPr>
        <p:blipFill>
          <a:blip r:embed="rId5">
            <a:alphaModFix/>
          </a:blip>
          <a:stretch>
            <a:fillRect/>
          </a:stretch>
        </p:blipFill>
        <p:spPr>
          <a:xfrm>
            <a:off x="1017684" y="3715031"/>
            <a:ext cx="347024" cy="329667"/>
          </a:xfrm>
          <a:prstGeom prst="rect">
            <a:avLst/>
          </a:prstGeom>
          <a:noFill/>
          <a:ln>
            <a:noFill/>
          </a:ln>
        </p:spPr>
      </p:pic>
      <p:sp>
        <p:nvSpPr>
          <p:cNvPr id="489" name="Google Shape;489;p49"/>
          <p:cNvSpPr/>
          <p:nvPr/>
        </p:nvSpPr>
        <p:spPr>
          <a:xfrm>
            <a:off x="4084800" y="36030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Citadel</a:t>
            </a:r>
            <a:endParaRPr sz="1600">
              <a:solidFill>
                <a:srgbClr val="212121"/>
              </a:solidFill>
              <a:latin typeface="Roboto"/>
              <a:ea typeface="Roboto"/>
              <a:cs typeface="Roboto"/>
              <a:sym typeface="Roboto"/>
            </a:endParaRPr>
          </a:p>
        </p:txBody>
      </p:sp>
      <p:pic>
        <p:nvPicPr>
          <p:cNvPr id="490" name="Google Shape;490;p49"/>
          <p:cNvPicPr preferRelativeResize="0"/>
          <p:nvPr/>
        </p:nvPicPr>
        <p:blipFill>
          <a:blip r:embed="rId5">
            <a:alphaModFix/>
          </a:blip>
          <a:stretch>
            <a:fillRect/>
          </a:stretch>
        </p:blipFill>
        <p:spPr>
          <a:xfrm>
            <a:off x="4096584" y="3703248"/>
            <a:ext cx="347024" cy="329667"/>
          </a:xfrm>
          <a:prstGeom prst="rect">
            <a:avLst/>
          </a:prstGeom>
          <a:noFill/>
          <a:ln>
            <a:noFill/>
          </a:ln>
        </p:spPr>
      </p:pic>
    </p:spTree>
    <p:extLst>
      <p:ext uri="{BB962C8B-B14F-4D97-AF65-F5344CB8AC3E}">
        <p14:creationId xmlns:p14="http://schemas.microsoft.com/office/powerpoint/2010/main" val="2146446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0"/>
          <p:cNvSpPr txBox="1">
            <a:spLocks noGrp="1"/>
          </p:cNvSpPr>
          <p:nvPr>
            <p:ph type="body" idx="4294967295"/>
          </p:nvPr>
        </p:nvSpPr>
        <p:spPr>
          <a:xfrm>
            <a:off x="0" y="6262688"/>
            <a:ext cx="11176000" cy="595312"/>
          </a:xfrm>
          <a:prstGeom prst="rect">
            <a:avLst/>
          </a:prstGeom>
        </p:spPr>
        <p:txBody>
          <a:bodyPr spcFirstLastPara="1" vert="horz" wrap="square" lIns="121900" tIns="121900" rIns="121900" bIns="121900" rtlCol="0" anchor="ctr" anchorCtr="0">
            <a:noAutofit/>
          </a:bodyPr>
          <a:lstStyle/>
          <a:p>
            <a:pPr marL="0" indent="0"/>
            <a:r>
              <a:rPr lang="en"/>
              <a:t>Life of a request in the mesh</a:t>
            </a:r>
            <a:endParaRPr/>
          </a:p>
        </p:txBody>
      </p:sp>
      <p:sp>
        <p:nvSpPr>
          <p:cNvPr id="496" name="Google Shape;496;p50"/>
          <p:cNvSpPr txBox="1"/>
          <p:nvPr/>
        </p:nvSpPr>
        <p:spPr>
          <a:xfrm>
            <a:off x="6308400" y="1333433"/>
            <a:ext cx="5801600" cy="3843600"/>
          </a:xfrm>
          <a:prstGeom prst="rect">
            <a:avLst/>
          </a:prstGeom>
          <a:noFill/>
          <a:ln>
            <a:noFill/>
          </a:ln>
        </p:spPr>
        <p:txBody>
          <a:bodyPr spcFirstLastPara="1" wrap="square" lIns="121900" tIns="121900" rIns="121900" bIns="121900" anchor="t" anchorCtr="0">
            <a:noAutofit/>
          </a:bodyPr>
          <a:lstStyle/>
          <a:p>
            <a:pPr>
              <a:lnSpc>
                <a:spcPct val="115000"/>
              </a:lnSpc>
              <a:spcBef>
                <a:spcPts val="1333"/>
              </a:spcBef>
            </a:pPr>
            <a:r>
              <a:rPr lang="en" sz="2400">
                <a:solidFill>
                  <a:srgbClr val="434343"/>
                </a:solidFill>
                <a:latin typeface="Roboto"/>
                <a:ea typeface="Roboto"/>
                <a:cs typeface="Roboto"/>
                <a:sym typeface="Roboto"/>
              </a:rPr>
              <a:t>Envoy forwards request to appropriate instance of service B. There, the Envoy proxy deployed with the service intercepts the call.</a:t>
            </a:r>
            <a:endParaRPr sz="2400">
              <a:solidFill>
                <a:srgbClr val="434343"/>
              </a:solidFill>
              <a:latin typeface="Roboto"/>
              <a:ea typeface="Roboto"/>
              <a:cs typeface="Roboto"/>
              <a:sym typeface="Roboto"/>
            </a:endParaRPr>
          </a:p>
          <a:p>
            <a:pPr>
              <a:lnSpc>
                <a:spcPct val="115000"/>
              </a:lnSpc>
              <a:spcBef>
                <a:spcPts val="1333"/>
              </a:spcBef>
            </a:pPr>
            <a:endParaRPr sz="2400">
              <a:solidFill>
                <a:srgbClr val="434343"/>
              </a:solidFill>
              <a:latin typeface="Roboto"/>
              <a:ea typeface="Roboto"/>
              <a:cs typeface="Roboto"/>
              <a:sym typeface="Roboto"/>
            </a:endParaRPr>
          </a:p>
          <a:p>
            <a:pPr>
              <a:lnSpc>
                <a:spcPct val="115000"/>
              </a:lnSpc>
              <a:spcBef>
                <a:spcPts val="1333"/>
              </a:spcBef>
            </a:pPr>
            <a:endParaRPr sz="2400">
              <a:solidFill>
                <a:srgbClr val="434343"/>
              </a:solidFill>
              <a:latin typeface="Roboto"/>
              <a:ea typeface="Roboto"/>
              <a:cs typeface="Roboto"/>
              <a:sym typeface="Roboto"/>
            </a:endParaRPr>
          </a:p>
        </p:txBody>
      </p:sp>
      <p:sp>
        <p:nvSpPr>
          <p:cNvPr id="497" name="Google Shape;497;p50"/>
          <p:cNvSpPr/>
          <p:nvPr/>
        </p:nvSpPr>
        <p:spPr>
          <a:xfrm>
            <a:off x="4108268" y="1032735"/>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sp>
        <p:nvSpPr>
          <p:cNvPr id="498" name="Google Shape;498;p50"/>
          <p:cNvSpPr/>
          <p:nvPr/>
        </p:nvSpPr>
        <p:spPr>
          <a:xfrm>
            <a:off x="1070903" y="1020984"/>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sp>
        <p:nvSpPr>
          <p:cNvPr id="499" name="Google Shape;499;p50"/>
          <p:cNvSpPr/>
          <p:nvPr/>
        </p:nvSpPr>
        <p:spPr>
          <a:xfrm>
            <a:off x="2560800" y="36030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Mixer</a:t>
            </a:r>
            <a:endParaRPr sz="1600">
              <a:solidFill>
                <a:srgbClr val="212121"/>
              </a:solidFill>
              <a:latin typeface="Roboto"/>
              <a:ea typeface="Roboto"/>
              <a:cs typeface="Roboto"/>
              <a:sym typeface="Roboto"/>
            </a:endParaRPr>
          </a:p>
        </p:txBody>
      </p:sp>
      <p:sp>
        <p:nvSpPr>
          <p:cNvPr id="500" name="Google Shape;500;p50"/>
          <p:cNvSpPr/>
          <p:nvPr/>
        </p:nvSpPr>
        <p:spPr>
          <a:xfrm>
            <a:off x="1011985" y="962067"/>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grpSp>
        <p:nvGrpSpPr>
          <p:cNvPr id="501" name="Google Shape;501;p50"/>
          <p:cNvGrpSpPr/>
          <p:nvPr/>
        </p:nvGrpSpPr>
        <p:grpSpPr>
          <a:xfrm>
            <a:off x="1149226" y="1117957"/>
            <a:ext cx="1158213" cy="329664"/>
            <a:chOff x="3471866" y="2456996"/>
            <a:chExt cx="989700" cy="281700"/>
          </a:xfrm>
        </p:grpSpPr>
        <p:sp>
          <p:nvSpPr>
            <p:cNvPr id="502" name="Google Shape;502;p50"/>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Service A</a:t>
              </a:r>
              <a:endParaRPr sz="1333">
                <a:solidFill>
                  <a:srgbClr val="212121"/>
                </a:solidFill>
                <a:latin typeface="Roboto"/>
                <a:ea typeface="Roboto"/>
                <a:cs typeface="Roboto"/>
                <a:sym typeface="Roboto"/>
              </a:endParaRPr>
            </a:p>
          </p:txBody>
        </p:sp>
        <p:pic>
          <p:nvPicPr>
            <p:cNvPr id="503" name="Google Shape;503;p50"/>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504" name="Google Shape;504;p50"/>
          <p:cNvSpPr/>
          <p:nvPr/>
        </p:nvSpPr>
        <p:spPr>
          <a:xfrm>
            <a:off x="4049351" y="962033"/>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grpSp>
        <p:nvGrpSpPr>
          <p:cNvPr id="505" name="Google Shape;505;p50"/>
          <p:cNvGrpSpPr/>
          <p:nvPr/>
        </p:nvGrpSpPr>
        <p:grpSpPr>
          <a:xfrm>
            <a:off x="4185292" y="1117981"/>
            <a:ext cx="1158213" cy="329664"/>
            <a:chOff x="3471866" y="2430005"/>
            <a:chExt cx="989700" cy="281700"/>
          </a:xfrm>
        </p:grpSpPr>
        <p:sp>
          <p:nvSpPr>
            <p:cNvPr id="506" name="Google Shape;506;p50"/>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Service B</a:t>
              </a:r>
              <a:endParaRPr sz="1333">
                <a:solidFill>
                  <a:srgbClr val="212121"/>
                </a:solidFill>
                <a:latin typeface="Roboto"/>
                <a:ea typeface="Roboto"/>
                <a:cs typeface="Roboto"/>
                <a:sym typeface="Roboto"/>
              </a:endParaRPr>
            </a:p>
          </p:txBody>
        </p:sp>
        <p:pic>
          <p:nvPicPr>
            <p:cNvPr id="507" name="Google Shape;507;p50"/>
            <p:cNvPicPr preferRelativeResize="0"/>
            <p:nvPr/>
          </p:nvPicPr>
          <p:blipFill rotWithShape="1">
            <a:blip r:embed="rId3">
              <a:alphaModFix/>
            </a:blip>
            <a:srcRect/>
            <a:stretch/>
          </p:blipFill>
          <p:spPr>
            <a:xfrm>
              <a:off x="3520340" y="2469283"/>
              <a:ext cx="203100" cy="203100"/>
            </a:xfrm>
            <a:prstGeom prst="rect">
              <a:avLst/>
            </a:prstGeom>
            <a:noFill/>
            <a:ln>
              <a:noFill/>
            </a:ln>
          </p:spPr>
        </p:pic>
      </p:grpSp>
      <p:cxnSp>
        <p:nvCxnSpPr>
          <p:cNvPr id="508" name="Google Shape;508;p50"/>
          <p:cNvCxnSpPr>
            <a:stCxn id="509" idx="3"/>
            <a:endCxn id="510" idx="1"/>
          </p:cNvCxnSpPr>
          <p:nvPr/>
        </p:nvCxnSpPr>
        <p:spPr>
          <a:xfrm>
            <a:off x="2307379" y="2131532"/>
            <a:ext cx="1875600" cy="800"/>
          </a:xfrm>
          <a:prstGeom prst="bentConnector3">
            <a:avLst>
              <a:gd name="adj1" fmla="val 50003"/>
            </a:avLst>
          </a:prstGeom>
          <a:noFill/>
          <a:ln w="19050" cap="flat" cmpd="sng">
            <a:solidFill>
              <a:srgbClr val="4284F3"/>
            </a:solidFill>
            <a:prstDash val="solid"/>
            <a:round/>
            <a:headEnd type="none" w="sm" len="sm"/>
            <a:tailEnd type="triangle" w="sm" len="sm"/>
          </a:ln>
        </p:spPr>
      </p:cxnSp>
      <p:grpSp>
        <p:nvGrpSpPr>
          <p:cNvPr id="511" name="Google Shape;511;p50"/>
          <p:cNvGrpSpPr/>
          <p:nvPr/>
        </p:nvGrpSpPr>
        <p:grpSpPr>
          <a:xfrm>
            <a:off x="1149277" y="1966782"/>
            <a:ext cx="1158103" cy="329501"/>
            <a:chOff x="3027125" y="2882313"/>
            <a:chExt cx="1397100" cy="397500"/>
          </a:xfrm>
        </p:grpSpPr>
        <p:sp>
          <p:nvSpPr>
            <p:cNvPr id="509" name="Google Shape;509;p50"/>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proxy</a:t>
              </a:r>
              <a:endParaRPr sz="1333">
                <a:solidFill>
                  <a:srgbClr val="212121"/>
                </a:solidFill>
                <a:latin typeface="Roboto"/>
                <a:ea typeface="Roboto"/>
                <a:cs typeface="Roboto"/>
                <a:sym typeface="Roboto"/>
              </a:endParaRPr>
            </a:p>
          </p:txBody>
        </p:sp>
        <p:pic>
          <p:nvPicPr>
            <p:cNvPr id="512" name="Google Shape;512;p50"/>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513" name="Google Shape;513;p50"/>
          <p:cNvGrpSpPr/>
          <p:nvPr/>
        </p:nvGrpSpPr>
        <p:grpSpPr>
          <a:xfrm>
            <a:off x="4183094" y="1966782"/>
            <a:ext cx="1158103" cy="329501"/>
            <a:chOff x="3027125" y="2882313"/>
            <a:chExt cx="1397100" cy="397500"/>
          </a:xfrm>
        </p:grpSpPr>
        <p:sp>
          <p:nvSpPr>
            <p:cNvPr id="510" name="Google Shape;510;p50"/>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proxy</a:t>
              </a:r>
              <a:endParaRPr sz="1333">
                <a:solidFill>
                  <a:srgbClr val="212121"/>
                </a:solidFill>
                <a:latin typeface="Roboto"/>
                <a:ea typeface="Roboto"/>
                <a:cs typeface="Roboto"/>
                <a:sym typeface="Roboto"/>
              </a:endParaRPr>
            </a:p>
          </p:txBody>
        </p:sp>
        <p:pic>
          <p:nvPicPr>
            <p:cNvPr id="514" name="Google Shape;514;p50"/>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515" name="Google Shape;515;p50"/>
          <p:cNvPicPr preferRelativeResize="0"/>
          <p:nvPr/>
        </p:nvPicPr>
        <p:blipFill>
          <a:blip r:embed="rId5">
            <a:alphaModFix/>
          </a:blip>
          <a:stretch>
            <a:fillRect/>
          </a:stretch>
        </p:blipFill>
        <p:spPr>
          <a:xfrm>
            <a:off x="2572584" y="3703248"/>
            <a:ext cx="347024" cy="329667"/>
          </a:xfrm>
          <a:prstGeom prst="rect">
            <a:avLst/>
          </a:prstGeom>
          <a:noFill/>
          <a:ln>
            <a:noFill/>
          </a:ln>
        </p:spPr>
      </p:pic>
      <p:sp>
        <p:nvSpPr>
          <p:cNvPr id="516" name="Google Shape;516;p50"/>
          <p:cNvSpPr/>
          <p:nvPr/>
        </p:nvSpPr>
        <p:spPr>
          <a:xfrm>
            <a:off x="1005900" y="36148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Pilot</a:t>
            </a:r>
            <a:endParaRPr sz="1600">
              <a:solidFill>
                <a:srgbClr val="212121"/>
              </a:solidFill>
              <a:latin typeface="Roboto"/>
              <a:ea typeface="Roboto"/>
              <a:cs typeface="Roboto"/>
              <a:sym typeface="Roboto"/>
            </a:endParaRPr>
          </a:p>
        </p:txBody>
      </p:sp>
      <p:pic>
        <p:nvPicPr>
          <p:cNvPr id="517" name="Google Shape;517;p50"/>
          <p:cNvPicPr preferRelativeResize="0"/>
          <p:nvPr/>
        </p:nvPicPr>
        <p:blipFill>
          <a:blip r:embed="rId5">
            <a:alphaModFix/>
          </a:blip>
          <a:stretch>
            <a:fillRect/>
          </a:stretch>
        </p:blipFill>
        <p:spPr>
          <a:xfrm>
            <a:off x="1017684" y="3715031"/>
            <a:ext cx="347024" cy="329667"/>
          </a:xfrm>
          <a:prstGeom prst="rect">
            <a:avLst/>
          </a:prstGeom>
          <a:noFill/>
          <a:ln>
            <a:noFill/>
          </a:ln>
        </p:spPr>
      </p:pic>
      <p:sp>
        <p:nvSpPr>
          <p:cNvPr id="518" name="Google Shape;518;p50"/>
          <p:cNvSpPr/>
          <p:nvPr/>
        </p:nvSpPr>
        <p:spPr>
          <a:xfrm>
            <a:off x="4084800" y="36030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Citadel</a:t>
            </a:r>
            <a:endParaRPr sz="1600">
              <a:solidFill>
                <a:srgbClr val="212121"/>
              </a:solidFill>
              <a:latin typeface="Roboto"/>
              <a:ea typeface="Roboto"/>
              <a:cs typeface="Roboto"/>
              <a:sym typeface="Roboto"/>
            </a:endParaRPr>
          </a:p>
        </p:txBody>
      </p:sp>
      <p:pic>
        <p:nvPicPr>
          <p:cNvPr id="519" name="Google Shape;519;p50"/>
          <p:cNvPicPr preferRelativeResize="0"/>
          <p:nvPr/>
        </p:nvPicPr>
        <p:blipFill>
          <a:blip r:embed="rId5">
            <a:alphaModFix/>
          </a:blip>
          <a:stretch>
            <a:fillRect/>
          </a:stretch>
        </p:blipFill>
        <p:spPr>
          <a:xfrm>
            <a:off x="4096584" y="3703248"/>
            <a:ext cx="347024" cy="329667"/>
          </a:xfrm>
          <a:prstGeom prst="rect">
            <a:avLst/>
          </a:prstGeom>
          <a:noFill/>
          <a:ln>
            <a:noFill/>
          </a:ln>
        </p:spPr>
      </p:pic>
      <p:sp>
        <p:nvSpPr>
          <p:cNvPr id="520" name="Google Shape;520;p50"/>
          <p:cNvSpPr txBox="1"/>
          <p:nvPr/>
        </p:nvSpPr>
        <p:spPr>
          <a:xfrm>
            <a:off x="2496901" y="1165533"/>
            <a:ext cx="1520400" cy="1119200"/>
          </a:xfrm>
          <a:prstGeom prst="rect">
            <a:avLst/>
          </a:prstGeom>
          <a:noFill/>
          <a:ln>
            <a:noFill/>
          </a:ln>
        </p:spPr>
        <p:txBody>
          <a:bodyPr spcFirstLastPara="1" wrap="square" lIns="121900" tIns="121900" rIns="121900" bIns="121900" anchor="ctr" anchorCtr="0">
            <a:noAutofit/>
          </a:bodyPr>
          <a:lstStyle/>
          <a:p>
            <a:pPr algn="ctr"/>
            <a:r>
              <a:rPr lang="en" sz="1200">
                <a:solidFill>
                  <a:srgbClr val="434343"/>
                </a:solidFill>
                <a:latin typeface="Roboto Light"/>
                <a:ea typeface="Roboto Light"/>
                <a:cs typeface="Roboto Light"/>
                <a:sym typeface="Roboto Light"/>
              </a:rPr>
              <a:t>HTTP/1.1, HTTP/2, gRPC or TCP -- with or without mTLS</a:t>
            </a:r>
            <a:endParaRPr sz="1200">
              <a:solidFill>
                <a:srgbClr val="434343"/>
              </a:solidFill>
              <a:latin typeface="Roboto Light"/>
              <a:ea typeface="Roboto Light"/>
              <a:cs typeface="Roboto Light"/>
              <a:sym typeface="Roboto Light"/>
            </a:endParaRPr>
          </a:p>
        </p:txBody>
      </p:sp>
    </p:spTree>
    <p:extLst>
      <p:ext uri="{BB962C8B-B14F-4D97-AF65-F5344CB8AC3E}">
        <p14:creationId xmlns:p14="http://schemas.microsoft.com/office/powerpoint/2010/main" val="16115103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1"/>
          <p:cNvSpPr txBox="1">
            <a:spLocks noGrp="1"/>
          </p:cNvSpPr>
          <p:nvPr>
            <p:ph type="body" idx="4294967295"/>
          </p:nvPr>
        </p:nvSpPr>
        <p:spPr>
          <a:xfrm>
            <a:off x="0" y="6262688"/>
            <a:ext cx="11176000" cy="595312"/>
          </a:xfrm>
          <a:prstGeom prst="rect">
            <a:avLst/>
          </a:prstGeom>
        </p:spPr>
        <p:txBody>
          <a:bodyPr spcFirstLastPara="1" vert="horz" wrap="square" lIns="121900" tIns="121900" rIns="121900" bIns="121900" rtlCol="0" anchor="ctr" anchorCtr="0">
            <a:noAutofit/>
          </a:bodyPr>
          <a:lstStyle/>
          <a:p>
            <a:pPr marL="0" indent="0"/>
            <a:r>
              <a:rPr lang="en"/>
              <a:t>Life of a request in the mesh</a:t>
            </a:r>
            <a:endParaRPr/>
          </a:p>
        </p:txBody>
      </p:sp>
      <p:sp>
        <p:nvSpPr>
          <p:cNvPr id="526" name="Google Shape;526;p51"/>
          <p:cNvSpPr txBox="1"/>
          <p:nvPr/>
        </p:nvSpPr>
        <p:spPr>
          <a:xfrm>
            <a:off x="6308400" y="1333433"/>
            <a:ext cx="5801600" cy="3843600"/>
          </a:xfrm>
          <a:prstGeom prst="rect">
            <a:avLst/>
          </a:prstGeom>
          <a:noFill/>
          <a:ln>
            <a:noFill/>
          </a:ln>
        </p:spPr>
        <p:txBody>
          <a:bodyPr spcFirstLastPara="1" wrap="square" lIns="121900" tIns="121900" rIns="121900" bIns="121900" anchor="t" anchorCtr="0">
            <a:noAutofit/>
          </a:bodyPr>
          <a:lstStyle/>
          <a:p>
            <a:pPr>
              <a:lnSpc>
                <a:spcPct val="115000"/>
              </a:lnSpc>
              <a:spcBef>
                <a:spcPts val="1333"/>
              </a:spcBef>
            </a:pPr>
            <a:r>
              <a:rPr lang="en" sz="2400">
                <a:solidFill>
                  <a:srgbClr val="434343"/>
                </a:solidFill>
                <a:latin typeface="Roboto"/>
                <a:ea typeface="Roboto"/>
                <a:cs typeface="Roboto"/>
                <a:sym typeface="Roboto"/>
              </a:rPr>
              <a:t>Server-side Envoy checks with Mixer to validate that call should be allowed (ACL check, quota check, etc).</a:t>
            </a:r>
            <a:endParaRPr sz="2400">
              <a:solidFill>
                <a:srgbClr val="434343"/>
              </a:solidFill>
              <a:latin typeface="Roboto"/>
              <a:ea typeface="Roboto"/>
              <a:cs typeface="Roboto"/>
              <a:sym typeface="Roboto"/>
            </a:endParaRPr>
          </a:p>
        </p:txBody>
      </p:sp>
      <p:sp>
        <p:nvSpPr>
          <p:cNvPr id="527" name="Google Shape;527;p51"/>
          <p:cNvSpPr/>
          <p:nvPr/>
        </p:nvSpPr>
        <p:spPr>
          <a:xfrm>
            <a:off x="4108268" y="1032735"/>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sp>
        <p:nvSpPr>
          <p:cNvPr id="528" name="Google Shape;528;p51"/>
          <p:cNvSpPr/>
          <p:nvPr/>
        </p:nvSpPr>
        <p:spPr>
          <a:xfrm>
            <a:off x="1070903" y="1020984"/>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sp>
        <p:nvSpPr>
          <p:cNvPr id="529" name="Google Shape;529;p51"/>
          <p:cNvSpPr/>
          <p:nvPr/>
        </p:nvSpPr>
        <p:spPr>
          <a:xfrm>
            <a:off x="2560800" y="36030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Mixer</a:t>
            </a:r>
            <a:endParaRPr sz="1600">
              <a:solidFill>
                <a:srgbClr val="212121"/>
              </a:solidFill>
              <a:latin typeface="Roboto"/>
              <a:ea typeface="Roboto"/>
              <a:cs typeface="Roboto"/>
              <a:sym typeface="Roboto"/>
            </a:endParaRPr>
          </a:p>
        </p:txBody>
      </p:sp>
      <p:sp>
        <p:nvSpPr>
          <p:cNvPr id="530" name="Google Shape;530;p51"/>
          <p:cNvSpPr/>
          <p:nvPr/>
        </p:nvSpPr>
        <p:spPr>
          <a:xfrm>
            <a:off x="1011985" y="962067"/>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grpSp>
        <p:nvGrpSpPr>
          <p:cNvPr id="531" name="Google Shape;531;p51"/>
          <p:cNvGrpSpPr/>
          <p:nvPr/>
        </p:nvGrpSpPr>
        <p:grpSpPr>
          <a:xfrm>
            <a:off x="1149226" y="1117957"/>
            <a:ext cx="1158213" cy="329664"/>
            <a:chOff x="3471866" y="2456996"/>
            <a:chExt cx="989700" cy="281700"/>
          </a:xfrm>
        </p:grpSpPr>
        <p:sp>
          <p:nvSpPr>
            <p:cNvPr id="532" name="Google Shape;532;p51"/>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Service A</a:t>
              </a:r>
              <a:endParaRPr sz="1333">
                <a:solidFill>
                  <a:srgbClr val="212121"/>
                </a:solidFill>
                <a:latin typeface="Roboto"/>
                <a:ea typeface="Roboto"/>
                <a:cs typeface="Roboto"/>
                <a:sym typeface="Roboto"/>
              </a:endParaRPr>
            </a:p>
          </p:txBody>
        </p:sp>
        <p:pic>
          <p:nvPicPr>
            <p:cNvPr id="533" name="Google Shape;533;p51"/>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534" name="Google Shape;534;p51"/>
          <p:cNvSpPr/>
          <p:nvPr/>
        </p:nvSpPr>
        <p:spPr>
          <a:xfrm>
            <a:off x="4049351" y="962033"/>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grpSp>
        <p:nvGrpSpPr>
          <p:cNvPr id="535" name="Google Shape;535;p51"/>
          <p:cNvGrpSpPr/>
          <p:nvPr/>
        </p:nvGrpSpPr>
        <p:grpSpPr>
          <a:xfrm>
            <a:off x="4185292" y="1117981"/>
            <a:ext cx="1158213" cy="329664"/>
            <a:chOff x="3471866" y="2430005"/>
            <a:chExt cx="989700" cy="281700"/>
          </a:xfrm>
        </p:grpSpPr>
        <p:sp>
          <p:nvSpPr>
            <p:cNvPr id="536" name="Google Shape;536;p51"/>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Service B</a:t>
              </a:r>
              <a:endParaRPr sz="1333">
                <a:solidFill>
                  <a:srgbClr val="212121"/>
                </a:solidFill>
                <a:latin typeface="Roboto"/>
                <a:ea typeface="Roboto"/>
                <a:cs typeface="Roboto"/>
                <a:sym typeface="Roboto"/>
              </a:endParaRPr>
            </a:p>
          </p:txBody>
        </p:sp>
        <p:pic>
          <p:nvPicPr>
            <p:cNvPr id="537" name="Google Shape;537;p51"/>
            <p:cNvPicPr preferRelativeResize="0"/>
            <p:nvPr/>
          </p:nvPicPr>
          <p:blipFill rotWithShape="1">
            <a:blip r:embed="rId3">
              <a:alphaModFix/>
            </a:blip>
            <a:srcRect/>
            <a:stretch/>
          </p:blipFill>
          <p:spPr>
            <a:xfrm>
              <a:off x="3520340" y="2469283"/>
              <a:ext cx="203100" cy="203100"/>
            </a:xfrm>
            <a:prstGeom prst="rect">
              <a:avLst/>
            </a:prstGeom>
            <a:noFill/>
            <a:ln>
              <a:noFill/>
            </a:ln>
          </p:spPr>
        </p:pic>
      </p:grpSp>
      <p:grpSp>
        <p:nvGrpSpPr>
          <p:cNvPr id="538" name="Google Shape;538;p51"/>
          <p:cNvGrpSpPr/>
          <p:nvPr/>
        </p:nvGrpSpPr>
        <p:grpSpPr>
          <a:xfrm>
            <a:off x="1149277" y="1966782"/>
            <a:ext cx="1158103" cy="329501"/>
            <a:chOff x="3027125" y="2882313"/>
            <a:chExt cx="1397100" cy="397500"/>
          </a:xfrm>
        </p:grpSpPr>
        <p:sp>
          <p:nvSpPr>
            <p:cNvPr id="539" name="Google Shape;539;p51"/>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proxy</a:t>
              </a:r>
              <a:endParaRPr sz="1333">
                <a:solidFill>
                  <a:srgbClr val="212121"/>
                </a:solidFill>
                <a:latin typeface="Roboto"/>
                <a:ea typeface="Roboto"/>
                <a:cs typeface="Roboto"/>
                <a:sym typeface="Roboto"/>
              </a:endParaRPr>
            </a:p>
          </p:txBody>
        </p:sp>
        <p:pic>
          <p:nvPicPr>
            <p:cNvPr id="540" name="Google Shape;540;p51"/>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541" name="Google Shape;541;p51"/>
          <p:cNvGrpSpPr/>
          <p:nvPr/>
        </p:nvGrpSpPr>
        <p:grpSpPr>
          <a:xfrm>
            <a:off x="4183094" y="1966782"/>
            <a:ext cx="1158103" cy="329501"/>
            <a:chOff x="3027125" y="2882313"/>
            <a:chExt cx="1397100" cy="397500"/>
          </a:xfrm>
        </p:grpSpPr>
        <p:sp>
          <p:nvSpPr>
            <p:cNvPr id="542" name="Google Shape;542;p51"/>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proxy</a:t>
              </a:r>
              <a:endParaRPr sz="1333">
                <a:solidFill>
                  <a:srgbClr val="212121"/>
                </a:solidFill>
                <a:latin typeface="Roboto"/>
                <a:ea typeface="Roboto"/>
                <a:cs typeface="Roboto"/>
                <a:sym typeface="Roboto"/>
              </a:endParaRPr>
            </a:p>
          </p:txBody>
        </p:sp>
        <p:pic>
          <p:nvPicPr>
            <p:cNvPr id="543" name="Google Shape;543;p51"/>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544" name="Google Shape;544;p51"/>
          <p:cNvPicPr preferRelativeResize="0"/>
          <p:nvPr/>
        </p:nvPicPr>
        <p:blipFill>
          <a:blip r:embed="rId5">
            <a:alphaModFix/>
          </a:blip>
          <a:stretch>
            <a:fillRect/>
          </a:stretch>
        </p:blipFill>
        <p:spPr>
          <a:xfrm>
            <a:off x="2572584" y="3703248"/>
            <a:ext cx="347024" cy="329667"/>
          </a:xfrm>
          <a:prstGeom prst="rect">
            <a:avLst/>
          </a:prstGeom>
          <a:noFill/>
          <a:ln>
            <a:noFill/>
          </a:ln>
        </p:spPr>
      </p:pic>
      <p:sp>
        <p:nvSpPr>
          <p:cNvPr id="545" name="Google Shape;545;p51"/>
          <p:cNvSpPr/>
          <p:nvPr/>
        </p:nvSpPr>
        <p:spPr>
          <a:xfrm>
            <a:off x="1005900" y="36148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Pilot</a:t>
            </a:r>
            <a:endParaRPr sz="1600">
              <a:solidFill>
                <a:srgbClr val="212121"/>
              </a:solidFill>
              <a:latin typeface="Roboto"/>
              <a:ea typeface="Roboto"/>
              <a:cs typeface="Roboto"/>
              <a:sym typeface="Roboto"/>
            </a:endParaRPr>
          </a:p>
        </p:txBody>
      </p:sp>
      <p:pic>
        <p:nvPicPr>
          <p:cNvPr id="546" name="Google Shape;546;p51"/>
          <p:cNvPicPr preferRelativeResize="0"/>
          <p:nvPr/>
        </p:nvPicPr>
        <p:blipFill>
          <a:blip r:embed="rId5">
            <a:alphaModFix/>
          </a:blip>
          <a:stretch>
            <a:fillRect/>
          </a:stretch>
        </p:blipFill>
        <p:spPr>
          <a:xfrm>
            <a:off x="1017684" y="3715031"/>
            <a:ext cx="347024" cy="329667"/>
          </a:xfrm>
          <a:prstGeom prst="rect">
            <a:avLst/>
          </a:prstGeom>
          <a:noFill/>
          <a:ln>
            <a:noFill/>
          </a:ln>
        </p:spPr>
      </p:pic>
      <p:sp>
        <p:nvSpPr>
          <p:cNvPr id="547" name="Google Shape;547;p51"/>
          <p:cNvSpPr/>
          <p:nvPr/>
        </p:nvSpPr>
        <p:spPr>
          <a:xfrm>
            <a:off x="4084800" y="36030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Citadel</a:t>
            </a:r>
            <a:endParaRPr sz="1600">
              <a:solidFill>
                <a:srgbClr val="212121"/>
              </a:solidFill>
              <a:latin typeface="Roboto"/>
              <a:ea typeface="Roboto"/>
              <a:cs typeface="Roboto"/>
              <a:sym typeface="Roboto"/>
            </a:endParaRPr>
          </a:p>
        </p:txBody>
      </p:sp>
      <p:pic>
        <p:nvPicPr>
          <p:cNvPr id="548" name="Google Shape;548;p51"/>
          <p:cNvPicPr preferRelativeResize="0"/>
          <p:nvPr/>
        </p:nvPicPr>
        <p:blipFill>
          <a:blip r:embed="rId5">
            <a:alphaModFix/>
          </a:blip>
          <a:stretch>
            <a:fillRect/>
          </a:stretch>
        </p:blipFill>
        <p:spPr>
          <a:xfrm>
            <a:off x="4096584" y="3703248"/>
            <a:ext cx="347024" cy="329667"/>
          </a:xfrm>
          <a:prstGeom prst="rect">
            <a:avLst/>
          </a:prstGeom>
          <a:noFill/>
          <a:ln>
            <a:noFill/>
          </a:ln>
        </p:spPr>
      </p:pic>
      <p:sp>
        <p:nvSpPr>
          <p:cNvPr id="549" name="Google Shape;549;p51"/>
          <p:cNvSpPr txBox="1"/>
          <p:nvPr/>
        </p:nvSpPr>
        <p:spPr>
          <a:xfrm>
            <a:off x="2496567" y="2368481"/>
            <a:ext cx="1430800" cy="1119200"/>
          </a:xfrm>
          <a:prstGeom prst="rect">
            <a:avLst/>
          </a:prstGeom>
          <a:noFill/>
          <a:ln>
            <a:noFill/>
          </a:ln>
        </p:spPr>
        <p:txBody>
          <a:bodyPr spcFirstLastPara="1" wrap="square" lIns="121900" tIns="121900" rIns="121900" bIns="121900" anchor="ctr" anchorCtr="0">
            <a:noAutofit/>
          </a:bodyPr>
          <a:lstStyle/>
          <a:p>
            <a:pPr algn="ctr"/>
            <a:r>
              <a:rPr lang="en" sz="1200">
                <a:solidFill>
                  <a:srgbClr val="434343"/>
                </a:solidFill>
                <a:latin typeface="Roboto"/>
                <a:ea typeface="Roboto"/>
                <a:cs typeface="Roboto"/>
                <a:sym typeface="Roboto"/>
              </a:rPr>
              <a:t>Policy checks, telemetry</a:t>
            </a:r>
            <a:endParaRPr sz="1200">
              <a:solidFill>
                <a:srgbClr val="434343"/>
              </a:solidFill>
              <a:latin typeface="Roboto"/>
              <a:ea typeface="Roboto"/>
              <a:cs typeface="Roboto"/>
              <a:sym typeface="Roboto"/>
            </a:endParaRPr>
          </a:p>
        </p:txBody>
      </p:sp>
      <p:cxnSp>
        <p:nvCxnSpPr>
          <p:cNvPr id="550" name="Google Shape;550;p51"/>
          <p:cNvCxnSpPr>
            <a:stCxn id="542" idx="2"/>
            <a:endCxn id="529" idx="0"/>
          </p:cNvCxnSpPr>
          <p:nvPr/>
        </p:nvCxnSpPr>
        <p:spPr>
          <a:xfrm flipH="1">
            <a:off x="3273745" y="2296283"/>
            <a:ext cx="1488400" cy="1306800"/>
          </a:xfrm>
          <a:prstGeom prst="straightConnector1">
            <a:avLst/>
          </a:prstGeom>
          <a:noFill/>
          <a:ln w="19050" cap="flat" cmpd="sng">
            <a:solidFill>
              <a:srgbClr val="4284F3"/>
            </a:solidFill>
            <a:prstDash val="solid"/>
            <a:round/>
            <a:headEnd type="stealth" w="sm" len="sm"/>
            <a:tailEnd type="triangle" w="sm" len="sm"/>
          </a:ln>
        </p:spPr>
      </p:cxnSp>
    </p:spTree>
    <p:extLst>
      <p:ext uri="{BB962C8B-B14F-4D97-AF65-F5344CB8AC3E}">
        <p14:creationId xmlns:p14="http://schemas.microsoft.com/office/powerpoint/2010/main" val="36191565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2"/>
          <p:cNvSpPr txBox="1">
            <a:spLocks noGrp="1"/>
          </p:cNvSpPr>
          <p:nvPr>
            <p:ph type="body" idx="4294967295"/>
          </p:nvPr>
        </p:nvSpPr>
        <p:spPr>
          <a:xfrm>
            <a:off x="0" y="6262688"/>
            <a:ext cx="11176000" cy="595312"/>
          </a:xfrm>
          <a:prstGeom prst="rect">
            <a:avLst/>
          </a:prstGeom>
        </p:spPr>
        <p:txBody>
          <a:bodyPr spcFirstLastPara="1" vert="horz" wrap="square" lIns="121900" tIns="121900" rIns="121900" bIns="121900" rtlCol="0" anchor="ctr" anchorCtr="0">
            <a:noAutofit/>
          </a:bodyPr>
          <a:lstStyle/>
          <a:p>
            <a:pPr marL="0" indent="0"/>
            <a:r>
              <a:rPr lang="en"/>
              <a:t>Life of a request in the mesh</a:t>
            </a:r>
            <a:endParaRPr/>
          </a:p>
        </p:txBody>
      </p:sp>
      <p:sp>
        <p:nvSpPr>
          <p:cNvPr id="556" name="Google Shape;556;p52"/>
          <p:cNvSpPr txBox="1"/>
          <p:nvPr/>
        </p:nvSpPr>
        <p:spPr>
          <a:xfrm>
            <a:off x="6308400" y="1333433"/>
            <a:ext cx="5801600" cy="3843600"/>
          </a:xfrm>
          <a:prstGeom prst="rect">
            <a:avLst/>
          </a:prstGeom>
          <a:noFill/>
          <a:ln>
            <a:noFill/>
          </a:ln>
        </p:spPr>
        <p:txBody>
          <a:bodyPr spcFirstLastPara="1" wrap="square" lIns="121900" tIns="121900" rIns="121900" bIns="121900" anchor="t" anchorCtr="0">
            <a:noAutofit/>
          </a:bodyPr>
          <a:lstStyle/>
          <a:p>
            <a:pPr>
              <a:lnSpc>
                <a:spcPct val="115000"/>
              </a:lnSpc>
              <a:spcBef>
                <a:spcPts val="1333"/>
              </a:spcBef>
            </a:pPr>
            <a:r>
              <a:rPr lang="en" sz="2400">
                <a:solidFill>
                  <a:srgbClr val="434343"/>
                </a:solidFill>
                <a:latin typeface="Roboto"/>
                <a:ea typeface="Roboto"/>
                <a:cs typeface="Roboto"/>
                <a:sym typeface="Roboto"/>
              </a:rPr>
              <a:t>Server-side Envoy forwards request to service B, which process request and returns response</a:t>
            </a:r>
            <a:endParaRPr sz="2400">
              <a:solidFill>
                <a:srgbClr val="434343"/>
              </a:solidFill>
              <a:latin typeface="Roboto"/>
              <a:ea typeface="Roboto"/>
              <a:cs typeface="Roboto"/>
              <a:sym typeface="Roboto"/>
            </a:endParaRPr>
          </a:p>
        </p:txBody>
      </p:sp>
      <p:sp>
        <p:nvSpPr>
          <p:cNvPr id="557" name="Google Shape;557;p52"/>
          <p:cNvSpPr/>
          <p:nvPr/>
        </p:nvSpPr>
        <p:spPr>
          <a:xfrm>
            <a:off x="4108268" y="1032735"/>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sp>
        <p:nvSpPr>
          <p:cNvPr id="558" name="Google Shape;558;p52"/>
          <p:cNvSpPr/>
          <p:nvPr/>
        </p:nvSpPr>
        <p:spPr>
          <a:xfrm>
            <a:off x="1070903" y="1020984"/>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sp>
        <p:nvSpPr>
          <p:cNvPr id="559" name="Google Shape;559;p52"/>
          <p:cNvSpPr/>
          <p:nvPr/>
        </p:nvSpPr>
        <p:spPr>
          <a:xfrm>
            <a:off x="2560800" y="36030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Mixer</a:t>
            </a:r>
            <a:endParaRPr sz="1600">
              <a:solidFill>
                <a:srgbClr val="212121"/>
              </a:solidFill>
              <a:latin typeface="Roboto"/>
              <a:ea typeface="Roboto"/>
              <a:cs typeface="Roboto"/>
              <a:sym typeface="Roboto"/>
            </a:endParaRPr>
          </a:p>
        </p:txBody>
      </p:sp>
      <p:sp>
        <p:nvSpPr>
          <p:cNvPr id="560" name="Google Shape;560;p52"/>
          <p:cNvSpPr/>
          <p:nvPr/>
        </p:nvSpPr>
        <p:spPr>
          <a:xfrm>
            <a:off x="1011985" y="962067"/>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grpSp>
        <p:nvGrpSpPr>
          <p:cNvPr id="561" name="Google Shape;561;p52"/>
          <p:cNvGrpSpPr/>
          <p:nvPr/>
        </p:nvGrpSpPr>
        <p:grpSpPr>
          <a:xfrm>
            <a:off x="1149226" y="1117957"/>
            <a:ext cx="1158213" cy="329664"/>
            <a:chOff x="3471866" y="2456996"/>
            <a:chExt cx="989700" cy="281700"/>
          </a:xfrm>
        </p:grpSpPr>
        <p:sp>
          <p:nvSpPr>
            <p:cNvPr id="562" name="Google Shape;562;p52"/>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Service A</a:t>
              </a:r>
              <a:endParaRPr sz="1333">
                <a:solidFill>
                  <a:srgbClr val="212121"/>
                </a:solidFill>
                <a:latin typeface="Roboto"/>
                <a:ea typeface="Roboto"/>
                <a:cs typeface="Roboto"/>
                <a:sym typeface="Roboto"/>
              </a:endParaRPr>
            </a:p>
          </p:txBody>
        </p:sp>
        <p:pic>
          <p:nvPicPr>
            <p:cNvPr id="563" name="Google Shape;563;p52"/>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564" name="Google Shape;564;p52"/>
          <p:cNvSpPr/>
          <p:nvPr/>
        </p:nvSpPr>
        <p:spPr>
          <a:xfrm>
            <a:off x="4049351" y="962033"/>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grpSp>
        <p:nvGrpSpPr>
          <p:cNvPr id="565" name="Google Shape;565;p52"/>
          <p:cNvGrpSpPr/>
          <p:nvPr/>
        </p:nvGrpSpPr>
        <p:grpSpPr>
          <a:xfrm>
            <a:off x="4185292" y="1117981"/>
            <a:ext cx="1158213" cy="329664"/>
            <a:chOff x="3471866" y="2430005"/>
            <a:chExt cx="989700" cy="281700"/>
          </a:xfrm>
        </p:grpSpPr>
        <p:sp>
          <p:nvSpPr>
            <p:cNvPr id="566" name="Google Shape;566;p52"/>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Service B</a:t>
              </a:r>
              <a:endParaRPr sz="1333">
                <a:solidFill>
                  <a:srgbClr val="212121"/>
                </a:solidFill>
                <a:latin typeface="Roboto"/>
                <a:ea typeface="Roboto"/>
                <a:cs typeface="Roboto"/>
                <a:sym typeface="Roboto"/>
              </a:endParaRPr>
            </a:p>
          </p:txBody>
        </p:sp>
        <p:pic>
          <p:nvPicPr>
            <p:cNvPr id="567" name="Google Shape;567;p52"/>
            <p:cNvPicPr preferRelativeResize="0"/>
            <p:nvPr/>
          </p:nvPicPr>
          <p:blipFill rotWithShape="1">
            <a:blip r:embed="rId3">
              <a:alphaModFix/>
            </a:blip>
            <a:srcRect/>
            <a:stretch/>
          </p:blipFill>
          <p:spPr>
            <a:xfrm>
              <a:off x="3520340" y="2469283"/>
              <a:ext cx="203100" cy="203100"/>
            </a:xfrm>
            <a:prstGeom prst="rect">
              <a:avLst/>
            </a:prstGeom>
            <a:noFill/>
            <a:ln>
              <a:noFill/>
            </a:ln>
          </p:spPr>
        </p:pic>
      </p:grpSp>
      <p:grpSp>
        <p:nvGrpSpPr>
          <p:cNvPr id="568" name="Google Shape;568;p52"/>
          <p:cNvGrpSpPr/>
          <p:nvPr/>
        </p:nvGrpSpPr>
        <p:grpSpPr>
          <a:xfrm>
            <a:off x="1149277" y="1966782"/>
            <a:ext cx="1158103" cy="329501"/>
            <a:chOff x="3027125" y="2882313"/>
            <a:chExt cx="1397100" cy="397500"/>
          </a:xfrm>
        </p:grpSpPr>
        <p:sp>
          <p:nvSpPr>
            <p:cNvPr id="569" name="Google Shape;569;p52"/>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proxy</a:t>
              </a:r>
              <a:endParaRPr sz="1333">
                <a:solidFill>
                  <a:srgbClr val="212121"/>
                </a:solidFill>
                <a:latin typeface="Roboto"/>
                <a:ea typeface="Roboto"/>
                <a:cs typeface="Roboto"/>
                <a:sym typeface="Roboto"/>
              </a:endParaRPr>
            </a:p>
          </p:txBody>
        </p:sp>
        <p:pic>
          <p:nvPicPr>
            <p:cNvPr id="570" name="Google Shape;570;p52"/>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571" name="Google Shape;571;p52"/>
          <p:cNvGrpSpPr/>
          <p:nvPr/>
        </p:nvGrpSpPr>
        <p:grpSpPr>
          <a:xfrm>
            <a:off x="4183094" y="1966782"/>
            <a:ext cx="1158103" cy="329501"/>
            <a:chOff x="3027125" y="2882313"/>
            <a:chExt cx="1397100" cy="397500"/>
          </a:xfrm>
        </p:grpSpPr>
        <p:sp>
          <p:nvSpPr>
            <p:cNvPr id="572" name="Google Shape;572;p52"/>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proxy</a:t>
              </a:r>
              <a:endParaRPr sz="1333">
                <a:solidFill>
                  <a:srgbClr val="212121"/>
                </a:solidFill>
                <a:latin typeface="Roboto"/>
                <a:ea typeface="Roboto"/>
                <a:cs typeface="Roboto"/>
                <a:sym typeface="Roboto"/>
              </a:endParaRPr>
            </a:p>
          </p:txBody>
        </p:sp>
        <p:pic>
          <p:nvPicPr>
            <p:cNvPr id="573" name="Google Shape;573;p52"/>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574" name="Google Shape;574;p52"/>
          <p:cNvPicPr preferRelativeResize="0"/>
          <p:nvPr/>
        </p:nvPicPr>
        <p:blipFill>
          <a:blip r:embed="rId5">
            <a:alphaModFix/>
          </a:blip>
          <a:stretch>
            <a:fillRect/>
          </a:stretch>
        </p:blipFill>
        <p:spPr>
          <a:xfrm>
            <a:off x="2572584" y="3703248"/>
            <a:ext cx="347024" cy="329667"/>
          </a:xfrm>
          <a:prstGeom prst="rect">
            <a:avLst/>
          </a:prstGeom>
          <a:noFill/>
          <a:ln>
            <a:noFill/>
          </a:ln>
        </p:spPr>
      </p:pic>
      <p:cxnSp>
        <p:nvCxnSpPr>
          <p:cNvPr id="575" name="Google Shape;575;p52"/>
          <p:cNvCxnSpPr>
            <a:stCxn id="572" idx="0"/>
            <a:endCxn id="566" idx="2"/>
          </p:cNvCxnSpPr>
          <p:nvPr/>
        </p:nvCxnSpPr>
        <p:spPr>
          <a:xfrm rot="-5400000">
            <a:off x="4503745" y="1705981"/>
            <a:ext cx="519200" cy="2400"/>
          </a:xfrm>
          <a:prstGeom prst="bentConnector3">
            <a:avLst>
              <a:gd name="adj1" fmla="val 49994"/>
            </a:avLst>
          </a:prstGeom>
          <a:noFill/>
          <a:ln w="19050" cap="flat" cmpd="sng">
            <a:solidFill>
              <a:srgbClr val="4284F3"/>
            </a:solidFill>
            <a:prstDash val="solid"/>
            <a:round/>
            <a:headEnd type="triangle" w="sm" len="sm"/>
            <a:tailEnd type="triangle" w="sm" len="sm"/>
          </a:ln>
        </p:spPr>
      </p:cxnSp>
      <p:sp>
        <p:nvSpPr>
          <p:cNvPr id="576" name="Google Shape;576;p52"/>
          <p:cNvSpPr/>
          <p:nvPr/>
        </p:nvSpPr>
        <p:spPr>
          <a:xfrm>
            <a:off x="1005900" y="36148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Pilot</a:t>
            </a:r>
            <a:endParaRPr sz="1600">
              <a:solidFill>
                <a:srgbClr val="212121"/>
              </a:solidFill>
              <a:latin typeface="Roboto"/>
              <a:ea typeface="Roboto"/>
              <a:cs typeface="Roboto"/>
              <a:sym typeface="Roboto"/>
            </a:endParaRPr>
          </a:p>
        </p:txBody>
      </p:sp>
      <p:pic>
        <p:nvPicPr>
          <p:cNvPr id="577" name="Google Shape;577;p52"/>
          <p:cNvPicPr preferRelativeResize="0"/>
          <p:nvPr/>
        </p:nvPicPr>
        <p:blipFill>
          <a:blip r:embed="rId5">
            <a:alphaModFix/>
          </a:blip>
          <a:stretch>
            <a:fillRect/>
          </a:stretch>
        </p:blipFill>
        <p:spPr>
          <a:xfrm>
            <a:off x="1017684" y="3715031"/>
            <a:ext cx="347024" cy="329667"/>
          </a:xfrm>
          <a:prstGeom prst="rect">
            <a:avLst/>
          </a:prstGeom>
          <a:noFill/>
          <a:ln>
            <a:noFill/>
          </a:ln>
        </p:spPr>
      </p:pic>
      <p:sp>
        <p:nvSpPr>
          <p:cNvPr id="578" name="Google Shape;578;p52"/>
          <p:cNvSpPr/>
          <p:nvPr/>
        </p:nvSpPr>
        <p:spPr>
          <a:xfrm>
            <a:off x="4084800" y="36030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Citadel</a:t>
            </a:r>
            <a:endParaRPr sz="1600">
              <a:solidFill>
                <a:srgbClr val="212121"/>
              </a:solidFill>
              <a:latin typeface="Roboto"/>
              <a:ea typeface="Roboto"/>
              <a:cs typeface="Roboto"/>
              <a:sym typeface="Roboto"/>
            </a:endParaRPr>
          </a:p>
        </p:txBody>
      </p:sp>
      <p:pic>
        <p:nvPicPr>
          <p:cNvPr id="579" name="Google Shape;579;p52"/>
          <p:cNvPicPr preferRelativeResize="0"/>
          <p:nvPr/>
        </p:nvPicPr>
        <p:blipFill>
          <a:blip r:embed="rId5">
            <a:alphaModFix/>
          </a:blip>
          <a:stretch>
            <a:fillRect/>
          </a:stretch>
        </p:blipFill>
        <p:spPr>
          <a:xfrm>
            <a:off x="4096584" y="3703248"/>
            <a:ext cx="347024" cy="329667"/>
          </a:xfrm>
          <a:prstGeom prst="rect">
            <a:avLst/>
          </a:prstGeom>
          <a:noFill/>
          <a:ln>
            <a:noFill/>
          </a:ln>
        </p:spPr>
      </p:pic>
    </p:spTree>
    <p:extLst>
      <p:ext uri="{BB962C8B-B14F-4D97-AF65-F5344CB8AC3E}">
        <p14:creationId xmlns:p14="http://schemas.microsoft.com/office/powerpoint/2010/main" val="16879757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3"/>
          <p:cNvSpPr/>
          <p:nvPr/>
        </p:nvSpPr>
        <p:spPr>
          <a:xfrm>
            <a:off x="0" y="0"/>
            <a:ext cx="12192000" cy="6230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5" name="Google Shape;585;p53"/>
          <p:cNvSpPr txBox="1">
            <a:spLocks noGrp="1"/>
          </p:cNvSpPr>
          <p:nvPr>
            <p:ph type="body" idx="1"/>
          </p:nvPr>
        </p:nvSpPr>
        <p:spPr>
          <a:xfrm>
            <a:off x="76200" y="6262433"/>
            <a:ext cx="11176000" cy="595600"/>
          </a:xfrm>
          <a:prstGeom prst="rect">
            <a:avLst/>
          </a:prstGeom>
        </p:spPr>
        <p:txBody>
          <a:bodyPr spcFirstLastPara="1" vert="horz" wrap="square" lIns="121900" tIns="121900" rIns="121900" bIns="121900" rtlCol="0" anchor="ctr" anchorCtr="0">
            <a:noAutofit/>
          </a:bodyPr>
          <a:lstStyle/>
          <a:p>
            <a:pPr marL="0" indent="0"/>
            <a:r>
              <a:rPr lang="en"/>
              <a:t>Life of a request in the mesh</a:t>
            </a:r>
            <a:endParaRPr/>
          </a:p>
        </p:txBody>
      </p:sp>
      <p:sp>
        <p:nvSpPr>
          <p:cNvPr id="586" name="Google Shape;586;p53"/>
          <p:cNvSpPr txBox="1"/>
          <p:nvPr/>
        </p:nvSpPr>
        <p:spPr>
          <a:xfrm>
            <a:off x="6308400" y="1333433"/>
            <a:ext cx="5801600" cy="3843600"/>
          </a:xfrm>
          <a:prstGeom prst="rect">
            <a:avLst/>
          </a:prstGeom>
          <a:noFill/>
          <a:ln>
            <a:noFill/>
          </a:ln>
        </p:spPr>
        <p:txBody>
          <a:bodyPr spcFirstLastPara="1" wrap="square" lIns="121900" tIns="121900" rIns="121900" bIns="121900" anchor="t" anchorCtr="0">
            <a:noAutofit/>
          </a:bodyPr>
          <a:lstStyle/>
          <a:p>
            <a:pPr>
              <a:lnSpc>
                <a:spcPct val="115000"/>
              </a:lnSpc>
              <a:spcBef>
                <a:spcPts val="1333"/>
              </a:spcBef>
            </a:pPr>
            <a:r>
              <a:rPr lang="en" sz="2400">
                <a:solidFill>
                  <a:srgbClr val="434343"/>
                </a:solidFill>
                <a:latin typeface="Roboto"/>
                <a:ea typeface="Roboto"/>
                <a:cs typeface="Roboto"/>
                <a:sym typeface="Roboto"/>
              </a:rPr>
              <a:t>Envoy forwards response to the original caller, where response is intercepted by Envoy on the caller side.</a:t>
            </a:r>
            <a:endParaRPr sz="2400">
              <a:solidFill>
                <a:srgbClr val="434343"/>
              </a:solidFill>
              <a:latin typeface="Roboto"/>
              <a:ea typeface="Roboto"/>
              <a:cs typeface="Roboto"/>
              <a:sym typeface="Roboto"/>
            </a:endParaRPr>
          </a:p>
        </p:txBody>
      </p:sp>
      <p:sp>
        <p:nvSpPr>
          <p:cNvPr id="587" name="Google Shape;587;p53"/>
          <p:cNvSpPr/>
          <p:nvPr/>
        </p:nvSpPr>
        <p:spPr>
          <a:xfrm>
            <a:off x="4108268" y="1032735"/>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sp>
        <p:nvSpPr>
          <p:cNvPr id="588" name="Google Shape;588;p53"/>
          <p:cNvSpPr/>
          <p:nvPr/>
        </p:nvSpPr>
        <p:spPr>
          <a:xfrm>
            <a:off x="1070903" y="1020984"/>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sp>
        <p:nvSpPr>
          <p:cNvPr id="589" name="Google Shape;589;p53"/>
          <p:cNvSpPr/>
          <p:nvPr/>
        </p:nvSpPr>
        <p:spPr>
          <a:xfrm>
            <a:off x="2560800" y="36030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Mixer</a:t>
            </a:r>
            <a:endParaRPr sz="1600">
              <a:solidFill>
                <a:srgbClr val="212121"/>
              </a:solidFill>
              <a:latin typeface="Roboto"/>
              <a:ea typeface="Roboto"/>
              <a:cs typeface="Roboto"/>
              <a:sym typeface="Roboto"/>
            </a:endParaRPr>
          </a:p>
        </p:txBody>
      </p:sp>
      <p:sp>
        <p:nvSpPr>
          <p:cNvPr id="590" name="Google Shape;590;p53"/>
          <p:cNvSpPr/>
          <p:nvPr/>
        </p:nvSpPr>
        <p:spPr>
          <a:xfrm>
            <a:off x="1011985" y="962067"/>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grpSp>
        <p:nvGrpSpPr>
          <p:cNvPr id="591" name="Google Shape;591;p53"/>
          <p:cNvGrpSpPr/>
          <p:nvPr/>
        </p:nvGrpSpPr>
        <p:grpSpPr>
          <a:xfrm>
            <a:off x="1149226" y="1117957"/>
            <a:ext cx="1158213" cy="329664"/>
            <a:chOff x="3471866" y="2456996"/>
            <a:chExt cx="989700" cy="281700"/>
          </a:xfrm>
        </p:grpSpPr>
        <p:sp>
          <p:nvSpPr>
            <p:cNvPr id="592" name="Google Shape;592;p53"/>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Service A</a:t>
              </a:r>
              <a:endParaRPr sz="1333">
                <a:solidFill>
                  <a:srgbClr val="212121"/>
                </a:solidFill>
                <a:latin typeface="Roboto"/>
                <a:ea typeface="Roboto"/>
                <a:cs typeface="Roboto"/>
                <a:sym typeface="Roboto"/>
              </a:endParaRPr>
            </a:p>
          </p:txBody>
        </p:sp>
        <p:pic>
          <p:nvPicPr>
            <p:cNvPr id="593" name="Google Shape;593;p53"/>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594" name="Google Shape;594;p53"/>
          <p:cNvSpPr/>
          <p:nvPr/>
        </p:nvSpPr>
        <p:spPr>
          <a:xfrm>
            <a:off x="4049351" y="962033"/>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grpSp>
        <p:nvGrpSpPr>
          <p:cNvPr id="595" name="Google Shape;595;p53"/>
          <p:cNvGrpSpPr/>
          <p:nvPr/>
        </p:nvGrpSpPr>
        <p:grpSpPr>
          <a:xfrm>
            <a:off x="4185292" y="1117981"/>
            <a:ext cx="1158213" cy="329664"/>
            <a:chOff x="3471866" y="2430005"/>
            <a:chExt cx="989700" cy="281700"/>
          </a:xfrm>
        </p:grpSpPr>
        <p:sp>
          <p:nvSpPr>
            <p:cNvPr id="596" name="Google Shape;596;p53"/>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Service B</a:t>
              </a:r>
              <a:endParaRPr sz="1333">
                <a:solidFill>
                  <a:srgbClr val="212121"/>
                </a:solidFill>
                <a:latin typeface="Roboto"/>
                <a:ea typeface="Roboto"/>
                <a:cs typeface="Roboto"/>
                <a:sym typeface="Roboto"/>
              </a:endParaRPr>
            </a:p>
          </p:txBody>
        </p:sp>
        <p:pic>
          <p:nvPicPr>
            <p:cNvPr id="597" name="Google Shape;597;p53"/>
            <p:cNvPicPr preferRelativeResize="0"/>
            <p:nvPr/>
          </p:nvPicPr>
          <p:blipFill rotWithShape="1">
            <a:blip r:embed="rId3">
              <a:alphaModFix/>
            </a:blip>
            <a:srcRect/>
            <a:stretch/>
          </p:blipFill>
          <p:spPr>
            <a:xfrm>
              <a:off x="3520340" y="2469283"/>
              <a:ext cx="203100" cy="203100"/>
            </a:xfrm>
            <a:prstGeom prst="rect">
              <a:avLst/>
            </a:prstGeom>
            <a:noFill/>
            <a:ln>
              <a:noFill/>
            </a:ln>
          </p:spPr>
        </p:pic>
      </p:grpSp>
      <p:cxnSp>
        <p:nvCxnSpPr>
          <p:cNvPr id="598" name="Google Shape;598;p53"/>
          <p:cNvCxnSpPr>
            <a:stCxn id="599" idx="3"/>
            <a:endCxn id="600" idx="1"/>
          </p:cNvCxnSpPr>
          <p:nvPr/>
        </p:nvCxnSpPr>
        <p:spPr>
          <a:xfrm>
            <a:off x="2307379" y="2131532"/>
            <a:ext cx="1875600" cy="800"/>
          </a:xfrm>
          <a:prstGeom prst="bentConnector3">
            <a:avLst>
              <a:gd name="adj1" fmla="val 50003"/>
            </a:avLst>
          </a:prstGeom>
          <a:noFill/>
          <a:ln w="19050" cap="flat" cmpd="sng">
            <a:solidFill>
              <a:srgbClr val="4284F3"/>
            </a:solidFill>
            <a:prstDash val="solid"/>
            <a:round/>
            <a:headEnd type="triangle" w="sm" len="sm"/>
            <a:tailEnd type="none" w="sm" len="sm"/>
          </a:ln>
        </p:spPr>
      </p:cxnSp>
      <p:grpSp>
        <p:nvGrpSpPr>
          <p:cNvPr id="601" name="Google Shape;601;p53"/>
          <p:cNvGrpSpPr/>
          <p:nvPr/>
        </p:nvGrpSpPr>
        <p:grpSpPr>
          <a:xfrm>
            <a:off x="1149277" y="1966782"/>
            <a:ext cx="1158103" cy="329501"/>
            <a:chOff x="3027125" y="2882313"/>
            <a:chExt cx="1397100" cy="397500"/>
          </a:xfrm>
        </p:grpSpPr>
        <p:sp>
          <p:nvSpPr>
            <p:cNvPr id="599" name="Google Shape;599;p53"/>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proxy</a:t>
              </a:r>
              <a:endParaRPr sz="1333">
                <a:solidFill>
                  <a:srgbClr val="212121"/>
                </a:solidFill>
                <a:latin typeface="Roboto"/>
                <a:ea typeface="Roboto"/>
                <a:cs typeface="Roboto"/>
                <a:sym typeface="Roboto"/>
              </a:endParaRPr>
            </a:p>
          </p:txBody>
        </p:sp>
        <p:pic>
          <p:nvPicPr>
            <p:cNvPr id="602" name="Google Shape;602;p53"/>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603" name="Google Shape;603;p53"/>
          <p:cNvGrpSpPr/>
          <p:nvPr/>
        </p:nvGrpSpPr>
        <p:grpSpPr>
          <a:xfrm>
            <a:off x="4183094" y="1966782"/>
            <a:ext cx="1158103" cy="329501"/>
            <a:chOff x="3027125" y="2882313"/>
            <a:chExt cx="1397100" cy="397500"/>
          </a:xfrm>
        </p:grpSpPr>
        <p:sp>
          <p:nvSpPr>
            <p:cNvPr id="600" name="Google Shape;600;p53"/>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proxy</a:t>
              </a:r>
              <a:endParaRPr sz="1333">
                <a:solidFill>
                  <a:srgbClr val="212121"/>
                </a:solidFill>
                <a:latin typeface="Roboto"/>
                <a:ea typeface="Roboto"/>
                <a:cs typeface="Roboto"/>
                <a:sym typeface="Roboto"/>
              </a:endParaRPr>
            </a:p>
          </p:txBody>
        </p:sp>
        <p:pic>
          <p:nvPicPr>
            <p:cNvPr id="604" name="Google Shape;604;p53"/>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605" name="Google Shape;605;p53"/>
          <p:cNvPicPr preferRelativeResize="0"/>
          <p:nvPr/>
        </p:nvPicPr>
        <p:blipFill>
          <a:blip r:embed="rId5">
            <a:alphaModFix/>
          </a:blip>
          <a:stretch>
            <a:fillRect/>
          </a:stretch>
        </p:blipFill>
        <p:spPr>
          <a:xfrm>
            <a:off x="2572584" y="3703248"/>
            <a:ext cx="347024" cy="329667"/>
          </a:xfrm>
          <a:prstGeom prst="rect">
            <a:avLst/>
          </a:prstGeom>
          <a:noFill/>
          <a:ln>
            <a:noFill/>
          </a:ln>
        </p:spPr>
      </p:pic>
      <p:sp>
        <p:nvSpPr>
          <p:cNvPr id="606" name="Google Shape;606;p53"/>
          <p:cNvSpPr/>
          <p:nvPr/>
        </p:nvSpPr>
        <p:spPr>
          <a:xfrm>
            <a:off x="1005900" y="36148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Pilot</a:t>
            </a:r>
            <a:endParaRPr sz="1600">
              <a:solidFill>
                <a:srgbClr val="212121"/>
              </a:solidFill>
              <a:latin typeface="Roboto"/>
              <a:ea typeface="Roboto"/>
              <a:cs typeface="Roboto"/>
              <a:sym typeface="Roboto"/>
            </a:endParaRPr>
          </a:p>
        </p:txBody>
      </p:sp>
      <p:pic>
        <p:nvPicPr>
          <p:cNvPr id="607" name="Google Shape;607;p53"/>
          <p:cNvPicPr preferRelativeResize="0"/>
          <p:nvPr/>
        </p:nvPicPr>
        <p:blipFill>
          <a:blip r:embed="rId5">
            <a:alphaModFix/>
          </a:blip>
          <a:stretch>
            <a:fillRect/>
          </a:stretch>
        </p:blipFill>
        <p:spPr>
          <a:xfrm>
            <a:off x="1017684" y="3715031"/>
            <a:ext cx="347024" cy="329667"/>
          </a:xfrm>
          <a:prstGeom prst="rect">
            <a:avLst/>
          </a:prstGeom>
          <a:noFill/>
          <a:ln>
            <a:noFill/>
          </a:ln>
        </p:spPr>
      </p:pic>
      <p:sp>
        <p:nvSpPr>
          <p:cNvPr id="608" name="Google Shape;608;p53"/>
          <p:cNvSpPr/>
          <p:nvPr/>
        </p:nvSpPr>
        <p:spPr>
          <a:xfrm>
            <a:off x="4084800" y="36030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Citadel</a:t>
            </a:r>
            <a:endParaRPr sz="1600">
              <a:solidFill>
                <a:srgbClr val="212121"/>
              </a:solidFill>
              <a:latin typeface="Roboto"/>
              <a:ea typeface="Roboto"/>
              <a:cs typeface="Roboto"/>
              <a:sym typeface="Roboto"/>
            </a:endParaRPr>
          </a:p>
        </p:txBody>
      </p:sp>
      <p:pic>
        <p:nvPicPr>
          <p:cNvPr id="609" name="Google Shape;609;p53"/>
          <p:cNvPicPr preferRelativeResize="0"/>
          <p:nvPr/>
        </p:nvPicPr>
        <p:blipFill>
          <a:blip r:embed="rId5">
            <a:alphaModFix/>
          </a:blip>
          <a:stretch>
            <a:fillRect/>
          </a:stretch>
        </p:blipFill>
        <p:spPr>
          <a:xfrm>
            <a:off x="4096584" y="3703248"/>
            <a:ext cx="347024" cy="329667"/>
          </a:xfrm>
          <a:prstGeom prst="rect">
            <a:avLst/>
          </a:prstGeom>
          <a:noFill/>
          <a:ln>
            <a:noFill/>
          </a:ln>
        </p:spPr>
      </p:pic>
    </p:spTree>
    <p:extLst>
      <p:ext uri="{BB962C8B-B14F-4D97-AF65-F5344CB8AC3E}">
        <p14:creationId xmlns:p14="http://schemas.microsoft.com/office/powerpoint/2010/main" val="12442199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4"/>
          <p:cNvSpPr/>
          <p:nvPr/>
        </p:nvSpPr>
        <p:spPr>
          <a:xfrm>
            <a:off x="0" y="0"/>
            <a:ext cx="12192000" cy="6230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5" name="Google Shape;615;p54"/>
          <p:cNvSpPr txBox="1">
            <a:spLocks noGrp="1"/>
          </p:cNvSpPr>
          <p:nvPr>
            <p:ph type="body" idx="1"/>
          </p:nvPr>
        </p:nvSpPr>
        <p:spPr>
          <a:xfrm>
            <a:off x="76200" y="6262433"/>
            <a:ext cx="11176000" cy="595600"/>
          </a:xfrm>
          <a:prstGeom prst="rect">
            <a:avLst/>
          </a:prstGeom>
        </p:spPr>
        <p:txBody>
          <a:bodyPr spcFirstLastPara="1" vert="horz" wrap="square" lIns="121900" tIns="121900" rIns="121900" bIns="121900" rtlCol="0" anchor="ctr" anchorCtr="0">
            <a:noAutofit/>
          </a:bodyPr>
          <a:lstStyle/>
          <a:p>
            <a:pPr marL="0" indent="0"/>
            <a:r>
              <a:rPr lang="en"/>
              <a:t>Life of a request in the mesh</a:t>
            </a:r>
            <a:endParaRPr/>
          </a:p>
        </p:txBody>
      </p:sp>
      <p:sp>
        <p:nvSpPr>
          <p:cNvPr id="616" name="Google Shape;616;p54"/>
          <p:cNvSpPr/>
          <p:nvPr/>
        </p:nvSpPr>
        <p:spPr>
          <a:xfrm>
            <a:off x="4108268" y="1134335"/>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sp>
        <p:nvSpPr>
          <p:cNvPr id="617" name="Google Shape;617;p54"/>
          <p:cNvSpPr/>
          <p:nvPr/>
        </p:nvSpPr>
        <p:spPr>
          <a:xfrm>
            <a:off x="1070903" y="1122584"/>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sp>
        <p:nvSpPr>
          <p:cNvPr id="618" name="Google Shape;618;p54"/>
          <p:cNvSpPr/>
          <p:nvPr/>
        </p:nvSpPr>
        <p:spPr>
          <a:xfrm>
            <a:off x="2560800" y="37046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Mixer</a:t>
            </a:r>
            <a:endParaRPr sz="1600">
              <a:solidFill>
                <a:srgbClr val="212121"/>
              </a:solidFill>
              <a:latin typeface="Roboto"/>
              <a:ea typeface="Roboto"/>
              <a:cs typeface="Roboto"/>
              <a:sym typeface="Roboto"/>
            </a:endParaRPr>
          </a:p>
        </p:txBody>
      </p:sp>
      <p:sp>
        <p:nvSpPr>
          <p:cNvPr id="619" name="Google Shape;619;p54"/>
          <p:cNvSpPr/>
          <p:nvPr/>
        </p:nvSpPr>
        <p:spPr>
          <a:xfrm>
            <a:off x="1011985" y="1063667"/>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grpSp>
        <p:nvGrpSpPr>
          <p:cNvPr id="620" name="Google Shape;620;p54"/>
          <p:cNvGrpSpPr/>
          <p:nvPr/>
        </p:nvGrpSpPr>
        <p:grpSpPr>
          <a:xfrm>
            <a:off x="1149226" y="1219557"/>
            <a:ext cx="1158213" cy="329664"/>
            <a:chOff x="3471866" y="2456996"/>
            <a:chExt cx="989700" cy="281700"/>
          </a:xfrm>
        </p:grpSpPr>
        <p:sp>
          <p:nvSpPr>
            <p:cNvPr id="621" name="Google Shape;621;p54"/>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Service A</a:t>
              </a:r>
              <a:endParaRPr sz="1333">
                <a:solidFill>
                  <a:srgbClr val="212121"/>
                </a:solidFill>
                <a:latin typeface="Roboto"/>
                <a:ea typeface="Roboto"/>
                <a:cs typeface="Roboto"/>
                <a:sym typeface="Roboto"/>
              </a:endParaRPr>
            </a:p>
          </p:txBody>
        </p:sp>
        <p:pic>
          <p:nvPicPr>
            <p:cNvPr id="622" name="Google Shape;622;p54"/>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623" name="Google Shape;623;p54"/>
          <p:cNvSpPr/>
          <p:nvPr/>
        </p:nvSpPr>
        <p:spPr>
          <a:xfrm>
            <a:off x="4049351" y="1063633"/>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grpSp>
        <p:nvGrpSpPr>
          <p:cNvPr id="624" name="Google Shape;624;p54"/>
          <p:cNvGrpSpPr/>
          <p:nvPr/>
        </p:nvGrpSpPr>
        <p:grpSpPr>
          <a:xfrm>
            <a:off x="4185292" y="1219581"/>
            <a:ext cx="1158213" cy="329664"/>
            <a:chOff x="3471866" y="2430005"/>
            <a:chExt cx="989700" cy="281700"/>
          </a:xfrm>
        </p:grpSpPr>
        <p:sp>
          <p:nvSpPr>
            <p:cNvPr id="625" name="Google Shape;625;p54"/>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Service B</a:t>
              </a:r>
              <a:endParaRPr sz="1333">
                <a:solidFill>
                  <a:srgbClr val="212121"/>
                </a:solidFill>
                <a:latin typeface="Roboto"/>
                <a:ea typeface="Roboto"/>
                <a:cs typeface="Roboto"/>
                <a:sym typeface="Roboto"/>
              </a:endParaRPr>
            </a:p>
          </p:txBody>
        </p:sp>
        <p:pic>
          <p:nvPicPr>
            <p:cNvPr id="626" name="Google Shape;626;p54"/>
            <p:cNvPicPr preferRelativeResize="0"/>
            <p:nvPr/>
          </p:nvPicPr>
          <p:blipFill rotWithShape="1">
            <a:blip r:embed="rId3">
              <a:alphaModFix/>
            </a:blip>
            <a:srcRect/>
            <a:stretch/>
          </p:blipFill>
          <p:spPr>
            <a:xfrm>
              <a:off x="3520340" y="2469283"/>
              <a:ext cx="203100" cy="203100"/>
            </a:xfrm>
            <a:prstGeom prst="rect">
              <a:avLst/>
            </a:prstGeom>
            <a:noFill/>
            <a:ln>
              <a:noFill/>
            </a:ln>
          </p:spPr>
        </p:pic>
      </p:grpSp>
      <p:grpSp>
        <p:nvGrpSpPr>
          <p:cNvPr id="627" name="Google Shape;627;p54"/>
          <p:cNvGrpSpPr/>
          <p:nvPr/>
        </p:nvGrpSpPr>
        <p:grpSpPr>
          <a:xfrm>
            <a:off x="1149277" y="2068382"/>
            <a:ext cx="1158103" cy="329501"/>
            <a:chOff x="3027125" y="2882313"/>
            <a:chExt cx="1397100" cy="397500"/>
          </a:xfrm>
        </p:grpSpPr>
        <p:sp>
          <p:nvSpPr>
            <p:cNvPr id="628" name="Google Shape;628;p54"/>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proxy</a:t>
              </a:r>
              <a:endParaRPr sz="1333">
                <a:solidFill>
                  <a:srgbClr val="212121"/>
                </a:solidFill>
                <a:latin typeface="Roboto"/>
                <a:ea typeface="Roboto"/>
                <a:cs typeface="Roboto"/>
                <a:sym typeface="Roboto"/>
              </a:endParaRPr>
            </a:p>
          </p:txBody>
        </p:sp>
        <p:pic>
          <p:nvPicPr>
            <p:cNvPr id="629" name="Google Shape;629;p54"/>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630" name="Google Shape;630;p54"/>
          <p:cNvGrpSpPr/>
          <p:nvPr/>
        </p:nvGrpSpPr>
        <p:grpSpPr>
          <a:xfrm>
            <a:off x="4183094" y="2068382"/>
            <a:ext cx="1158103" cy="329501"/>
            <a:chOff x="3027125" y="2882313"/>
            <a:chExt cx="1397100" cy="397500"/>
          </a:xfrm>
        </p:grpSpPr>
        <p:sp>
          <p:nvSpPr>
            <p:cNvPr id="631" name="Google Shape;631;p54"/>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proxy</a:t>
              </a:r>
              <a:endParaRPr sz="1333">
                <a:solidFill>
                  <a:srgbClr val="212121"/>
                </a:solidFill>
                <a:latin typeface="Roboto"/>
                <a:ea typeface="Roboto"/>
                <a:cs typeface="Roboto"/>
                <a:sym typeface="Roboto"/>
              </a:endParaRPr>
            </a:p>
          </p:txBody>
        </p:sp>
        <p:pic>
          <p:nvPicPr>
            <p:cNvPr id="632" name="Google Shape;632;p54"/>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633" name="Google Shape;633;p54"/>
          <p:cNvPicPr preferRelativeResize="0"/>
          <p:nvPr/>
        </p:nvPicPr>
        <p:blipFill>
          <a:blip r:embed="rId5">
            <a:alphaModFix/>
          </a:blip>
          <a:stretch>
            <a:fillRect/>
          </a:stretch>
        </p:blipFill>
        <p:spPr>
          <a:xfrm>
            <a:off x="2572584" y="3804848"/>
            <a:ext cx="347024" cy="329667"/>
          </a:xfrm>
          <a:prstGeom prst="rect">
            <a:avLst/>
          </a:prstGeom>
          <a:noFill/>
          <a:ln>
            <a:noFill/>
          </a:ln>
        </p:spPr>
      </p:pic>
      <p:sp>
        <p:nvSpPr>
          <p:cNvPr id="634" name="Google Shape;634;p54"/>
          <p:cNvSpPr/>
          <p:nvPr/>
        </p:nvSpPr>
        <p:spPr>
          <a:xfrm>
            <a:off x="1005900" y="37164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Pilot</a:t>
            </a:r>
            <a:endParaRPr sz="1600">
              <a:solidFill>
                <a:srgbClr val="212121"/>
              </a:solidFill>
              <a:latin typeface="Roboto"/>
              <a:ea typeface="Roboto"/>
              <a:cs typeface="Roboto"/>
              <a:sym typeface="Roboto"/>
            </a:endParaRPr>
          </a:p>
        </p:txBody>
      </p:sp>
      <p:pic>
        <p:nvPicPr>
          <p:cNvPr id="635" name="Google Shape;635;p54"/>
          <p:cNvPicPr preferRelativeResize="0"/>
          <p:nvPr/>
        </p:nvPicPr>
        <p:blipFill>
          <a:blip r:embed="rId5">
            <a:alphaModFix/>
          </a:blip>
          <a:stretch>
            <a:fillRect/>
          </a:stretch>
        </p:blipFill>
        <p:spPr>
          <a:xfrm>
            <a:off x="1017684" y="3816631"/>
            <a:ext cx="347024" cy="329667"/>
          </a:xfrm>
          <a:prstGeom prst="rect">
            <a:avLst/>
          </a:prstGeom>
          <a:noFill/>
          <a:ln>
            <a:noFill/>
          </a:ln>
        </p:spPr>
      </p:pic>
      <p:sp>
        <p:nvSpPr>
          <p:cNvPr id="636" name="Google Shape;636;p54"/>
          <p:cNvSpPr/>
          <p:nvPr/>
        </p:nvSpPr>
        <p:spPr>
          <a:xfrm>
            <a:off x="4084800" y="37046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Citadel</a:t>
            </a:r>
            <a:endParaRPr sz="1600">
              <a:solidFill>
                <a:srgbClr val="212121"/>
              </a:solidFill>
              <a:latin typeface="Roboto"/>
              <a:ea typeface="Roboto"/>
              <a:cs typeface="Roboto"/>
              <a:sym typeface="Roboto"/>
            </a:endParaRPr>
          </a:p>
        </p:txBody>
      </p:sp>
      <p:pic>
        <p:nvPicPr>
          <p:cNvPr id="637" name="Google Shape;637;p54"/>
          <p:cNvPicPr preferRelativeResize="0"/>
          <p:nvPr/>
        </p:nvPicPr>
        <p:blipFill>
          <a:blip r:embed="rId5">
            <a:alphaModFix/>
          </a:blip>
          <a:stretch>
            <a:fillRect/>
          </a:stretch>
        </p:blipFill>
        <p:spPr>
          <a:xfrm>
            <a:off x="4096584" y="3804848"/>
            <a:ext cx="347024" cy="329667"/>
          </a:xfrm>
          <a:prstGeom prst="rect">
            <a:avLst/>
          </a:prstGeom>
          <a:noFill/>
          <a:ln>
            <a:noFill/>
          </a:ln>
        </p:spPr>
      </p:pic>
      <p:cxnSp>
        <p:nvCxnSpPr>
          <p:cNvPr id="638" name="Google Shape;638;p54"/>
          <p:cNvCxnSpPr>
            <a:stCxn id="631" idx="2"/>
            <a:endCxn id="618" idx="0"/>
          </p:cNvCxnSpPr>
          <p:nvPr/>
        </p:nvCxnSpPr>
        <p:spPr>
          <a:xfrm flipH="1">
            <a:off x="3273745" y="2397883"/>
            <a:ext cx="1488400" cy="1306800"/>
          </a:xfrm>
          <a:prstGeom prst="straightConnector1">
            <a:avLst/>
          </a:prstGeom>
          <a:noFill/>
          <a:ln w="19050" cap="flat" cmpd="sng">
            <a:solidFill>
              <a:srgbClr val="4284F3"/>
            </a:solidFill>
            <a:prstDash val="solid"/>
            <a:round/>
            <a:headEnd type="none" w="sm" len="sm"/>
            <a:tailEnd type="triangle" w="sm" len="sm"/>
          </a:ln>
        </p:spPr>
      </p:cxnSp>
      <p:grpSp>
        <p:nvGrpSpPr>
          <p:cNvPr id="639" name="Google Shape;639;p54"/>
          <p:cNvGrpSpPr/>
          <p:nvPr/>
        </p:nvGrpSpPr>
        <p:grpSpPr>
          <a:xfrm>
            <a:off x="2691234" y="4246467"/>
            <a:ext cx="1165133" cy="1488400"/>
            <a:chOff x="6535350" y="3319800"/>
            <a:chExt cx="873850" cy="1116300"/>
          </a:xfrm>
        </p:grpSpPr>
        <p:sp>
          <p:nvSpPr>
            <p:cNvPr id="640" name="Google Shape;640;p54"/>
            <p:cNvSpPr/>
            <p:nvPr/>
          </p:nvSpPr>
          <p:spPr>
            <a:xfrm rot="-5400000">
              <a:off x="6175950" y="3679200"/>
              <a:ext cx="11163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lgn="r">
                <a:buClr>
                  <a:srgbClr val="000000"/>
                </a:buClr>
              </a:pPr>
              <a:r>
                <a:rPr lang="en" sz="1333">
                  <a:solidFill>
                    <a:srgbClr val="212121"/>
                  </a:solidFill>
                  <a:latin typeface="Roboto"/>
                  <a:ea typeface="Roboto"/>
                  <a:cs typeface="Roboto"/>
                  <a:sym typeface="Roboto"/>
                </a:rPr>
                <a:t>Logging adapter</a:t>
              </a:r>
              <a:endParaRPr sz="1333">
                <a:solidFill>
                  <a:srgbClr val="212121"/>
                </a:solidFill>
                <a:latin typeface="Roboto"/>
                <a:ea typeface="Roboto"/>
                <a:cs typeface="Roboto"/>
                <a:sym typeface="Roboto"/>
              </a:endParaRPr>
            </a:p>
          </p:txBody>
        </p:sp>
        <p:sp>
          <p:nvSpPr>
            <p:cNvPr id="641" name="Google Shape;641;p54"/>
            <p:cNvSpPr/>
            <p:nvPr/>
          </p:nvSpPr>
          <p:spPr>
            <a:xfrm rot="-5400000">
              <a:off x="6652300" y="3679200"/>
              <a:ext cx="11163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lgn="r">
                <a:buClr>
                  <a:srgbClr val="000000"/>
                </a:buClr>
              </a:pPr>
              <a:r>
                <a:rPr lang="en" sz="1333">
                  <a:solidFill>
                    <a:srgbClr val="212121"/>
                  </a:solidFill>
                  <a:latin typeface="Roboto"/>
                  <a:ea typeface="Roboto"/>
                  <a:cs typeface="Roboto"/>
                  <a:sym typeface="Roboto"/>
                </a:rPr>
                <a:t>Monitoring adapter</a:t>
              </a:r>
              <a:endParaRPr sz="1333">
                <a:solidFill>
                  <a:srgbClr val="212121"/>
                </a:solidFill>
                <a:latin typeface="Roboto"/>
                <a:ea typeface="Roboto"/>
                <a:cs typeface="Roboto"/>
                <a:sym typeface="Roboto"/>
              </a:endParaRPr>
            </a:p>
          </p:txBody>
        </p:sp>
      </p:grpSp>
      <p:sp>
        <p:nvSpPr>
          <p:cNvPr id="642" name="Google Shape;642;p54"/>
          <p:cNvSpPr txBox="1"/>
          <p:nvPr/>
        </p:nvSpPr>
        <p:spPr>
          <a:xfrm>
            <a:off x="6308400" y="1435033"/>
            <a:ext cx="5801600" cy="3843600"/>
          </a:xfrm>
          <a:prstGeom prst="rect">
            <a:avLst/>
          </a:prstGeom>
          <a:noFill/>
          <a:ln>
            <a:noFill/>
          </a:ln>
        </p:spPr>
        <p:txBody>
          <a:bodyPr spcFirstLastPara="1" wrap="square" lIns="121900" tIns="121900" rIns="121900" bIns="121900" anchor="t" anchorCtr="0">
            <a:noAutofit/>
          </a:bodyPr>
          <a:lstStyle/>
          <a:p>
            <a:pPr>
              <a:lnSpc>
                <a:spcPct val="115000"/>
              </a:lnSpc>
              <a:spcBef>
                <a:spcPts val="1333"/>
              </a:spcBef>
            </a:pPr>
            <a:r>
              <a:rPr lang="en" sz="2400">
                <a:solidFill>
                  <a:srgbClr val="434343"/>
                </a:solidFill>
                <a:latin typeface="Roboto"/>
                <a:ea typeface="Roboto"/>
                <a:cs typeface="Roboto"/>
                <a:sym typeface="Roboto"/>
              </a:rPr>
              <a:t>Envoy reports telemetry to Mixer (latency, response code, url, etc.)</a:t>
            </a:r>
            <a:endParaRPr sz="2400">
              <a:solidFill>
                <a:srgbClr val="434343"/>
              </a:solidFill>
              <a:latin typeface="Roboto"/>
              <a:ea typeface="Roboto"/>
              <a:cs typeface="Roboto"/>
              <a:sym typeface="Roboto"/>
            </a:endParaRPr>
          </a:p>
          <a:p>
            <a:pPr>
              <a:lnSpc>
                <a:spcPct val="115000"/>
              </a:lnSpc>
              <a:spcBef>
                <a:spcPts val="1333"/>
              </a:spcBef>
            </a:pPr>
            <a:endParaRPr sz="240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40997799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55"/>
          <p:cNvSpPr/>
          <p:nvPr/>
        </p:nvSpPr>
        <p:spPr>
          <a:xfrm>
            <a:off x="0" y="0"/>
            <a:ext cx="12192000" cy="6230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8" name="Google Shape;648;p55"/>
          <p:cNvSpPr txBox="1">
            <a:spLocks noGrp="1"/>
          </p:cNvSpPr>
          <p:nvPr>
            <p:ph type="body" idx="1"/>
          </p:nvPr>
        </p:nvSpPr>
        <p:spPr>
          <a:xfrm>
            <a:off x="76200" y="6262433"/>
            <a:ext cx="11176000" cy="595600"/>
          </a:xfrm>
          <a:prstGeom prst="rect">
            <a:avLst/>
          </a:prstGeom>
        </p:spPr>
        <p:txBody>
          <a:bodyPr spcFirstLastPara="1" vert="horz" wrap="square" lIns="121900" tIns="121900" rIns="121900" bIns="121900" rtlCol="0" anchor="ctr" anchorCtr="0">
            <a:noAutofit/>
          </a:bodyPr>
          <a:lstStyle/>
          <a:p>
            <a:pPr marL="0" indent="0"/>
            <a:r>
              <a:rPr lang="en"/>
              <a:t>Life of a request in the mesh</a:t>
            </a:r>
            <a:endParaRPr/>
          </a:p>
        </p:txBody>
      </p:sp>
      <p:sp>
        <p:nvSpPr>
          <p:cNvPr id="649" name="Google Shape;649;p55"/>
          <p:cNvSpPr txBox="1"/>
          <p:nvPr/>
        </p:nvSpPr>
        <p:spPr>
          <a:xfrm>
            <a:off x="6308400" y="1333433"/>
            <a:ext cx="5801600" cy="3843600"/>
          </a:xfrm>
          <a:prstGeom prst="rect">
            <a:avLst/>
          </a:prstGeom>
          <a:noFill/>
          <a:ln>
            <a:noFill/>
          </a:ln>
        </p:spPr>
        <p:txBody>
          <a:bodyPr spcFirstLastPara="1" wrap="square" lIns="121900" tIns="121900" rIns="121900" bIns="121900" anchor="t" anchorCtr="0">
            <a:noAutofit/>
          </a:bodyPr>
          <a:lstStyle/>
          <a:p>
            <a:pPr>
              <a:lnSpc>
                <a:spcPct val="115000"/>
              </a:lnSpc>
              <a:spcBef>
                <a:spcPts val="1333"/>
              </a:spcBef>
            </a:pPr>
            <a:r>
              <a:rPr lang="en" sz="2400">
                <a:latin typeface="Roboto"/>
                <a:ea typeface="Roboto"/>
                <a:cs typeface="Roboto"/>
                <a:sym typeface="Roboto"/>
              </a:rPr>
              <a:t>Client-side Envoy forwards response to original caller.</a:t>
            </a:r>
            <a:endParaRPr sz="2400">
              <a:latin typeface="Roboto"/>
              <a:ea typeface="Roboto"/>
              <a:cs typeface="Roboto"/>
              <a:sym typeface="Roboto"/>
            </a:endParaRPr>
          </a:p>
        </p:txBody>
      </p:sp>
      <p:sp>
        <p:nvSpPr>
          <p:cNvPr id="650" name="Google Shape;650;p55"/>
          <p:cNvSpPr/>
          <p:nvPr/>
        </p:nvSpPr>
        <p:spPr>
          <a:xfrm>
            <a:off x="4108268" y="1032735"/>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sp>
        <p:nvSpPr>
          <p:cNvPr id="651" name="Google Shape;651;p55"/>
          <p:cNvSpPr/>
          <p:nvPr/>
        </p:nvSpPr>
        <p:spPr>
          <a:xfrm>
            <a:off x="1070903" y="1020984"/>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sp>
        <p:nvSpPr>
          <p:cNvPr id="652" name="Google Shape;652;p55"/>
          <p:cNvSpPr/>
          <p:nvPr/>
        </p:nvSpPr>
        <p:spPr>
          <a:xfrm>
            <a:off x="2560800" y="36030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Mixer</a:t>
            </a:r>
            <a:endParaRPr sz="1600">
              <a:solidFill>
                <a:srgbClr val="212121"/>
              </a:solidFill>
              <a:latin typeface="Roboto"/>
              <a:ea typeface="Roboto"/>
              <a:cs typeface="Roboto"/>
              <a:sym typeface="Roboto"/>
            </a:endParaRPr>
          </a:p>
        </p:txBody>
      </p:sp>
      <p:sp>
        <p:nvSpPr>
          <p:cNvPr id="653" name="Google Shape;653;p55"/>
          <p:cNvSpPr/>
          <p:nvPr/>
        </p:nvSpPr>
        <p:spPr>
          <a:xfrm>
            <a:off x="1011985" y="962067"/>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grpSp>
        <p:nvGrpSpPr>
          <p:cNvPr id="654" name="Google Shape;654;p55"/>
          <p:cNvGrpSpPr/>
          <p:nvPr/>
        </p:nvGrpSpPr>
        <p:grpSpPr>
          <a:xfrm>
            <a:off x="1149226" y="1117957"/>
            <a:ext cx="1158213" cy="329664"/>
            <a:chOff x="3471866" y="2456996"/>
            <a:chExt cx="989700" cy="281700"/>
          </a:xfrm>
        </p:grpSpPr>
        <p:sp>
          <p:nvSpPr>
            <p:cNvPr id="655" name="Google Shape;655;p55"/>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Service A</a:t>
              </a:r>
              <a:endParaRPr sz="1333">
                <a:solidFill>
                  <a:srgbClr val="212121"/>
                </a:solidFill>
                <a:latin typeface="Roboto"/>
                <a:ea typeface="Roboto"/>
                <a:cs typeface="Roboto"/>
                <a:sym typeface="Roboto"/>
              </a:endParaRPr>
            </a:p>
          </p:txBody>
        </p:sp>
        <p:pic>
          <p:nvPicPr>
            <p:cNvPr id="656" name="Google Shape;656;p55"/>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657" name="Google Shape;657;p55"/>
          <p:cNvSpPr/>
          <p:nvPr/>
        </p:nvSpPr>
        <p:spPr>
          <a:xfrm>
            <a:off x="4049351" y="962033"/>
            <a:ext cx="1426000" cy="1454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573000" tIns="97533" rIns="60933" bIns="97533" anchor="ctr" anchorCtr="0">
            <a:noAutofit/>
          </a:bodyPr>
          <a:lstStyle/>
          <a:p>
            <a:pPr>
              <a:lnSpc>
                <a:spcPct val="121428"/>
              </a:lnSpc>
              <a:spcBef>
                <a:spcPts val="267"/>
              </a:spcBef>
              <a:buClr>
                <a:srgbClr val="757575"/>
              </a:buClr>
            </a:pPr>
            <a:endParaRPr sz="933">
              <a:solidFill>
                <a:srgbClr val="757575"/>
              </a:solidFill>
              <a:latin typeface="Roboto"/>
              <a:ea typeface="Roboto"/>
              <a:cs typeface="Roboto"/>
              <a:sym typeface="Roboto"/>
            </a:endParaRPr>
          </a:p>
        </p:txBody>
      </p:sp>
      <p:grpSp>
        <p:nvGrpSpPr>
          <p:cNvPr id="658" name="Google Shape;658;p55"/>
          <p:cNvGrpSpPr/>
          <p:nvPr/>
        </p:nvGrpSpPr>
        <p:grpSpPr>
          <a:xfrm>
            <a:off x="4185292" y="1117981"/>
            <a:ext cx="1158213" cy="329664"/>
            <a:chOff x="3471866" y="2430005"/>
            <a:chExt cx="989700" cy="281700"/>
          </a:xfrm>
        </p:grpSpPr>
        <p:sp>
          <p:nvSpPr>
            <p:cNvPr id="659" name="Google Shape;659;p55"/>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Service B</a:t>
              </a:r>
              <a:endParaRPr sz="1333">
                <a:solidFill>
                  <a:srgbClr val="212121"/>
                </a:solidFill>
                <a:latin typeface="Roboto"/>
                <a:ea typeface="Roboto"/>
                <a:cs typeface="Roboto"/>
                <a:sym typeface="Roboto"/>
              </a:endParaRPr>
            </a:p>
          </p:txBody>
        </p:sp>
        <p:pic>
          <p:nvPicPr>
            <p:cNvPr id="660" name="Google Shape;660;p55"/>
            <p:cNvPicPr preferRelativeResize="0"/>
            <p:nvPr/>
          </p:nvPicPr>
          <p:blipFill rotWithShape="1">
            <a:blip r:embed="rId3">
              <a:alphaModFix/>
            </a:blip>
            <a:srcRect/>
            <a:stretch/>
          </p:blipFill>
          <p:spPr>
            <a:xfrm>
              <a:off x="3520340" y="2469283"/>
              <a:ext cx="203100" cy="203100"/>
            </a:xfrm>
            <a:prstGeom prst="rect">
              <a:avLst/>
            </a:prstGeom>
            <a:noFill/>
            <a:ln>
              <a:noFill/>
            </a:ln>
          </p:spPr>
        </p:pic>
      </p:grpSp>
      <p:grpSp>
        <p:nvGrpSpPr>
          <p:cNvPr id="661" name="Google Shape;661;p55"/>
          <p:cNvGrpSpPr/>
          <p:nvPr/>
        </p:nvGrpSpPr>
        <p:grpSpPr>
          <a:xfrm>
            <a:off x="1149277" y="1966782"/>
            <a:ext cx="1158103" cy="329501"/>
            <a:chOff x="3027125" y="2882313"/>
            <a:chExt cx="1397100" cy="397500"/>
          </a:xfrm>
        </p:grpSpPr>
        <p:sp>
          <p:nvSpPr>
            <p:cNvPr id="662" name="Google Shape;662;p55"/>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proxy</a:t>
              </a:r>
              <a:endParaRPr sz="1333">
                <a:solidFill>
                  <a:srgbClr val="212121"/>
                </a:solidFill>
                <a:latin typeface="Roboto"/>
                <a:ea typeface="Roboto"/>
                <a:cs typeface="Roboto"/>
                <a:sym typeface="Roboto"/>
              </a:endParaRPr>
            </a:p>
          </p:txBody>
        </p:sp>
        <p:pic>
          <p:nvPicPr>
            <p:cNvPr id="663" name="Google Shape;663;p55"/>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664" name="Google Shape;664;p55"/>
          <p:cNvGrpSpPr/>
          <p:nvPr/>
        </p:nvGrpSpPr>
        <p:grpSpPr>
          <a:xfrm>
            <a:off x="4183094" y="1966782"/>
            <a:ext cx="1158103" cy="329501"/>
            <a:chOff x="3027125" y="2882313"/>
            <a:chExt cx="1397100" cy="397500"/>
          </a:xfrm>
        </p:grpSpPr>
        <p:sp>
          <p:nvSpPr>
            <p:cNvPr id="665" name="Google Shape;665;p55"/>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333">
                  <a:solidFill>
                    <a:srgbClr val="212121"/>
                  </a:solidFill>
                  <a:latin typeface="Roboto"/>
                  <a:ea typeface="Roboto"/>
                  <a:cs typeface="Roboto"/>
                  <a:sym typeface="Roboto"/>
                </a:rPr>
                <a:t>proxy</a:t>
              </a:r>
              <a:endParaRPr sz="1333">
                <a:solidFill>
                  <a:srgbClr val="212121"/>
                </a:solidFill>
                <a:latin typeface="Roboto"/>
                <a:ea typeface="Roboto"/>
                <a:cs typeface="Roboto"/>
                <a:sym typeface="Roboto"/>
              </a:endParaRPr>
            </a:p>
          </p:txBody>
        </p:sp>
        <p:pic>
          <p:nvPicPr>
            <p:cNvPr id="666" name="Google Shape;666;p55"/>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667" name="Google Shape;667;p55"/>
          <p:cNvPicPr preferRelativeResize="0"/>
          <p:nvPr/>
        </p:nvPicPr>
        <p:blipFill>
          <a:blip r:embed="rId5">
            <a:alphaModFix/>
          </a:blip>
          <a:stretch>
            <a:fillRect/>
          </a:stretch>
        </p:blipFill>
        <p:spPr>
          <a:xfrm>
            <a:off x="2572584" y="3703248"/>
            <a:ext cx="347024" cy="329667"/>
          </a:xfrm>
          <a:prstGeom prst="rect">
            <a:avLst/>
          </a:prstGeom>
          <a:noFill/>
          <a:ln>
            <a:noFill/>
          </a:ln>
        </p:spPr>
      </p:pic>
      <p:cxnSp>
        <p:nvCxnSpPr>
          <p:cNvPr id="668" name="Google Shape;668;p55"/>
          <p:cNvCxnSpPr>
            <a:stCxn id="655" idx="2"/>
            <a:endCxn id="662" idx="0"/>
          </p:cNvCxnSpPr>
          <p:nvPr/>
        </p:nvCxnSpPr>
        <p:spPr>
          <a:xfrm rot="-5400000" flipH="1">
            <a:off x="1469132" y="1706823"/>
            <a:ext cx="519200" cy="800"/>
          </a:xfrm>
          <a:prstGeom prst="bentConnector3">
            <a:avLst>
              <a:gd name="adj1" fmla="val 49996"/>
            </a:avLst>
          </a:prstGeom>
          <a:noFill/>
          <a:ln w="19050" cap="flat" cmpd="sng">
            <a:solidFill>
              <a:srgbClr val="4284F3"/>
            </a:solidFill>
            <a:prstDash val="solid"/>
            <a:round/>
            <a:headEnd type="triangle" w="sm" len="sm"/>
            <a:tailEnd type="none" w="sm" len="sm"/>
          </a:ln>
        </p:spPr>
      </p:cxnSp>
      <p:sp>
        <p:nvSpPr>
          <p:cNvPr id="669" name="Google Shape;669;p55"/>
          <p:cNvSpPr/>
          <p:nvPr/>
        </p:nvSpPr>
        <p:spPr>
          <a:xfrm>
            <a:off x="1005900" y="36148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Pilot</a:t>
            </a:r>
            <a:endParaRPr sz="1600">
              <a:solidFill>
                <a:srgbClr val="212121"/>
              </a:solidFill>
              <a:latin typeface="Roboto"/>
              <a:ea typeface="Roboto"/>
              <a:cs typeface="Roboto"/>
              <a:sym typeface="Roboto"/>
            </a:endParaRPr>
          </a:p>
        </p:txBody>
      </p:sp>
      <p:pic>
        <p:nvPicPr>
          <p:cNvPr id="670" name="Google Shape;670;p55"/>
          <p:cNvPicPr preferRelativeResize="0"/>
          <p:nvPr/>
        </p:nvPicPr>
        <p:blipFill>
          <a:blip r:embed="rId5">
            <a:alphaModFix/>
          </a:blip>
          <a:stretch>
            <a:fillRect/>
          </a:stretch>
        </p:blipFill>
        <p:spPr>
          <a:xfrm>
            <a:off x="1017684" y="3715031"/>
            <a:ext cx="347024" cy="329667"/>
          </a:xfrm>
          <a:prstGeom prst="rect">
            <a:avLst/>
          </a:prstGeom>
          <a:noFill/>
          <a:ln>
            <a:noFill/>
          </a:ln>
        </p:spPr>
      </p:pic>
      <p:sp>
        <p:nvSpPr>
          <p:cNvPr id="671" name="Google Shape;671;p55"/>
          <p:cNvSpPr/>
          <p:nvPr/>
        </p:nvSpPr>
        <p:spPr>
          <a:xfrm>
            <a:off x="4084800" y="3603067"/>
            <a:ext cx="1426000" cy="530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48767" rIns="60933" bIns="48767" anchor="ctr" anchorCtr="0">
            <a:noAutofit/>
          </a:bodyPr>
          <a:lstStyle/>
          <a:p>
            <a:pPr>
              <a:buClr>
                <a:srgbClr val="000000"/>
              </a:buClr>
            </a:pPr>
            <a:r>
              <a:rPr lang="en" sz="1600">
                <a:solidFill>
                  <a:srgbClr val="212121"/>
                </a:solidFill>
                <a:latin typeface="Roboto"/>
                <a:ea typeface="Roboto"/>
                <a:cs typeface="Roboto"/>
                <a:sym typeface="Roboto"/>
              </a:rPr>
              <a:t>Citadel</a:t>
            </a:r>
            <a:endParaRPr sz="1600">
              <a:solidFill>
                <a:srgbClr val="212121"/>
              </a:solidFill>
              <a:latin typeface="Roboto"/>
              <a:ea typeface="Roboto"/>
              <a:cs typeface="Roboto"/>
              <a:sym typeface="Roboto"/>
            </a:endParaRPr>
          </a:p>
        </p:txBody>
      </p:sp>
      <p:pic>
        <p:nvPicPr>
          <p:cNvPr id="672" name="Google Shape;672;p55"/>
          <p:cNvPicPr preferRelativeResize="0"/>
          <p:nvPr/>
        </p:nvPicPr>
        <p:blipFill>
          <a:blip r:embed="rId5">
            <a:alphaModFix/>
          </a:blip>
          <a:stretch>
            <a:fillRect/>
          </a:stretch>
        </p:blipFill>
        <p:spPr>
          <a:xfrm>
            <a:off x="4096584" y="3703248"/>
            <a:ext cx="347024" cy="329667"/>
          </a:xfrm>
          <a:prstGeom prst="rect">
            <a:avLst/>
          </a:prstGeom>
          <a:noFill/>
          <a:ln>
            <a:noFill/>
          </a:ln>
        </p:spPr>
      </p:pic>
    </p:spTree>
    <p:extLst>
      <p:ext uri="{BB962C8B-B14F-4D97-AF65-F5344CB8AC3E}">
        <p14:creationId xmlns:p14="http://schemas.microsoft.com/office/powerpoint/2010/main" val="25902038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9773" y="2373510"/>
            <a:ext cx="6958013" cy="2387600"/>
          </a:xfrm>
        </p:spPr>
        <p:txBody>
          <a:bodyPr>
            <a:noAutofit/>
          </a:bodyPr>
          <a:lstStyle/>
          <a:p>
            <a:r>
              <a:rPr lang="en-US" sz="4400" dirty="0"/>
              <a:t>Lab 3 Install Istio</a:t>
            </a:r>
            <a:br>
              <a:rPr lang="en-US" sz="4400" dirty="0"/>
            </a:br>
            <a:br>
              <a:rPr lang="en-US" sz="4400" dirty="0"/>
            </a:br>
            <a:r>
              <a:rPr lang="en-US" sz="2800" dirty="0"/>
              <a:t>http://</a:t>
            </a:r>
            <a:r>
              <a:rPr lang="en-US" sz="2800" dirty="0" err="1"/>
              <a:t>bit.ly</a:t>
            </a:r>
            <a:r>
              <a:rPr lang="en-US" sz="2800" dirty="0"/>
              <a:t>/Kube18_servicemesh_vmw</a:t>
            </a:r>
            <a:endParaRPr lang="en-US" sz="4400" dirty="0"/>
          </a:p>
        </p:txBody>
      </p:sp>
    </p:spTree>
    <p:extLst>
      <p:ext uri="{BB962C8B-B14F-4D97-AF65-F5344CB8AC3E}">
        <p14:creationId xmlns:p14="http://schemas.microsoft.com/office/powerpoint/2010/main" val="30270093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0BE3D545-E028-B341-9555-94DDCEA9DB7C}"/>
              </a:ext>
            </a:extLst>
          </p:cNvPr>
          <p:cNvSpPr/>
          <p:nvPr/>
        </p:nvSpPr>
        <p:spPr>
          <a:xfrm>
            <a:off x="960699" y="2128790"/>
            <a:ext cx="7164729" cy="25239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5B659-2FBA-0743-9403-FA0287968E0E}"/>
              </a:ext>
            </a:extLst>
          </p:cNvPr>
          <p:cNvSpPr>
            <a:spLocks noGrp="1"/>
          </p:cNvSpPr>
          <p:nvPr>
            <p:ph type="title"/>
          </p:nvPr>
        </p:nvSpPr>
        <p:spPr/>
        <p:txBody>
          <a:bodyPr/>
          <a:lstStyle/>
          <a:p>
            <a:r>
              <a:rPr lang="en-US" dirty="0"/>
              <a:t>VMware Cloud PKS</a:t>
            </a:r>
          </a:p>
        </p:txBody>
      </p:sp>
      <p:sp>
        <p:nvSpPr>
          <p:cNvPr id="24" name="Rectangle 23">
            <a:extLst>
              <a:ext uri="{FF2B5EF4-FFF2-40B4-BE49-F238E27FC236}">
                <a16:creationId xmlns:a16="http://schemas.microsoft.com/office/drawing/2014/main" id="{7326711A-C384-9941-B2D3-44FE1C30A30B}"/>
              </a:ext>
            </a:extLst>
          </p:cNvPr>
          <p:cNvSpPr/>
          <p:nvPr/>
        </p:nvSpPr>
        <p:spPr>
          <a:xfrm>
            <a:off x="2392488" y="3202754"/>
            <a:ext cx="1080654"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Frontend Pod</a:t>
            </a:r>
          </a:p>
        </p:txBody>
      </p:sp>
      <p:sp>
        <p:nvSpPr>
          <p:cNvPr id="25" name="Rectangle 24">
            <a:extLst>
              <a:ext uri="{FF2B5EF4-FFF2-40B4-BE49-F238E27FC236}">
                <a16:creationId xmlns:a16="http://schemas.microsoft.com/office/drawing/2014/main" id="{C5B668E9-49CA-7940-9FE7-DD6DCE4895BE}"/>
              </a:ext>
            </a:extLst>
          </p:cNvPr>
          <p:cNvSpPr/>
          <p:nvPr/>
        </p:nvSpPr>
        <p:spPr>
          <a:xfrm>
            <a:off x="3514706" y="3196767"/>
            <a:ext cx="1080654"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Frontend Pod</a:t>
            </a:r>
          </a:p>
        </p:txBody>
      </p:sp>
      <p:sp>
        <p:nvSpPr>
          <p:cNvPr id="26" name="Rectangle 25">
            <a:extLst>
              <a:ext uri="{FF2B5EF4-FFF2-40B4-BE49-F238E27FC236}">
                <a16:creationId xmlns:a16="http://schemas.microsoft.com/office/drawing/2014/main" id="{9C14093F-35C0-0440-B80A-6D7C4CBAF20E}"/>
              </a:ext>
            </a:extLst>
          </p:cNvPr>
          <p:cNvSpPr/>
          <p:nvPr/>
        </p:nvSpPr>
        <p:spPr>
          <a:xfrm>
            <a:off x="4636924" y="3190780"/>
            <a:ext cx="1080654"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App Pod</a:t>
            </a:r>
          </a:p>
        </p:txBody>
      </p:sp>
      <p:sp>
        <p:nvSpPr>
          <p:cNvPr id="27" name="Rectangle 26">
            <a:extLst>
              <a:ext uri="{FF2B5EF4-FFF2-40B4-BE49-F238E27FC236}">
                <a16:creationId xmlns:a16="http://schemas.microsoft.com/office/drawing/2014/main" id="{BC81E035-66EE-154E-A239-2D64DBC86503}"/>
              </a:ext>
            </a:extLst>
          </p:cNvPr>
          <p:cNvSpPr/>
          <p:nvPr/>
        </p:nvSpPr>
        <p:spPr>
          <a:xfrm>
            <a:off x="5759142" y="3184793"/>
            <a:ext cx="1080654"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MySQL Pod</a:t>
            </a:r>
          </a:p>
        </p:txBody>
      </p:sp>
      <p:grpSp>
        <p:nvGrpSpPr>
          <p:cNvPr id="7" name="Group 6">
            <a:extLst>
              <a:ext uri="{FF2B5EF4-FFF2-40B4-BE49-F238E27FC236}">
                <a16:creationId xmlns:a16="http://schemas.microsoft.com/office/drawing/2014/main" id="{34114714-A2D8-CD4E-B50D-C150B264E65A}"/>
              </a:ext>
            </a:extLst>
          </p:cNvPr>
          <p:cNvGrpSpPr/>
          <p:nvPr/>
        </p:nvGrpSpPr>
        <p:grpSpPr>
          <a:xfrm>
            <a:off x="2914589" y="4481451"/>
            <a:ext cx="3649609" cy="2099116"/>
            <a:chOff x="2871495" y="4386163"/>
            <a:chExt cx="3649609" cy="2099116"/>
          </a:xfrm>
        </p:grpSpPr>
        <p:grpSp>
          <p:nvGrpSpPr>
            <p:cNvPr id="18" name="Group 17">
              <a:extLst>
                <a:ext uri="{FF2B5EF4-FFF2-40B4-BE49-F238E27FC236}">
                  <a16:creationId xmlns:a16="http://schemas.microsoft.com/office/drawing/2014/main" id="{3055FDDC-2EB5-EE4B-8BE5-5991ABEC479D}"/>
                </a:ext>
              </a:extLst>
            </p:cNvPr>
            <p:cNvGrpSpPr/>
            <p:nvPr/>
          </p:nvGrpSpPr>
          <p:grpSpPr>
            <a:xfrm>
              <a:off x="3641144" y="4880430"/>
              <a:ext cx="1131708" cy="1174772"/>
              <a:chOff x="3328576" y="3203445"/>
              <a:chExt cx="1516028" cy="1509179"/>
            </a:xfrm>
          </p:grpSpPr>
          <p:pic>
            <p:nvPicPr>
              <p:cNvPr id="17" name="Picture 16">
                <a:extLst>
                  <a:ext uri="{FF2B5EF4-FFF2-40B4-BE49-F238E27FC236}">
                    <a16:creationId xmlns:a16="http://schemas.microsoft.com/office/drawing/2014/main" id="{9B728608-BDF4-CF41-B785-A935B4709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8576" y="3203445"/>
                <a:ext cx="1429748" cy="1509179"/>
              </a:xfrm>
              <a:prstGeom prst="rect">
                <a:avLst/>
              </a:prstGeom>
            </p:spPr>
          </p:pic>
          <p:sp>
            <p:nvSpPr>
              <p:cNvPr id="14" name="Rectangle 13">
                <a:extLst>
                  <a:ext uri="{FF2B5EF4-FFF2-40B4-BE49-F238E27FC236}">
                    <a16:creationId xmlns:a16="http://schemas.microsoft.com/office/drawing/2014/main" id="{040C0587-203D-E741-8202-F16344B40697}"/>
                  </a:ext>
                </a:extLst>
              </p:cNvPr>
              <p:cNvSpPr/>
              <p:nvPr/>
            </p:nvSpPr>
            <p:spPr>
              <a:xfrm>
                <a:off x="3887403" y="4001074"/>
                <a:ext cx="957201" cy="514004"/>
              </a:xfrm>
              <a:prstGeom prst="rect">
                <a:avLst/>
              </a:prstGeom>
            </p:spPr>
            <p:txBody>
              <a:bodyPr wrap="square">
                <a:spAutoFit/>
              </a:bodyPr>
              <a:lstStyle/>
              <a:p>
                <a:pPr algn="ctr">
                  <a:spcAft>
                    <a:spcPts val="600"/>
                  </a:spcAft>
                </a:pPr>
                <a:r>
                  <a:rPr lang="en-US" sz="1000" dirty="0">
                    <a:solidFill>
                      <a:schemeClr val="bg1"/>
                    </a:solidFill>
                  </a:rPr>
                  <a:t>Master Nodes</a:t>
                </a:r>
              </a:p>
            </p:txBody>
          </p:sp>
        </p:grpSp>
        <p:grpSp>
          <p:nvGrpSpPr>
            <p:cNvPr id="19" name="Group 18">
              <a:extLst>
                <a:ext uri="{FF2B5EF4-FFF2-40B4-BE49-F238E27FC236}">
                  <a16:creationId xmlns:a16="http://schemas.microsoft.com/office/drawing/2014/main" id="{8C4443A9-0F12-0649-BF85-88FD0072D18E}"/>
                </a:ext>
              </a:extLst>
            </p:cNvPr>
            <p:cNvGrpSpPr/>
            <p:nvPr/>
          </p:nvGrpSpPr>
          <p:grpSpPr>
            <a:xfrm>
              <a:off x="4890156" y="4893936"/>
              <a:ext cx="1183190" cy="1161267"/>
              <a:chOff x="3328576" y="3203445"/>
              <a:chExt cx="1584993" cy="1509179"/>
            </a:xfrm>
          </p:grpSpPr>
          <p:pic>
            <p:nvPicPr>
              <p:cNvPr id="20" name="Picture 19">
                <a:extLst>
                  <a:ext uri="{FF2B5EF4-FFF2-40B4-BE49-F238E27FC236}">
                    <a16:creationId xmlns:a16="http://schemas.microsoft.com/office/drawing/2014/main" id="{64789007-368B-1D40-BF4D-8F444656B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8576" y="3203445"/>
                <a:ext cx="1429748" cy="1509179"/>
              </a:xfrm>
              <a:prstGeom prst="rect">
                <a:avLst/>
              </a:prstGeom>
            </p:spPr>
          </p:pic>
          <p:sp>
            <p:nvSpPr>
              <p:cNvPr id="21" name="Rectangle 20">
                <a:extLst>
                  <a:ext uri="{FF2B5EF4-FFF2-40B4-BE49-F238E27FC236}">
                    <a16:creationId xmlns:a16="http://schemas.microsoft.com/office/drawing/2014/main" id="{77A932CF-B709-DD46-A0A4-550E39AFEFC2}"/>
                  </a:ext>
                </a:extLst>
              </p:cNvPr>
              <p:cNvSpPr/>
              <p:nvPr/>
            </p:nvSpPr>
            <p:spPr>
              <a:xfrm>
                <a:off x="3731498" y="4005603"/>
                <a:ext cx="1182071" cy="519982"/>
              </a:xfrm>
              <a:prstGeom prst="rect">
                <a:avLst/>
              </a:prstGeom>
            </p:spPr>
            <p:txBody>
              <a:bodyPr wrap="square">
                <a:spAutoFit/>
              </a:bodyPr>
              <a:lstStyle/>
              <a:p>
                <a:pPr algn="ctr">
                  <a:spcAft>
                    <a:spcPts val="600"/>
                  </a:spcAft>
                </a:pPr>
                <a:r>
                  <a:rPr lang="en-US" sz="1000" dirty="0">
                    <a:solidFill>
                      <a:schemeClr val="bg1"/>
                    </a:solidFill>
                  </a:rPr>
                  <a:t>Worker Nodes</a:t>
                </a:r>
              </a:p>
            </p:txBody>
          </p:sp>
        </p:grpSp>
        <p:grpSp>
          <p:nvGrpSpPr>
            <p:cNvPr id="28" name="Group 27">
              <a:extLst>
                <a:ext uri="{FF2B5EF4-FFF2-40B4-BE49-F238E27FC236}">
                  <a16:creationId xmlns:a16="http://schemas.microsoft.com/office/drawing/2014/main" id="{FAA435E5-07DE-1344-95BE-2A2CE6A93C9B}"/>
                </a:ext>
              </a:extLst>
            </p:cNvPr>
            <p:cNvGrpSpPr/>
            <p:nvPr/>
          </p:nvGrpSpPr>
          <p:grpSpPr>
            <a:xfrm>
              <a:off x="2871495" y="4633922"/>
              <a:ext cx="3649609" cy="1851357"/>
              <a:chOff x="-194923" y="1127988"/>
              <a:chExt cx="3469735" cy="1851357"/>
            </a:xfrm>
          </p:grpSpPr>
          <p:sp>
            <p:nvSpPr>
              <p:cNvPr id="29" name="Rounded Rectangle 28">
                <a:extLst>
                  <a:ext uri="{FF2B5EF4-FFF2-40B4-BE49-F238E27FC236}">
                    <a16:creationId xmlns:a16="http://schemas.microsoft.com/office/drawing/2014/main" id="{74D7B649-CB52-584D-8006-D1A34471CF2B}"/>
                  </a:ext>
                </a:extLst>
              </p:cNvPr>
              <p:cNvSpPr/>
              <p:nvPr/>
            </p:nvSpPr>
            <p:spPr>
              <a:xfrm>
                <a:off x="-100910" y="1250857"/>
                <a:ext cx="3375722" cy="167657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rial"/>
                  <a:cs typeface="Arial"/>
                </a:endParaRPr>
              </a:p>
            </p:txBody>
          </p:sp>
          <p:sp>
            <p:nvSpPr>
              <p:cNvPr id="30" name="TextBox 35">
                <a:extLst>
                  <a:ext uri="{FF2B5EF4-FFF2-40B4-BE49-F238E27FC236}">
                    <a16:creationId xmlns:a16="http://schemas.microsoft.com/office/drawing/2014/main" id="{06976250-74F4-1848-B431-49664A9AABB1}"/>
                  </a:ext>
                </a:extLst>
              </p:cNvPr>
              <p:cNvSpPr txBox="1">
                <a:spLocks noChangeArrowheads="1"/>
              </p:cNvSpPr>
              <p:nvPr/>
            </p:nvSpPr>
            <p:spPr bwMode="auto">
              <a:xfrm>
                <a:off x="893211" y="2748513"/>
                <a:ext cx="1557337" cy="230832"/>
              </a:xfrm>
              <a:prstGeom prst="rect">
                <a:avLst/>
              </a:prstGeom>
              <a:noFill/>
              <a:ln w="9525">
                <a:noFill/>
                <a:miter lim="800000"/>
                <a:headEnd/>
                <a:tailEnd/>
              </a:ln>
            </p:spPr>
            <p:txBody>
              <a:bodyPr>
                <a:spAutoFit/>
              </a:bodyPr>
              <a:lstStyle/>
              <a:p>
                <a:pPr algn="ctr"/>
                <a:r>
                  <a:rPr lang="en-US" sz="900" b="1" dirty="0">
                    <a:latin typeface="+mj-lt"/>
                    <a:ea typeface="Verdana" pitchFamily="34" charset="0"/>
                    <a:cs typeface="Helvetica Neue"/>
                  </a:rPr>
                  <a:t>virtual private cloud</a:t>
                </a:r>
              </a:p>
            </p:txBody>
          </p:sp>
          <p:pic>
            <p:nvPicPr>
              <p:cNvPr id="31" name="Picture 30">
                <a:extLst>
                  <a:ext uri="{FF2B5EF4-FFF2-40B4-BE49-F238E27FC236}">
                    <a16:creationId xmlns:a16="http://schemas.microsoft.com/office/drawing/2014/main" id="{73902C3A-0A0C-7D42-8899-F996EBF78C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923" y="1127988"/>
                <a:ext cx="599170" cy="391125"/>
              </a:xfrm>
              <a:prstGeom prst="rect">
                <a:avLst/>
              </a:prstGeom>
            </p:spPr>
          </p:pic>
        </p:grpSp>
        <p:sp>
          <p:nvSpPr>
            <p:cNvPr id="23" name="Rectangle 22">
              <a:extLst>
                <a:ext uri="{FF2B5EF4-FFF2-40B4-BE49-F238E27FC236}">
                  <a16:creationId xmlns:a16="http://schemas.microsoft.com/office/drawing/2014/main" id="{412BD2B7-1339-BC4C-8A4B-6498BC009BA4}"/>
                </a:ext>
              </a:extLst>
            </p:cNvPr>
            <p:cNvSpPr/>
            <p:nvPr/>
          </p:nvSpPr>
          <p:spPr>
            <a:xfrm>
              <a:off x="3520227" y="4386163"/>
              <a:ext cx="2352146" cy="442356"/>
            </a:xfrm>
            <a:prstGeom prst="rect">
              <a:avLst/>
            </a:prstGeom>
            <a:solidFill>
              <a:schemeClr val="accent5"/>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Kubernetes Cluster</a:t>
              </a:r>
            </a:p>
          </p:txBody>
        </p:sp>
      </p:grpSp>
      <p:sp>
        <p:nvSpPr>
          <p:cNvPr id="44" name="Rectangle 43">
            <a:extLst>
              <a:ext uri="{FF2B5EF4-FFF2-40B4-BE49-F238E27FC236}">
                <a16:creationId xmlns:a16="http://schemas.microsoft.com/office/drawing/2014/main" id="{6D99DC3B-46DD-334A-B348-FA1D0D4C9AFF}"/>
              </a:ext>
            </a:extLst>
          </p:cNvPr>
          <p:cNvSpPr/>
          <p:nvPr/>
        </p:nvSpPr>
        <p:spPr>
          <a:xfrm>
            <a:off x="1967737" y="2651062"/>
            <a:ext cx="1549889"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Frontend Service</a:t>
            </a:r>
          </a:p>
        </p:txBody>
      </p:sp>
      <p:sp>
        <p:nvSpPr>
          <p:cNvPr id="45" name="Rectangle 44">
            <a:extLst>
              <a:ext uri="{FF2B5EF4-FFF2-40B4-BE49-F238E27FC236}">
                <a16:creationId xmlns:a16="http://schemas.microsoft.com/office/drawing/2014/main" id="{20F81DF0-4130-674F-8A2B-CC02186B59AF}"/>
              </a:ext>
            </a:extLst>
          </p:cNvPr>
          <p:cNvSpPr/>
          <p:nvPr/>
        </p:nvSpPr>
        <p:spPr>
          <a:xfrm>
            <a:off x="3769566" y="2651062"/>
            <a:ext cx="1549889"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JavaScript Service</a:t>
            </a:r>
          </a:p>
        </p:txBody>
      </p:sp>
      <p:sp>
        <p:nvSpPr>
          <p:cNvPr id="46" name="Rectangle 45">
            <a:extLst>
              <a:ext uri="{FF2B5EF4-FFF2-40B4-BE49-F238E27FC236}">
                <a16:creationId xmlns:a16="http://schemas.microsoft.com/office/drawing/2014/main" id="{29F7D7C7-E1D8-614A-8EE0-3D0BEBA58CBD}"/>
              </a:ext>
            </a:extLst>
          </p:cNvPr>
          <p:cNvSpPr/>
          <p:nvPr/>
        </p:nvSpPr>
        <p:spPr>
          <a:xfrm>
            <a:off x="5615036" y="2651062"/>
            <a:ext cx="1549889"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MySQL   Service</a:t>
            </a:r>
          </a:p>
        </p:txBody>
      </p:sp>
      <p:cxnSp>
        <p:nvCxnSpPr>
          <p:cNvPr id="47" name="Straight Arrow Connector 46">
            <a:extLst>
              <a:ext uri="{FF2B5EF4-FFF2-40B4-BE49-F238E27FC236}">
                <a16:creationId xmlns:a16="http://schemas.microsoft.com/office/drawing/2014/main" id="{4E164313-066C-F642-84A5-B262AA025214}"/>
              </a:ext>
            </a:extLst>
          </p:cNvPr>
          <p:cNvCxnSpPr>
            <a:stCxn id="44" idx="3"/>
            <a:endCxn id="45" idx="1"/>
          </p:cNvCxnSpPr>
          <p:nvPr/>
        </p:nvCxnSpPr>
        <p:spPr bwMode="gray">
          <a:xfrm>
            <a:off x="3517626" y="2846238"/>
            <a:ext cx="251939" cy="0"/>
          </a:xfrm>
          <a:prstGeom prst="straightConnector1">
            <a:avLst/>
          </a:prstGeom>
          <a:ln>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B90A907-DD7C-814B-8E2B-B96EEC9FCE29}"/>
              </a:ext>
            </a:extLst>
          </p:cNvPr>
          <p:cNvCxnSpPr>
            <a:stCxn id="45" idx="3"/>
            <a:endCxn id="46" idx="1"/>
          </p:cNvCxnSpPr>
          <p:nvPr/>
        </p:nvCxnSpPr>
        <p:spPr bwMode="gray">
          <a:xfrm>
            <a:off x="5319454" y="2846238"/>
            <a:ext cx="295580" cy="0"/>
          </a:xfrm>
          <a:prstGeom prst="straightConnector1">
            <a:avLst/>
          </a:prstGeom>
          <a:ln>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F0BF248-345E-FB40-B027-F89B0786B8A0}"/>
              </a:ext>
            </a:extLst>
          </p:cNvPr>
          <p:cNvSpPr txBox="1"/>
          <p:nvPr/>
        </p:nvSpPr>
        <p:spPr>
          <a:xfrm rot="5400000">
            <a:off x="2268600" y="3396430"/>
            <a:ext cx="369332" cy="2122880"/>
          </a:xfrm>
          <a:prstGeom prst="rect">
            <a:avLst/>
          </a:prstGeom>
          <a:noFill/>
        </p:spPr>
        <p:txBody>
          <a:bodyPr vert="vert270" wrap="square" rtlCol="0">
            <a:spAutoFit/>
          </a:bodyPr>
          <a:lstStyle/>
          <a:p>
            <a:r>
              <a:rPr lang="en-US" sz="1200" dirty="0"/>
              <a:t>Namespace =</a:t>
            </a:r>
            <a:r>
              <a:rPr lang="en-US" sz="1200" dirty="0" err="1"/>
              <a:t>planespotter</a:t>
            </a:r>
            <a:endParaRPr lang="en-US" sz="1200" dirty="0"/>
          </a:p>
        </p:txBody>
      </p:sp>
      <p:sp>
        <p:nvSpPr>
          <p:cNvPr id="66" name="Rectangle 65">
            <a:extLst>
              <a:ext uri="{FF2B5EF4-FFF2-40B4-BE49-F238E27FC236}">
                <a16:creationId xmlns:a16="http://schemas.microsoft.com/office/drawing/2014/main" id="{9D6F106A-4A2D-624F-858D-19CEDC5A9115}"/>
              </a:ext>
            </a:extLst>
          </p:cNvPr>
          <p:cNvSpPr/>
          <p:nvPr/>
        </p:nvSpPr>
        <p:spPr>
          <a:xfrm>
            <a:off x="428261" y="5592592"/>
            <a:ext cx="1762228" cy="2488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Pod</a:t>
            </a:r>
          </a:p>
        </p:txBody>
      </p:sp>
      <p:sp>
        <p:nvSpPr>
          <p:cNvPr id="67" name="Rectangle 66">
            <a:extLst>
              <a:ext uri="{FF2B5EF4-FFF2-40B4-BE49-F238E27FC236}">
                <a16:creationId xmlns:a16="http://schemas.microsoft.com/office/drawing/2014/main" id="{0BAF89B0-DC74-6245-806C-7C9E3BA81D80}"/>
              </a:ext>
            </a:extLst>
          </p:cNvPr>
          <p:cNvSpPr/>
          <p:nvPr/>
        </p:nvSpPr>
        <p:spPr>
          <a:xfrm>
            <a:off x="402443" y="5982849"/>
            <a:ext cx="1788046" cy="30420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Service API</a:t>
            </a:r>
          </a:p>
        </p:txBody>
      </p:sp>
      <p:sp>
        <p:nvSpPr>
          <p:cNvPr id="68" name="Rectangle 67">
            <a:extLst>
              <a:ext uri="{FF2B5EF4-FFF2-40B4-BE49-F238E27FC236}">
                <a16:creationId xmlns:a16="http://schemas.microsoft.com/office/drawing/2014/main" id="{045E2841-D92A-3846-B25C-16430D97AC4F}"/>
              </a:ext>
            </a:extLst>
          </p:cNvPr>
          <p:cNvSpPr/>
          <p:nvPr/>
        </p:nvSpPr>
        <p:spPr>
          <a:xfrm>
            <a:off x="428261" y="6428466"/>
            <a:ext cx="1788046" cy="30420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Load Balancer Service</a:t>
            </a:r>
          </a:p>
        </p:txBody>
      </p:sp>
    </p:spTree>
    <p:extLst>
      <p:ext uri="{BB962C8B-B14F-4D97-AF65-F5344CB8AC3E}">
        <p14:creationId xmlns:p14="http://schemas.microsoft.com/office/powerpoint/2010/main" val="2268920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6133-7B4D-48F9-9459-6E39D512FFDD}"/>
              </a:ext>
            </a:extLst>
          </p:cNvPr>
          <p:cNvSpPr>
            <a:spLocks noGrp="1"/>
          </p:cNvSpPr>
          <p:nvPr>
            <p:ph type="title"/>
          </p:nvPr>
        </p:nvSpPr>
        <p:spPr>
          <a:xfrm>
            <a:off x="609597" y="11623"/>
            <a:ext cx="10515600" cy="1406509"/>
          </a:xfrm>
        </p:spPr>
        <p:txBody>
          <a:bodyPr vert="horz" lIns="91440" tIns="45720" rIns="91440" bIns="45720" rtlCol="0" anchor="ctr">
            <a:normAutofit/>
          </a:bodyPr>
          <a:lstStyle/>
          <a:p>
            <a:r>
              <a:rPr lang="en-US" sz="3600" dirty="0">
                <a:solidFill>
                  <a:schemeClr val="tx1"/>
                </a:solidFill>
              </a:rPr>
              <a:t>From Monolith to Microservices</a:t>
            </a:r>
          </a:p>
        </p:txBody>
      </p:sp>
      <p:sp>
        <p:nvSpPr>
          <p:cNvPr id="3" name="Rectangle 2">
            <a:extLst>
              <a:ext uri="{FF2B5EF4-FFF2-40B4-BE49-F238E27FC236}">
                <a16:creationId xmlns:a16="http://schemas.microsoft.com/office/drawing/2014/main" id="{8429DF40-B7C8-4173-93C1-50CB41F27324}"/>
              </a:ext>
            </a:extLst>
          </p:cNvPr>
          <p:cNvSpPr/>
          <p:nvPr/>
        </p:nvSpPr>
        <p:spPr>
          <a:xfrm>
            <a:off x="2093818" y="5166177"/>
            <a:ext cx="3528508" cy="9144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a:solidFill>
                  <a:schemeClr val="bg1"/>
                </a:solidFill>
              </a:rPr>
              <a:t>Infrastructure</a:t>
            </a:r>
          </a:p>
        </p:txBody>
      </p:sp>
      <p:sp>
        <p:nvSpPr>
          <p:cNvPr id="9" name="Rectangle 8">
            <a:extLst>
              <a:ext uri="{FF2B5EF4-FFF2-40B4-BE49-F238E27FC236}">
                <a16:creationId xmlns:a16="http://schemas.microsoft.com/office/drawing/2014/main" id="{4F5D21BD-0AEF-4020-91A7-9FEB3CEC1C0A}"/>
              </a:ext>
            </a:extLst>
          </p:cNvPr>
          <p:cNvSpPr/>
          <p:nvPr/>
        </p:nvSpPr>
        <p:spPr>
          <a:xfrm>
            <a:off x="2093818" y="4775639"/>
            <a:ext cx="3528508" cy="318330"/>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Hypervisor</a:t>
            </a:r>
          </a:p>
        </p:txBody>
      </p:sp>
      <p:sp>
        <p:nvSpPr>
          <p:cNvPr id="19" name="Rectangle 18">
            <a:extLst>
              <a:ext uri="{FF2B5EF4-FFF2-40B4-BE49-F238E27FC236}">
                <a16:creationId xmlns:a16="http://schemas.microsoft.com/office/drawing/2014/main" id="{48075B1B-CD6D-4585-9824-B113CBC0B4BA}"/>
              </a:ext>
            </a:extLst>
          </p:cNvPr>
          <p:cNvSpPr/>
          <p:nvPr/>
        </p:nvSpPr>
        <p:spPr>
          <a:xfrm>
            <a:off x="6574126" y="5166177"/>
            <a:ext cx="3528508" cy="9144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a:solidFill>
                  <a:schemeClr val="bg1"/>
                </a:solidFill>
              </a:rPr>
              <a:t>Infrastructure</a:t>
            </a:r>
          </a:p>
        </p:txBody>
      </p:sp>
      <p:sp>
        <p:nvSpPr>
          <p:cNvPr id="10" name="Rectangle 9">
            <a:extLst>
              <a:ext uri="{FF2B5EF4-FFF2-40B4-BE49-F238E27FC236}">
                <a16:creationId xmlns:a16="http://schemas.microsoft.com/office/drawing/2014/main" id="{A4589DC8-F436-4165-AB53-DDDC8315C1FA}"/>
              </a:ext>
            </a:extLst>
          </p:cNvPr>
          <p:cNvSpPr/>
          <p:nvPr/>
        </p:nvSpPr>
        <p:spPr>
          <a:xfrm>
            <a:off x="2139127" y="2327202"/>
            <a:ext cx="3444902" cy="318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Service 1</a:t>
            </a:r>
          </a:p>
        </p:txBody>
      </p:sp>
      <p:sp>
        <p:nvSpPr>
          <p:cNvPr id="32" name="Rectangle 31">
            <a:extLst>
              <a:ext uri="{FF2B5EF4-FFF2-40B4-BE49-F238E27FC236}">
                <a16:creationId xmlns:a16="http://schemas.microsoft.com/office/drawing/2014/main" id="{80D4D086-B47D-4597-BA11-6D58D214ECB1}"/>
              </a:ext>
            </a:extLst>
          </p:cNvPr>
          <p:cNvSpPr/>
          <p:nvPr/>
        </p:nvSpPr>
        <p:spPr>
          <a:xfrm>
            <a:off x="2139127" y="2664906"/>
            <a:ext cx="3444902" cy="318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Service 2</a:t>
            </a:r>
          </a:p>
        </p:txBody>
      </p:sp>
      <p:sp>
        <p:nvSpPr>
          <p:cNvPr id="33" name="Rectangle 32">
            <a:extLst>
              <a:ext uri="{FF2B5EF4-FFF2-40B4-BE49-F238E27FC236}">
                <a16:creationId xmlns:a16="http://schemas.microsoft.com/office/drawing/2014/main" id="{583D867B-BD0A-4E6C-82F7-ED54D27AB335}"/>
              </a:ext>
            </a:extLst>
          </p:cNvPr>
          <p:cNvSpPr/>
          <p:nvPr/>
        </p:nvSpPr>
        <p:spPr>
          <a:xfrm>
            <a:off x="2139127" y="3356248"/>
            <a:ext cx="3444902" cy="318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Bins/Libs</a:t>
            </a:r>
          </a:p>
        </p:txBody>
      </p:sp>
      <p:sp>
        <p:nvSpPr>
          <p:cNvPr id="34" name="Rectangle 33">
            <a:extLst>
              <a:ext uri="{FF2B5EF4-FFF2-40B4-BE49-F238E27FC236}">
                <a16:creationId xmlns:a16="http://schemas.microsoft.com/office/drawing/2014/main" id="{A653C2B6-8C25-4EC4-A619-7692A9F84013}"/>
              </a:ext>
            </a:extLst>
          </p:cNvPr>
          <p:cNvSpPr/>
          <p:nvPr/>
        </p:nvSpPr>
        <p:spPr>
          <a:xfrm>
            <a:off x="2139127" y="3719948"/>
            <a:ext cx="3444903" cy="9313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OS</a:t>
            </a:r>
          </a:p>
        </p:txBody>
      </p:sp>
      <p:sp>
        <p:nvSpPr>
          <p:cNvPr id="35" name="Rectangle 34">
            <a:extLst>
              <a:ext uri="{FF2B5EF4-FFF2-40B4-BE49-F238E27FC236}">
                <a16:creationId xmlns:a16="http://schemas.microsoft.com/office/drawing/2014/main" id="{17B04E17-F091-44F2-BF68-28746AF721FF}"/>
              </a:ext>
            </a:extLst>
          </p:cNvPr>
          <p:cNvSpPr/>
          <p:nvPr/>
        </p:nvSpPr>
        <p:spPr>
          <a:xfrm>
            <a:off x="2093818" y="1906503"/>
            <a:ext cx="3528508" cy="2778398"/>
          </a:xfrm>
          <a:prstGeom prst="rect">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36" name="Rectangle 35">
            <a:extLst>
              <a:ext uri="{FF2B5EF4-FFF2-40B4-BE49-F238E27FC236}">
                <a16:creationId xmlns:a16="http://schemas.microsoft.com/office/drawing/2014/main" id="{46C22806-F982-4647-8831-9E0AD8E37398}"/>
              </a:ext>
            </a:extLst>
          </p:cNvPr>
          <p:cNvSpPr/>
          <p:nvPr/>
        </p:nvSpPr>
        <p:spPr>
          <a:xfrm>
            <a:off x="2139127" y="3003702"/>
            <a:ext cx="3444902" cy="318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Service 3</a:t>
            </a:r>
          </a:p>
        </p:txBody>
      </p:sp>
      <p:sp>
        <p:nvSpPr>
          <p:cNvPr id="47" name="TextBox 46">
            <a:extLst>
              <a:ext uri="{FF2B5EF4-FFF2-40B4-BE49-F238E27FC236}">
                <a16:creationId xmlns:a16="http://schemas.microsoft.com/office/drawing/2014/main" id="{13876765-6A4B-42A0-95F0-728EF76D0333}"/>
              </a:ext>
            </a:extLst>
          </p:cNvPr>
          <p:cNvSpPr txBox="1"/>
          <p:nvPr/>
        </p:nvSpPr>
        <p:spPr>
          <a:xfrm>
            <a:off x="2732706" y="6224995"/>
            <a:ext cx="2272290" cy="369332"/>
          </a:xfrm>
          <a:prstGeom prst="rect">
            <a:avLst/>
          </a:prstGeom>
        </p:spPr>
        <p:txBody>
          <a:bodyPr wrap="none" lIns="0" tIns="0" rIns="0" bIns="0" rtlCol="0">
            <a:spAutoFit/>
          </a:bodyPr>
          <a:lstStyle/>
          <a:p>
            <a:pPr algn="ctr"/>
            <a:r>
              <a:rPr lang="en-US" sz="2400" dirty="0">
                <a:solidFill>
                  <a:srgbClr val="0070C0"/>
                </a:solidFill>
              </a:rPr>
              <a:t>Virtual Machines</a:t>
            </a:r>
          </a:p>
        </p:txBody>
      </p:sp>
      <p:sp>
        <p:nvSpPr>
          <p:cNvPr id="48" name="TextBox 47">
            <a:extLst>
              <a:ext uri="{FF2B5EF4-FFF2-40B4-BE49-F238E27FC236}">
                <a16:creationId xmlns:a16="http://schemas.microsoft.com/office/drawing/2014/main" id="{9AD4017A-618B-44C8-BD35-330D3E7158F5}"/>
              </a:ext>
            </a:extLst>
          </p:cNvPr>
          <p:cNvSpPr txBox="1"/>
          <p:nvPr/>
        </p:nvSpPr>
        <p:spPr>
          <a:xfrm>
            <a:off x="7592989" y="6224995"/>
            <a:ext cx="1490793" cy="369332"/>
          </a:xfrm>
          <a:prstGeom prst="rect">
            <a:avLst/>
          </a:prstGeom>
        </p:spPr>
        <p:txBody>
          <a:bodyPr wrap="none" lIns="0" tIns="0" rIns="0" bIns="0" rtlCol="0">
            <a:spAutoFit/>
          </a:bodyPr>
          <a:lstStyle/>
          <a:p>
            <a:pPr algn="ctr"/>
            <a:r>
              <a:rPr lang="en-US" sz="2400">
                <a:solidFill>
                  <a:srgbClr val="0070C0"/>
                </a:solidFill>
              </a:rPr>
              <a:t>Containers</a:t>
            </a:r>
          </a:p>
        </p:txBody>
      </p:sp>
      <p:sp>
        <p:nvSpPr>
          <p:cNvPr id="55" name="Freeform 23">
            <a:extLst>
              <a:ext uri="{FF2B5EF4-FFF2-40B4-BE49-F238E27FC236}">
                <a16:creationId xmlns:a16="http://schemas.microsoft.com/office/drawing/2014/main" id="{EF67342A-BFA8-4C81-A736-3B648E135074}"/>
              </a:ext>
            </a:extLst>
          </p:cNvPr>
          <p:cNvSpPr>
            <a:spLocks noChangeAspect="1" noEditPoints="1"/>
          </p:cNvSpPr>
          <p:nvPr/>
        </p:nvSpPr>
        <p:spPr bwMode="auto">
          <a:xfrm>
            <a:off x="2730333" y="5530570"/>
            <a:ext cx="669235" cy="383390"/>
          </a:xfrm>
          <a:custGeom>
            <a:avLst/>
            <a:gdLst>
              <a:gd name="T0" fmla="*/ 368 w 384"/>
              <a:gd name="T1" fmla="*/ 174 h 220"/>
              <a:gd name="T2" fmla="*/ 353 w 384"/>
              <a:gd name="T3" fmla="*/ 174 h 220"/>
              <a:gd name="T4" fmla="*/ 354 w 384"/>
              <a:gd name="T5" fmla="*/ 167 h 220"/>
              <a:gd name="T6" fmla="*/ 354 w 384"/>
              <a:gd name="T7" fmla="*/ 22 h 220"/>
              <a:gd name="T8" fmla="*/ 332 w 384"/>
              <a:gd name="T9" fmla="*/ 0 h 220"/>
              <a:gd name="T10" fmla="*/ 52 w 384"/>
              <a:gd name="T11" fmla="*/ 0 h 220"/>
              <a:gd name="T12" fmla="*/ 30 w 384"/>
              <a:gd name="T13" fmla="*/ 22 h 220"/>
              <a:gd name="T14" fmla="*/ 30 w 384"/>
              <a:gd name="T15" fmla="*/ 167 h 220"/>
              <a:gd name="T16" fmla="*/ 31 w 384"/>
              <a:gd name="T17" fmla="*/ 174 h 220"/>
              <a:gd name="T18" fmla="*/ 16 w 384"/>
              <a:gd name="T19" fmla="*/ 174 h 220"/>
              <a:gd name="T20" fmla="*/ 0 w 384"/>
              <a:gd name="T21" fmla="*/ 190 h 220"/>
              <a:gd name="T22" fmla="*/ 0 w 384"/>
              <a:gd name="T23" fmla="*/ 203 h 220"/>
              <a:gd name="T24" fmla="*/ 16 w 384"/>
              <a:gd name="T25" fmla="*/ 220 h 220"/>
              <a:gd name="T26" fmla="*/ 368 w 384"/>
              <a:gd name="T27" fmla="*/ 220 h 220"/>
              <a:gd name="T28" fmla="*/ 384 w 384"/>
              <a:gd name="T29" fmla="*/ 203 h 220"/>
              <a:gd name="T30" fmla="*/ 384 w 384"/>
              <a:gd name="T31" fmla="*/ 190 h 220"/>
              <a:gd name="T32" fmla="*/ 368 w 384"/>
              <a:gd name="T33" fmla="*/ 174 h 220"/>
              <a:gd name="T34" fmla="*/ 46 w 384"/>
              <a:gd name="T35" fmla="*/ 167 h 220"/>
              <a:gd name="T36" fmla="*/ 46 w 384"/>
              <a:gd name="T37" fmla="*/ 22 h 220"/>
              <a:gd name="T38" fmla="*/ 52 w 384"/>
              <a:gd name="T39" fmla="*/ 16 h 220"/>
              <a:gd name="T40" fmla="*/ 332 w 384"/>
              <a:gd name="T41" fmla="*/ 16 h 220"/>
              <a:gd name="T42" fmla="*/ 338 w 384"/>
              <a:gd name="T43" fmla="*/ 22 h 220"/>
              <a:gd name="T44" fmla="*/ 338 w 384"/>
              <a:gd name="T45" fmla="*/ 167 h 220"/>
              <a:gd name="T46" fmla="*/ 332 w 384"/>
              <a:gd name="T47" fmla="*/ 174 h 220"/>
              <a:gd name="T48" fmla="*/ 237 w 384"/>
              <a:gd name="T49" fmla="*/ 174 h 220"/>
              <a:gd name="T50" fmla="*/ 149 w 384"/>
              <a:gd name="T51" fmla="*/ 174 h 220"/>
              <a:gd name="T52" fmla="*/ 52 w 384"/>
              <a:gd name="T53" fmla="*/ 174 h 220"/>
              <a:gd name="T54" fmla="*/ 46 w 384"/>
              <a:gd name="T55" fmla="*/ 167 h 220"/>
              <a:gd name="T56" fmla="*/ 16 w 384"/>
              <a:gd name="T57" fmla="*/ 204 h 220"/>
              <a:gd name="T58" fmla="*/ 16 w 384"/>
              <a:gd name="T59" fmla="*/ 203 h 220"/>
              <a:gd name="T60" fmla="*/ 16 w 384"/>
              <a:gd name="T61" fmla="*/ 190 h 220"/>
              <a:gd name="T62" fmla="*/ 16 w 384"/>
              <a:gd name="T63" fmla="*/ 190 h 220"/>
              <a:gd name="T64" fmla="*/ 52 w 384"/>
              <a:gd name="T65" fmla="*/ 190 h 220"/>
              <a:gd name="T66" fmla="*/ 142 w 384"/>
              <a:gd name="T67" fmla="*/ 190 h 220"/>
              <a:gd name="T68" fmla="*/ 149 w 384"/>
              <a:gd name="T69" fmla="*/ 197 h 220"/>
              <a:gd name="T70" fmla="*/ 161 w 384"/>
              <a:gd name="T71" fmla="*/ 204 h 220"/>
              <a:gd name="T72" fmla="*/ 16 w 384"/>
              <a:gd name="T73" fmla="*/ 204 h 220"/>
              <a:gd name="T74" fmla="*/ 368 w 384"/>
              <a:gd name="T75" fmla="*/ 203 h 220"/>
              <a:gd name="T76" fmla="*/ 368 w 384"/>
              <a:gd name="T77" fmla="*/ 204 h 220"/>
              <a:gd name="T78" fmla="*/ 226 w 384"/>
              <a:gd name="T79" fmla="*/ 204 h 220"/>
              <a:gd name="T80" fmla="*/ 238 w 384"/>
              <a:gd name="T81" fmla="*/ 196 h 220"/>
              <a:gd name="T82" fmla="*/ 244 w 384"/>
              <a:gd name="T83" fmla="*/ 190 h 220"/>
              <a:gd name="T84" fmla="*/ 332 w 384"/>
              <a:gd name="T85" fmla="*/ 190 h 220"/>
              <a:gd name="T86" fmla="*/ 368 w 384"/>
              <a:gd name="T87" fmla="*/ 190 h 220"/>
              <a:gd name="T88" fmla="*/ 368 w 384"/>
              <a:gd name="T89" fmla="*/ 190 h 220"/>
              <a:gd name="T90" fmla="*/ 368 w 384"/>
              <a:gd name="T9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4" h="220">
                <a:moveTo>
                  <a:pt x="368" y="174"/>
                </a:moveTo>
                <a:cubicBezTo>
                  <a:pt x="353" y="174"/>
                  <a:pt x="353" y="174"/>
                  <a:pt x="353" y="174"/>
                </a:cubicBezTo>
                <a:cubicBezTo>
                  <a:pt x="354" y="172"/>
                  <a:pt x="354" y="170"/>
                  <a:pt x="354" y="167"/>
                </a:cubicBezTo>
                <a:cubicBezTo>
                  <a:pt x="354" y="22"/>
                  <a:pt x="354" y="22"/>
                  <a:pt x="354" y="22"/>
                </a:cubicBezTo>
                <a:cubicBezTo>
                  <a:pt x="354" y="10"/>
                  <a:pt x="344" y="0"/>
                  <a:pt x="332" y="0"/>
                </a:cubicBezTo>
                <a:cubicBezTo>
                  <a:pt x="52" y="0"/>
                  <a:pt x="52" y="0"/>
                  <a:pt x="52" y="0"/>
                </a:cubicBezTo>
                <a:cubicBezTo>
                  <a:pt x="40" y="0"/>
                  <a:pt x="30" y="10"/>
                  <a:pt x="30" y="22"/>
                </a:cubicBezTo>
                <a:cubicBezTo>
                  <a:pt x="30" y="167"/>
                  <a:pt x="30" y="167"/>
                  <a:pt x="30" y="167"/>
                </a:cubicBezTo>
                <a:cubicBezTo>
                  <a:pt x="30" y="170"/>
                  <a:pt x="30" y="172"/>
                  <a:pt x="31" y="174"/>
                </a:cubicBezTo>
                <a:cubicBezTo>
                  <a:pt x="16" y="174"/>
                  <a:pt x="16" y="174"/>
                  <a:pt x="16" y="174"/>
                </a:cubicBezTo>
                <a:cubicBezTo>
                  <a:pt x="7" y="174"/>
                  <a:pt x="0" y="181"/>
                  <a:pt x="0" y="190"/>
                </a:cubicBezTo>
                <a:cubicBezTo>
                  <a:pt x="0" y="203"/>
                  <a:pt x="0" y="203"/>
                  <a:pt x="0" y="203"/>
                </a:cubicBezTo>
                <a:cubicBezTo>
                  <a:pt x="0" y="212"/>
                  <a:pt x="7" y="220"/>
                  <a:pt x="16" y="220"/>
                </a:cubicBezTo>
                <a:cubicBezTo>
                  <a:pt x="368" y="220"/>
                  <a:pt x="368" y="220"/>
                  <a:pt x="368" y="220"/>
                </a:cubicBezTo>
                <a:cubicBezTo>
                  <a:pt x="377" y="220"/>
                  <a:pt x="384" y="212"/>
                  <a:pt x="384" y="203"/>
                </a:cubicBezTo>
                <a:cubicBezTo>
                  <a:pt x="384" y="190"/>
                  <a:pt x="384" y="190"/>
                  <a:pt x="384" y="190"/>
                </a:cubicBezTo>
                <a:cubicBezTo>
                  <a:pt x="384" y="181"/>
                  <a:pt x="377" y="174"/>
                  <a:pt x="368" y="174"/>
                </a:cubicBezTo>
                <a:close/>
                <a:moveTo>
                  <a:pt x="46" y="167"/>
                </a:moveTo>
                <a:cubicBezTo>
                  <a:pt x="46" y="22"/>
                  <a:pt x="46" y="22"/>
                  <a:pt x="46" y="22"/>
                </a:cubicBezTo>
                <a:cubicBezTo>
                  <a:pt x="46" y="19"/>
                  <a:pt x="49" y="16"/>
                  <a:pt x="52" y="16"/>
                </a:cubicBezTo>
                <a:cubicBezTo>
                  <a:pt x="332" y="16"/>
                  <a:pt x="332" y="16"/>
                  <a:pt x="332" y="16"/>
                </a:cubicBezTo>
                <a:cubicBezTo>
                  <a:pt x="335" y="16"/>
                  <a:pt x="338" y="19"/>
                  <a:pt x="338" y="22"/>
                </a:cubicBezTo>
                <a:cubicBezTo>
                  <a:pt x="338" y="167"/>
                  <a:pt x="338" y="167"/>
                  <a:pt x="338" y="167"/>
                </a:cubicBezTo>
                <a:cubicBezTo>
                  <a:pt x="338" y="171"/>
                  <a:pt x="335" y="174"/>
                  <a:pt x="332" y="174"/>
                </a:cubicBezTo>
                <a:cubicBezTo>
                  <a:pt x="237" y="174"/>
                  <a:pt x="237" y="174"/>
                  <a:pt x="237" y="174"/>
                </a:cubicBezTo>
                <a:cubicBezTo>
                  <a:pt x="149" y="174"/>
                  <a:pt x="149" y="174"/>
                  <a:pt x="149" y="174"/>
                </a:cubicBezTo>
                <a:cubicBezTo>
                  <a:pt x="52" y="174"/>
                  <a:pt x="52" y="174"/>
                  <a:pt x="52" y="174"/>
                </a:cubicBezTo>
                <a:cubicBezTo>
                  <a:pt x="49" y="174"/>
                  <a:pt x="46" y="171"/>
                  <a:pt x="46" y="167"/>
                </a:cubicBezTo>
                <a:close/>
                <a:moveTo>
                  <a:pt x="16" y="204"/>
                </a:moveTo>
                <a:cubicBezTo>
                  <a:pt x="16" y="204"/>
                  <a:pt x="16" y="204"/>
                  <a:pt x="16" y="203"/>
                </a:cubicBezTo>
                <a:cubicBezTo>
                  <a:pt x="16" y="190"/>
                  <a:pt x="16" y="190"/>
                  <a:pt x="16" y="190"/>
                </a:cubicBezTo>
                <a:cubicBezTo>
                  <a:pt x="16" y="190"/>
                  <a:pt x="16" y="190"/>
                  <a:pt x="16" y="190"/>
                </a:cubicBezTo>
                <a:cubicBezTo>
                  <a:pt x="52" y="190"/>
                  <a:pt x="52" y="190"/>
                  <a:pt x="52" y="190"/>
                </a:cubicBezTo>
                <a:cubicBezTo>
                  <a:pt x="142" y="190"/>
                  <a:pt x="142" y="190"/>
                  <a:pt x="142" y="190"/>
                </a:cubicBezTo>
                <a:cubicBezTo>
                  <a:pt x="149" y="197"/>
                  <a:pt x="149" y="197"/>
                  <a:pt x="149" y="197"/>
                </a:cubicBezTo>
                <a:cubicBezTo>
                  <a:pt x="152" y="200"/>
                  <a:pt x="156" y="203"/>
                  <a:pt x="161" y="204"/>
                </a:cubicBezTo>
                <a:lnTo>
                  <a:pt x="16" y="204"/>
                </a:lnTo>
                <a:close/>
                <a:moveTo>
                  <a:pt x="368" y="203"/>
                </a:moveTo>
                <a:cubicBezTo>
                  <a:pt x="368" y="204"/>
                  <a:pt x="368" y="204"/>
                  <a:pt x="368" y="204"/>
                </a:cubicBezTo>
                <a:cubicBezTo>
                  <a:pt x="226" y="204"/>
                  <a:pt x="226" y="204"/>
                  <a:pt x="226" y="204"/>
                </a:cubicBezTo>
                <a:cubicBezTo>
                  <a:pt x="231" y="203"/>
                  <a:pt x="235" y="200"/>
                  <a:pt x="238" y="196"/>
                </a:cubicBezTo>
                <a:cubicBezTo>
                  <a:pt x="244" y="190"/>
                  <a:pt x="244" y="190"/>
                  <a:pt x="244" y="190"/>
                </a:cubicBezTo>
                <a:cubicBezTo>
                  <a:pt x="332" y="190"/>
                  <a:pt x="332" y="190"/>
                  <a:pt x="332" y="190"/>
                </a:cubicBezTo>
                <a:cubicBezTo>
                  <a:pt x="368" y="190"/>
                  <a:pt x="368" y="190"/>
                  <a:pt x="368" y="190"/>
                </a:cubicBezTo>
                <a:cubicBezTo>
                  <a:pt x="368" y="190"/>
                  <a:pt x="368" y="190"/>
                  <a:pt x="368" y="190"/>
                </a:cubicBezTo>
                <a:lnTo>
                  <a:pt x="368" y="20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
            <a:extLst>
              <a:ext uri="{FF2B5EF4-FFF2-40B4-BE49-F238E27FC236}">
                <a16:creationId xmlns:a16="http://schemas.microsoft.com/office/drawing/2014/main" id="{DC801789-5656-40B2-967B-9E5205809C66}"/>
              </a:ext>
            </a:extLst>
          </p:cNvPr>
          <p:cNvSpPr>
            <a:spLocks noChangeAspect="1" noEditPoints="1"/>
          </p:cNvSpPr>
          <p:nvPr/>
        </p:nvSpPr>
        <p:spPr bwMode="auto">
          <a:xfrm>
            <a:off x="4309769" y="5510594"/>
            <a:ext cx="669235" cy="423342"/>
          </a:xfrm>
          <a:custGeom>
            <a:avLst/>
            <a:gdLst>
              <a:gd name="T0" fmla="*/ 242 w 386"/>
              <a:gd name="T1" fmla="*/ 244 h 244"/>
              <a:gd name="T2" fmla="*/ 241 w 386"/>
              <a:gd name="T3" fmla="*/ 244 h 244"/>
              <a:gd name="T4" fmla="*/ 196 w 386"/>
              <a:gd name="T5" fmla="*/ 226 h 244"/>
              <a:gd name="T6" fmla="*/ 146 w 386"/>
              <a:gd name="T7" fmla="*/ 238 h 244"/>
              <a:gd name="T8" fmla="*/ 86 w 386"/>
              <a:gd name="T9" fmla="*/ 216 h 244"/>
              <a:gd name="T10" fmla="*/ 62 w 386"/>
              <a:gd name="T11" fmla="*/ 220 h 244"/>
              <a:gd name="T12" fmla="*/ 1 w 386"/>
              <a:gd name="T13" fmla="*/ 158 h 244"/>
              <a:gd name="T14" fmla="*/ 65 w 386"/>
              <a:gd name="T15" fmla="*/ 98 h 244"/>
              <a:gd name="T16" fmla="*/ 72 w 386"/>
              <a:gd name="T17" fmla="*/ 99 h 244"/>
              <a:gd name="T18" fmla="*/ 146 w 386"/>
              <a:gd name="T19" fmla="*/ 47 h 244"/>
              <a:gd name="T20" fmla="*/ 169 w 386"/>
              <a:gd name="T21" fmla="*/ 51 h 244"/>
              <a:gd name="T22" fmla="*/ 249 w 386"/>
              <a:gd name="T23" fmla="*/ 1 h 244"/>
              <a:gd name="T24" fmla="*/ 333 w 386"/>
              <a:gd name="T25" fmla="*/ 79 h 244"/>
              <a:gd name="T26" fmla="*/ 385 w 386"/>
              <a:gd name="T27" fmla="*/ 152 h 244"/>
              <a:gd name="T28" fmla="*/ 362 w 386"/>
              <a:gd name="T29" fmla="*/ 205 h 244"/>
              <a:gd name="T30" fmla="*/ 319 w 386"/>
              <a:gd name="T31" fmla="*/ 222 h 244"/>
              <a:gd name="T32" fmla="*/ 298 w 386"/>
              <a:gd name="T33" fmla="*/ 217 h 244"/>
              <a:gd name="T34" fmla="*/ 242 w 386"/>
              <a:gd name="T35" fmla="*/ 244 h 244"/>
              <a:gd name="T36" fmla="*/ 199 w 386"/>
              <a:gd name="T37" fmla="*/ 206 h 244"/>
              <a:gd name="T38" fmla="*/ 203 w 386"/>
              <a:gd name="T39" fmla="*/ 211 h 244"/>
              <a:gd name="T40" fmla="*/ 241 w 386"/>
              <a:gd name="T41" fmla="*/ 228 h 244"/>
              <a:gd name="T42" fmla="*/ 288 w 386"/>
              <a:gd name="T43" fmla="*/ 203 h 244"/>
              <a:gd name="T44" fmla="*/ 293 w 386"/>
              <a:gd name="T45" fmla="*/ 196 h 244"/>
              <a:gd name="T46" fmla="*/ 299 w 386"/>
              <a:gd name="T47" fmla="*/ 200 h 244"/>
              <a:gd name="T48" fmla="*/ 320 w 386"/>
              <a:gd name="T49" fmla="*/ 206 h 244"/>
              <a:gd name="T50" fmla="*/ 351 w 386"/>
              <a:gd name="T51" fmla="*/ 193 h 244"/>
              <a:gd name="T52" fmla="*/ 369 w 386"/>
              <a:gd name="T53" fmla="*/ 151 h 244"/>
              <a:gd name="T54" fmla="*/ 325 w 386"/>
              <a:gd name="T55" fmla="*/ 94 h 244"/>
              <a:gd name="T56" fmla="*/ 319 w 386"/>
              <a:gd name="T57" fmla="*/ 93 h 244"/>
              <a:gd name="T58" fmla="*/ 318 w 386"/>
              <a:gd name="T59" fmla="*/ 87 h 244"/>
              <a:gd name="T60" fmla="*/ 248 w 386"/>
              <a:gd name="T61" fmla="*/ 17 h 244"/>
              <a:gd name="T62" fmla="*/ 248 w 386"/>
              <a:gd name="T63" fmla="*/ 17 h 244"/>
              <a:gd name="T64" fmla="*/ 181 w 386"/>
              <a:gd name="T65" fmla="*/ 64 h 244"/>
              <a:gd name="T66" fmla="*/ 177 w 386"/>
              <a:gd name="T67" fmla="*/ 72 h 244"/>
              <a:gd name="T68" fmla="*/ 170 w 386"/>
              <a:gd name="T69" fmla="*/ 69 h 244"/>
              <a:gd name="T70" fmla="*/ 145 w 386"/>
              <a:gd name="T71" fmla="*/ 63 h 244"/>
              <a:gd name="T72" fmla="*/ 85 w 386"/>
              <a:gd name="T73" fmla="*/ 110 h 244"/>
              <a:gd name="T74" fmla="*/ 84 w 386"/>
              <a:gd name="T75" fmla="*/ 118 h 244"/>
              <a:gd name="T76" fmla="*/ 76 w 386"/>
              <a:gd name="T77" fmla="*/ 116 h 244"/>
              <a:gd name="T78" fmla="*/ 64 w 386"/>
              <a:gd name="T79" fmla="*/ 114 h 244"/>
              <a:gd name="T80" fmla="*/ 17 w 386"/>
              <a:gd name="T81" fmla="*/ 158 h 244"/>
              <a:gd name="T82" fmla="*/ 62 w 386"/>
              <a:gd name="T83" fmla="*/ 204 h 244"/>
              <a:gd name="T84" fmla="*/ 84 w 386"/>
              <a:gd name="T85" fmla="*/ 199 h 244"/>
              <a:gd name="T86" fmla="*/ 89 w 386"/>
              <a:gd name="T87" fmla="*/ 197 h 244"/>
              <a:gd name="T88" fmla="*/ 94 w 386"/>
              <a:gd name="T89" fmla="*/ 201 h 244"/>
              <a:gd name="T90" fmla="*/ 147 w 386"/>
              <a:gd name="T91" fmla="*/ 222 h 244"/>
              <a:gd name="T92" fmla="*/ 193 w 386"/>
              <a:gd name="T93" fmla="*/ 210 h 244"/>
              <a:gd name="T94" fmla="*/ 199 w 386"/>
              <a:gd name="T95" fmla="*/ 2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6" h="244">
                <a:moveTo>
                  <a:pt x="242" y="244"/>
                </a:moveTo>
                <a:cubicBezTo>
                  <a:pt x="242" y="244"/>
                  <a:pt x="241" y="244"/>
                  <a:pt x="241" y="244"/>
                </a:cubicBezTo>
                <a:cubicBezTo>
                  <a:pt x="224" y="244"/>
                  <a:pt x="208" y="238"/>
                  <a:pt x="196" y="226"/>
                </a:cubicBezTo>
                <a:cubicBezTo>
                  <a:pt x="182" y="234"/>
                  <a:pt x="164" y="238"/>
                  <a:pt x="146" y="238"/>
                </a:cubicBezTo>
                <a:cubicBezTo>
                  <a:pt x="123" y="237"/>
                  <a:pt x="101" y="229"/>
                  <a:pt x="86" y="216"/>
                </a:cubicBezTo>
                <a:cubicBezTo>
                  <a:pt x="79" y="219"/>
                  <a:pt x="70" y="220"/>
                  <a:pt x="62" y="220"/>
                </a:cubicBezTo>
                <a:cubicBezTo>
                  <a:pt x="27" y="219"/>
                  <a:pt x="0" y="191"/>
                  <a:pt x="1" y="158"/>
                </a:cubicBezTo>
                <a:cubicBezTo>
                  <a:pt x="2" y="124"/>
                  <a:pt x="30" y="97"/>
                  <a:pt x="65" y="98"/>
                </a:cubicBezTo>
                <a:cubicBezTo>
                  <a:pt x="67" y="98"/>
                  <a:pt x="70"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2"/>
                </a:cubicBezTo>
                <a:cubicBezTo>
                  <a:pt x="385" y="172"/>
                  <a:pt x="376" y="192"/>
                  <a:pt x="362" y="205"/>
                </a:cubicBezTo>
                <a:cubicBezTo>
                  <a:pt x="350" y="216"/>
                  <a:pt x="335" y="222"/>
                  <a:pt x="319" y="222"/>
                </a:cubicBezTo>
                <a:cubicBezTo>
                  <a:pt x="312" y="222"/>
                  <a:pt x="305" y="220"/>
                  <a:pt x="298" y="217"/>
                </a:cubicBezTo>
                <a:cubicBezTo>
                  <a:pt x="285" y="234"/>
                  <a:pt x="264" y="244"/>
                  <a:pt x="242" y="244"/>
                </a:cubicBezTo>
                <a:close/>
                <a:moveTo>
                  <a:pt x="199" y="206"/>
                </a:moveTo>
                <a:cubicBezTo>
                  <a:pt x="203" y="211"/>
                  <a:pt x="203" y="211"/>
                  <a:pt x="203" y="211"/>
                </a:cubicBezTo>
                <a:cubicBezTo>
                  <a:pt x="213" y="222"/>
                  <a:pt x="227" y="228"/>
                  <a:pt x="241" y="228"/>
                </a:cubicBezTo>
                <a:cubicBezTo>
                  <a:pt x="260" y="229"/>
                  <a:pt x="278" y="219"/>
                  <a:pt x="288" y="203"/>
                </a:cubicBezTo>
                <a:cubicBezTo>
                  <a:pt x="293" y="196"/>
                  <a:pt x="293" y="196"/>
                  <a:pt x="293" y="196"/>
                </a:cubicBezTo>
                <a:cubicBezTo>
                  <a:pt x="299" y="200"/>
                  <a:pt x="299" y="200"/>
                  <a:pt x="299" y="200"/>
                </a:cubicBezTo>
                <a:cubicBezTo>
                  <a:pt x="306" y="204"/>
                  <a:pt x="313" y="206"/>
                  <a:pt x="320" y="206"/>
                </a:cubicBezTo>
                <a:cubicBezTo>
                  <a:pt x="331" y="206"/>
                  <a:pt x="342" y="202"/>
                  <a:pt x="351" y="193"/>
                </a:cubicBezTo>
                <a:cubicBezTo>
                  <a:pt x="362" y="183"/>
                  <a:pt x="369" y="168"/>
                  <a:pt x="369" y="151"/>
                </a:cubicBezTo>
                <a:cubicBezTo>
                  <a:pt x="370" y="121"/>
                  <a:pt x="351" y="96"/>
                  <a:pt x="325" y="94"/>
                </a:cubicBezTo>
                <a:cubicBezTo>
                  <a:pt x="319" y="93"/>
                  <a:pt x="319" y="93"/>
                  <a:pt x="319" y="93"/>
                </a:cubicBezTo>
                <a:cubicBezTo>
                  <a:pt x="318" y="87"/>
                  <a:pt x="318" y="87"/>
                  <a:pt x="318" y="87"/>
                </a:cubicBezTo>
                <a:cubicBezTo>
                  <a:pt x="315" y="48"/>
                  <a:pt x="285" y="18"/>
                  <a:pt x="248" y="17"/>
                </a:cubicBezTo>
                <a:cubicBezTo>
                  <a:pt x="248" y="17"/>
                  <a:pt x="248" y="17"/>
                  <a:pt x="248" y="17"/>
                </a:cubicBezTo>
                <a:cubicBezTo>
                  <a:pt x="219" y="16"/>
                  <a:pt x="192" y="35"/>
                  <a:pt x="181" y="64"/>
                </a:cubicBezTo>
                <a:cubicBezTo>
                  <a:pt x="177" y="72"/>
                  <a:pt x="177" y="72"/>
                  <a:pt x="177" y="72"/>
                </a:cubicBezTo>
                <a:cubicBezTo>
                  <a:pt x="170" y="69"/>
                  <a:pt x="170" y="69"/>
                  <a:pt x="170" y="69"/>
                </a:cubicBezTo>
                <a:cubicBezTo>
                  <a:pt x="162" y="65"/>
                  <a:pt x="154" y="63"/>
                  <a:pt x="145" y="63"/>
                </a:cubicBezTo>
                <a:cubicBezTo>
                  <a:pt x="117" y="62"/>
                  <a:pt x="92"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7" y="183"/>
                  <a:pt x="37" y="204"/>
                  <a:pt x="62" y="204"/>
                </a:cubicBezTo>
                <a:cubicBezTo>
                  <a:pt x="70" y="204"/>
                  <a:pt x="78" y="203"/>
                  <a:pt x="84" y="199"/>
                </a:cubicBezTo>
                <a:cubicBezTo>
                  <a:pt x="89" y="197"/>
                  <a:pt x="89" y="197"/>
                  <a:pt x="89" y="197"/>
                </a:cubicBezTo>
                <a:cubicBezTo>
                  <a:pt x="94" y="201"/>
                  <a:pt x="94" y="201"/>
                  <a:pt x="94" y="201"/>
                </a:cubicBezTo>
                <a:cubicBezTo>
                  <a:pt x="106" y="213"/>
                  <a:pt x="125" y="221"/>
                  <a:pt x="147" y="222"/>
                </a:cubicBezTo>
                <a:cubicBezTo>
                  <a:pt x="164" y="222"/>
                  <a:pt x="180" y="218"/>
                  <a:pt x="193" y="210"/>
                </a:cubicBezTo>
                <a:lnTo>
                  <a:pt x="199" y="20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4">
            <a:extLst>
              <a:ext uri="{FF2B5EF4-FFF2-40B4-BE49-F238E27FC236}">
                <a16:creationId xmlns:a16="http://schemas.microsoft.com/office/drawing/2014/main" id="{9BC17C8B-4D86-46CF-9455-48F67D56FAF8}"/>
              </a:ext>
            </a:extLst>
          </p:cNvPr>
          <p:cNvSpPr>
            <a:spLocks noChangeAspect="1" noEditPoints="1"/>
          </p:cNvSpPr>
          <p:nvPr/>
        </p:nvSpPr>
        <p:spPr bwMode="auto">
          <a:xfrm>
            <a:off x="3623367" y="5490965"/>
            <a:ext cx="462603" cy="462603"/>
          </a:xfrm>
          <a:custGeom>
            <a:avLst/>
            <a:gdLst>
              <a:gd name="T0" fmla="*/ 0 w 384"/>
              <a:gd name="T1" fmla="*/ 109 h 384"/>
              <a:gd name="T2" fmla="*/ 384 w 384"/>
              <a:gd name="T3" fmla="*/ 0 h 384"/>
              <a:gd name="T4" fmla="*/ 368 w 384"/>
              <a:gd name="T5" fmla="*/ 93 h 384"/>
              <a:gd name="T6" fmla="*/ 16 w 384"/>
              <a:gd name="T7" fmla="*/ 16 h 384"/>
              <a:gd name="T8" fmla="*/ 368 w 384"/>
              <a:gd name="T9" fmla="*/ 93 h 384"/>
              <a:gd name="T10" fmla="*/ 384 w 384"/>
              <a:gd name="T11" fmla="*/ 247 h 384"/>
              <a:gd name="T12" fmla="*/ 0 w 384"/>
              <a:gd name="T13" fmla="*/ 138 h 384"/>
              <a:gd name="T14" fmla="*/ 16 w 384"/>
              <a:gd name="T15" fmla="*/ 154 h 384"/>
              <a:gd name="T16" fmla="*/ 368 w 384"/>
              <a:gd name="T17" fmla="*/ 231 h 384"/>
              <a:gd name="T18" fmla="*/ 16 w 384"/>
              <a:gd name="T19" fmla="*/ 154 h 384"/>
              <a:gd name="T20" fmla="*/ 384 w 384"/>
              <a:gd name="T21" fmla="*/ 384 h 384"/>
              <a:gd name="T22" fmla="*/ 0 w 384"/>
              <a:gd name="T23" fmla="*/ 275 h 384"/>
              <a:gd name="T24" fmla="*/ 16 w 384"/>
              <a:gd name="T25" fmla="*/ 291 h 384"/>
              <a:gd name="T26" fmla="*/ 368 w 384"/>
              <a:gd name="T27" fmla="*/ 368 h 384"/>
              <a:gd name="T28" fmla="*/ 16 w 384"/>
              <a:gd name="T29" fmla="*/ 291 h 384"/>
              <a:gd name="T30" fmla="*/ 330 w 384"/>
              <a:gd name="T31" fmla="*/ 82 h 384"/>
              <a:gd name="T32" fmla="*/ 346 w 384"/>
              <a:gd name="T33" fmla="*/ 27 h 384"/>
              <a:gd name="T34" fmla="*/ 315 w 384"/>
              <a:gd name="T35" fmla="*/ 82 h 384"/>
              <a:gd name="T36" fmla="*/ 299 w 384"/>
              <a:gd name="T37" fmla="*/ 27 h 384"/>
              <a:gd name="T38" fmla="*/ 315 w 384"/>
              <a:gd name="T39" fmla="*/ 82 h 384"/>
              <a:gd name="T40" fmla="*/ 268 w 384"/>
              <a:gd name="T41" fmla="*/ 82 h 384"/>
              <a:gd name="T42" fmla="*/ 284 w 384"/>
              <a:gd name="T43" fmla="*/ 27 h 384"/>
              <a:gd name="T44" fmla="*/ 268 w 384"/>
              <a:gd name="T45" fmla="*/ 165 h 384"/>
              <a:gd name="T46" fmla="*/ 284 w 384"/>
              <a:gd name="T47" fmla="*/ 219 h 384"/>
              <a:gd name="T48" fmla="*/ 268 w 384"/>
              <a:gd name="T49" fmla="*/ 165 h 384"/>
              <a:gd name="T50" fmla="*/ 237 w 384"/>
              <a:gd name="T51" fmla="*/ 82 h 384"/>
              <a:gd name="T52" fmla="*/ 253 w 384"/>
              <a:gd name="T53" fmla="*/ 27 h 384"/>
              <a:gd name="T54" fmla="*/ 237 w 384"/>
              <a:gd name="T55" fmla="*/ 165 h 384"/>
              <a:gd name="T56" fmla="*/ 253 w 384"/>
              <a:gd name="T57" fmla="*/ 219 h 384"/>
              <a:gd name="T58" fmla="*/ 237 w 384"/>
              <a:gd name="T59" fmla="*/ 165 h 384"/>
              <a:gd name="T60" fmla="*/ 64 w 384"/>
              <a:gd name="T61" fmla="*/ 35 h 384"/>
              <a:gd name="T62" fmla="*/ 64 w 384"/>
              <a:gd name="T63" fmla="*/ 71 h 384"/>
              <a:gd name="T64" fmla="*/ 330 w 384"/>
              <a:gd name="T65" fmla="*/ 165 h 384"/>
              <a:gd name="T66" fmla="*/ 346 w 384"/>
              <a:gd name="T67" fmla="*/ 219 h 384"/>
              <a:gd name="T68" fmla="*/ 330 w 384"/>
              <a:gd name="T69" fmla="*/ 165 h 384"/>
              <a:gd name="T70" fmla="*/ 315 w 384"/>
              <a:gd name="T71" fmla="*/ 165 h 384"/>
              <a:gd name="T72" fmla="*/ 299 w 384"/>
              <a:gd name="T73" fmla="*/ 219 h 384"/>
              <a:gd name="T74" fmla="*/ 82 w 384"/>
              <a:gd name="T75" fmla="*/ 191 h 384"/>
              <a:gd name="T76" fmla="*/ 45 w 384"/>
              <a:gd name="T77" fmla="*/ 191 h 384"/>
              <a:gd name="T78" fmla="*/ 82 w 384"/>
              <a:gd name="T79" fmla="*/ 191 h 384"/>
              <a:gd name="T80" fmla="*/ 346 w 384"/>
              <a:gd name="T81" fmla="*/ 302 h 384"/>
              <a:gd name="T82" fmla="*/ 330 w 384"/>
              <a:gd name="T83" fmla="*/ 357 h 384"/>
              <a:gd name="T84" fmla="*/ 299 w 384"/>
              <a:gd name="T85" fmla="*/ 302 h 384"/>
              <a:gd name="T86" fmla="*/ 315 w 384"/>
              <a:gd name="T87" fmla="*/ 357 h 384"/>
              <a:gd name="T88" fmla="*/ 299 w 384"/>
              <a:gd name="T89" fmla="*/ 302 h 384"/>
              <a:gd name="T90" fmla="*/ 284 w 384"/>
              <a:gd name="T91" fmla="*/ 302 h 384"/>
              <a:gd name="T92" fmla="*/ 268 w 384"/>
              <a:gd name="T93" fmla="*/ 357 h 384"/>
              <a:gd name="T94" fmla="*/ 237 w 384"/>
              <a:gd name="T95" fmla="*/ 302 h 384"/>
              <a:gd name="T96" fmla="*/ 253 w 384"/>
              <a:gd name="T97" fmla="*/ 357 h 384"/>
              <a:gd name="T98" fmla="*/ 237 w 384"/>
              <a:gd name="T99" fmla="*/ 302 h 384"/>
              <a:gd name="T100" fmla="*/ 64 w 384"/>
              <a:gd name="T101" fmla="*/ 346 h 384"/>
              <a:gd name="T102" fmla="*/ 64 w 384"/>
              <a:gd name="T103" fmla="*/ 31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 h="384">
                <a:moveTo>
                  <a:pt x="0" y="0"/>
                </a:moveTo>
                <a:cubicBezTo>
                  <a:pt x="0" y="109"/>
                  <a:pt x="0" y="109"/>
                  <a:pt x="0" y="109"/>
                </a:cubicBezTo>
                <a:cubicBezTo>
                  <a:pt x="384" y="109"/>
                  <a:pt x="384" y="109"/>
                  <a:pt x="384" y="109"/>
                </a:cubicBezTo>
                <a:cubicBezTo>
                  <a:pt x="384" y="0"/>
                  <a:pt x="384" y="0"/>
                  <a:pt x="384" y="0"/>
                </a:cubicBezTo>
                <a:lnTo>
                  <a:pt x="0" y="0"/>
                </a:lnTo>
                <a:close/>
                <a:moveTo>
                  <a:pt x="368" y="93"/>
                </a:moveTo>
                <a:cubicBezTo>
                  <a:pt x="16" y="93"/>
                  <a:pt x="16" y="93"/>
                  <a:pt x="16" y="93"/>
                </a:cubicBezTo>
                <a:cubicBezTo>
                  <a:pt x="16" y="16"/>
                  <a:pt x="16" y="16"/>
                  <a:pt x="16" y="16"/>
                </a:cubicBezTo>
                <a:cubicBezTo>
                  <a:pt x="368" y="16"/>
                  <a:pt x="368" y="16"/>
                  <a:pt x="368" y="16"/>
                </a:cubicBezTo>
                <a:lnTo>
                  <a:pt x="368" y="93"/>
                </a:lnTo>
                <a:close/>
                <a:moveTo>
                  <a:pt x="0" y="247"/>
                </a:moveTo>
                <a:cubicBezTo>
                  <a:pt x="384" y="247"/>
                  <a:pt x="384" y="247"/>
                  <a:pt x="384" y="247"/>
                </a:cubicBezTo>
                <a:cubicBezTo>
                  <a:pt x="384" y="138"/>
                  <a:pt x="384" y="138"/>
                  <a:pt x="384" y="138"/>
                </a:cubicBezTo>
                <a:cubicBezTo>
                  <a:pt x="0" y="138"/>
                  <a:pt x="0" y="138"/>
                  <a:pt x="0" y="138"/>
                </a:cubicBezTo>
                <a:lnTo>
                  <a:pt x="0" y="247"/>
                </a:lnTo>
                <a:close/>
                <a:moveTo>
                  <a:pt x="16" y="154"/>
                </a:moveTo>
                <a:cubicBezTo>
                  <a:pt x="368" y="154"/>
                  <a:pt x="368" y="154"/>
                  <a:pt x="368" y="154"/>
                </a:cubicBezTo>
                <a:cubicBezTo>
                  <a:pt x="368" y="231"/>
                  <a:pt x="368" y="231"/>
                  <a:pt x="368" y="231"/>
                </a:cubicBezTo>
                <a:cubicBezTo>
                  <a:pt x="16" y="231"/>
                  <a:pt x="16" y="231"/>
                  <a:pt x="16" y="231"/>
                </a:cubicBezTo>
                <a:lnTo>
                  <a:pt x="16" y="154"/>
                </a:lnTo>
                <a:close/>
                <a:moveTo>
                  <a:pt x="0" y="384"/>
                </a:moveTo>
                <a:cubicBezTo>
                  <a:pt x="384" y="384"/>
                  <a:pt x="384" y="384"/>
                  <a:pt x="384" y="384"/>
                </a:cubicBezTo>
                <a:cubicBezTo>
                  <a:pt x="384" y="275"/>
                  <a:pt x="384" y="275"/>
                  <a:pt x="384" y="275"/>
                </a:cubicBezTo>
                <a:cubicBezTo>
                  <a:pt x="0" y="275"/>
                  <a:pt x="0" y="275"/>
                  <a:pt x="0" y="275"/>
                </a:cubicBezTo>
                <a:lnTo>
                  <a:pt x="0" y="384"/>
                </a:lnTo>
                <a:close/>
                <a:moveTo>
                  <a:pt x="16" y="291"/>
                </a:moveTo>
                <a:cubicBezTo>
                  <a:pt x="368" y="291"/>
                  <a:pt x="368" y="291"/>
                  <a:pt x="368" y="291"/>
                </a:cubicBezTo>
                <a:cubicBezTo>
                  <a:pt x="368" y="368"/>
                  <a:pt x="368" y="368"/>
                  <a:pt x="368" y="368"/>
                </a:cubicBezTo>
                <a:cubicBezTo>
                  <a:pt x="16" y="368"/>
                  <a:pt x="16" y="368"/>
                  <a:pt x="16" y="368"/>
                </a:cubicBezTo>
                <a:lnTo>
                  <a:pt x="16" y="291"/>
                </a:lnTo>
                <a:close/>
                <a:moveTo>
                  <a:pt x="346" y="82"/>
                </a:moveTo>
                <a:cubicBezTo>
                  <a:pt x="330" y="82"/>
                  <a:pt x="330" y="82"/>
                  <a:pt x="330" y="82"/>
                </a:cubicBezTo>
                <a:cubicBezTo>
                  <a:pt x="330" y="27"/>
                  <a:pt x="330" y="27"/>
                  <a:pt x="330" y="27"/>
                </a:cubicBezTo>
                <a:cubicBezTo>
                  <a:pt x="346" y="27"/>
                  <a:pt x="346" y="27"/>
                  <a:pt x="346" y="27"/>
                </a:cubicBezTo>
                <a:lnTo>
                  <a:pt x="346" y="82"/>
                </a:lnTo>
                <a:close/>
                <a:moveTo>
                  <a:pt x="315" y="82"/>
                </a:moveTo>
                <a:cubicBezTo>
                  <a:pt x="299" y="82"/>
                  <a:pt x="299" y="82"/>
                  <a:pt x="299" y="82"/>
                </a:cubicBezTo>
                <a:cubicBezTo>
                  <a:pt x="299" y="27"/>
                  <a:pt x="299" y="27"/>
                  <a:pt x="299" y="27"/>
                </a:cubicBezTo>
                <a:cubicBezTo>
                  <a:pt x="315" y="27"/>
                  <a:pt x="315" y="27"/>
                  <a:pt x="315" y="27"/>
                </a:cubicBezTo>
                <a:lnTo>
                  <a:pt x="315" y="82"/>
                </a:lnTo>
                <a:close/>
                <a:moveTo>
                  <a:pt x="284" y="82"/>
                </a:moveTo>
                <a:cubicBezTo>
                  <a:pt x="268" y="82"/>
                  <a:pt x="268" y="82"/>
                  <a:pt x="268" y="82"/>
                </a:cubicBezTo>
                <a:cubicBezTo>
                  <a:pt x="268" y="27"/>
                  <a:pt x="268" y="27"/>
                  <a:pt x="268" y="27"/>
                </a:cubicBezTo>
                <a:cubicBezTo>
                  <a:pt x="284" y="27"/>
                  <a:pt x="284" y="27"/>
                  <a:pt x="284" y="27"/>
                </a:cubicBezTo>
                <a:lnTo>
                  <a:pt x="284" y="82"/>
                </a:lnTo>
                <a:close/>
                <a:moveTo>
                  <a:pt x="268" y="165"/>
                </a:moveTo>
                <a:cubicBezTo>
                  <a:pt x="284" y="165"/>
                  <a:pt x="284" y="165"/>
                  <a:pt x="284" y="165"/>
                </a:cubicBezTo>
                <a:cubicBezTo>
                  <a:pt x="284" y="219"/>
                  <a:pt x="284" y="219"/>
                  <a:pt x="284" y="219"/>
                </a:cubicBezTo>
                <a:cubicBezTo>
                  <a:pt x="268" y="219"/>
                  <a:pt x="268" y="219"/>
                  <a:pt x="268" y="219"/>
                </a:cubicBezTo>
                <a:lnTo>
                  <a:pt x="268" y="165"/>
                </a:lnTo>
                <a:close/>
                <a:moveTo>
                  <a:pt x="253" y="82"/>
                </a:moveTo>
                <a:cubicBezTo>
                  <a:pt x="237" y="82"/>
                  <a:pt x="237" y="82"/>
                  <a:pt x="237" y="82"/>
                </a:cubicBezTo>
                <a:cubicBezTo>
                  <a:pt x="237" y="27"/>
                  <a:pt x="237" y="27"/>
                  <a:pt x="237" y="27"/>
                </a:cubicBezTo>
                <a:cubicBezTo>
                  <a:pt x="253" y="27"/>
                  <a:pt x="253" y="27"/>
                  <a:pt x="253" y="27"/>
                </a:cubicBezTo>
                <a:lnTo>
                  <a:pt x="253" y="82"/>
                </a:lnTo>
                <a:close/>
                <a:moveTo>
                  <a:pt x="237" y="165"/>
                </a:moveTo>
                <a:cubicBezTo>
                  <a:pt x="253" y="165"/>
                  <a:pt x="253" y="165"/>
                  <a:pt x="253" y="165"/>
                </a:cubicBezTo>
                <a:cubicBezTo>
                  <a:pt x="253" y="219"/>
                  <a:pt x="253" y="219"/>
                  <a:pt x="253" y="219"/>
                </a:cubicBezTo>
                <a:cubicBezTo>
                  <a:pt x="237" y="219"/>
                  <a:pt x="237" y="219"/>
                  <a:pt x="237" y="219"/>
                </a:cubicBezTo>
                <a:lnTo>
                  <a:pt x="237" y="165"/>
                </a:lnTo>
                <a:close/>
                <a:moveTo>
                  <a:pt x="45" y="53"/>
                </a:moveTo>
                <a:cubicBezTo>
                  <a:pt x="45" y="43"/>
                  <a:pt x="54" y="35"/>
                  <a:pt x="64" y="35"/>
                </a:cubicBezTo>
                <a:cubicBezTo>
                  <a:pt x="74" y="35"/>
                  <a:pt x="82" y="43"/>
                  <a:pt x="82" y="53"/>
                </a:cubicBezTo>
                <a:cubicBezTo>
                  <a:pt x="82" y="63"/>
                  <a:pt x="74" y="71"/>
                  <a:pt x="64" y="71"/>
                </a:cubicBezTo>
                <a:cubicBezTo>
                  <a:pt x="54" y="71"/>
                  <a:pt x="45" y="63"/>
                  <a:pt x="45" y="53"/>
                </a:cubicBezTo>
                <a:close/>
                <a:moveTo>
                  <a:pt x="330" y="165"/>
                </a:moveTo>
                <a:cubicBezTo>
                  <a:pt x="346" y="165"/>
                  <a:pt x="346" y="165"/>
                  <a:pt x="346" y="165"/>
                </a:cubicBezTo>
                <a:cubicBezTo>
                  <a:pt x="346" y="219"/>
                  <a:pt x="346" y="219"/>
                  <a:pt x="346" y="219"/>
                </a:cubicBezTo>
                <a:cubicBezTo>
                  <a:pt x="330" y="219"/>
                  <a:pt x="330" y="219"/>
                  <a:pt x="330" y="219"/>
                </a:cubicBezTo>
                <a:lnTo>
                  <a:pt x="330" y="165"/>
                </a:lnTo>
                <a:close/>
                <a:moveTo>
                  <a:pt x="299" y="165"/>
                </a:moveTo>
                <a:cubicBezTo>
                  <a:pt x="315" y="165"/>
                  <a:pt x="315" y="165"/>
                  <a:pt x="315" y="165"/>
                </a:cubicBezTo>
                <a:cubicBezTo>
                  <a:pt x="315" y="219"/>
                  <a:pt x="315" y="219"/>
                  <a:pt x="315" y="219"/>
                </a:cubicBezTo>
                <a:cubicBezTo>
                  <a:pt x="299" y="219"/>
                  <a:pt x="299" y="219"/>
                  <a:pt x="299" y="219"/>
                </a:cubicBezTo>
                <a:lnTo>
                  <a:pt x="299" y="165"/>
                </a:lnTo>
                <a:close/>
                <a:moveTo>
                  <a:pt x="82" y="191"/>
                </a:moveTo>
                <a:cubicBezTo>
                  <a:pt x="82" y="201"/>
                  <a:pt x="74" y="209"/>
                  <a:pt x="64" y="209"/>
                </a:cubicBezTo>
                <a:cubicBezTo>
                  <a:pt x="54" y="209"/>
                  <a:pt x="45" y="201"/>
                  <a:pt x="45" y="191"/>
                </a:cubicBezTo>
                <a:cubicBezTo>
                  <a:pt x="45" y="180"/>
                  <a:pt x="54" y="172"/>
                  <a:pt x="64" y="172"/>
                </a:cubicBezTo>
                <a:cubicBezTo>
                  <a:pt x="74" y="172"/>
                  <a:pt x="82" y="180"/>
                  <a:pt x="82" y="191"/>
                </a:cubicBezTo>
                <a:close/>
                <a:moveTo>
                  <a:pt x="330" y="302"/>
                </a:moveTo>
                <a:cubicBezTo>
                  <a:pt x="346" y="302"/>
                  <a:pt x="346" y="302"/>
                  <a:pt x="346" y="302"/>
                </a:cubicBezTo>
                <a:cubicBezTo>
                  <a:pt x="346" y="357"/>
                  <a:pt x="346" y="357"/>
                  <a:pt x="346" y="357"/>
                </a:cubicBezTo>
                <a:cubicBezTo>
                  <a:pt x="330" y="357"/>
                  <a:pt x="330" y="357"/>
                  <a:pt x="330" y="357"/>
                </a:cubicBezTo>
                <a:lnTo>
                  <a:pt x="330" y="302"/>
                </a:lnTo>
                <a:close/>
                <a:moveTo>
                  <a:pt x="299" y="302"/>
                </a:moveTo>
                <a:cubicBezTo>
                  <a:pt x="315" y="302"/>
                  <a:pt x="315" y="302"/>
                  <a:pt x="315" y="302"/>
                </a:cubicBezTo>
                <a:cubicBezTo>
                  <a:pt x="315" y="357"/>
                  <a:pt x="315" y="357"/>
                  <a:pt x="315" y="357"/>
                </a:cubicBezTo>
                <a:cubicBezTo>
                  <a:pt x="299" y="357"/>
                  <a:pt x="299" y="357"/>
                  <a:pt x="299" y="357"/>
                </a:cubicBezTo>
                <a:lnTo>
                  <a:pt x="299" y="302"/>
                </a:lnTo>
                <a:close/>
                <a:moveTo>
                  <a:pt x="268" y="302"/>
                </a:moveTo>
                <a:cubicBezTo>
                  <a:pt x="284" y="302"/>
                  <a:pt x="284" y="302"/>
                  <a:pt x="284" y="302"/>
                </a:cubicBezTo>
                <a:cubicBezTo>
                  <a:pt x="284" y="357"/>
                  <a:pt x="284" y="357"/>
                  <a:pt x="284" y="357"/>
                </a:cubicBezTo>
                <a:cubicBezTo>
                  <a:pt x="268" y="357"/>
                  <a:pt x="268" y="357"/>
                  <a:pt x="268" y="357"/>
                </a:cubicBezTo>
                <a:lnTo>
                  <a:pt x="268" y="302"/>
                </a:lnTo>
                <a:close/>
                <a:moveTo>
                  <a:pt x="237" y="302"/>
                </a:moveTo>
                <a:cubicBezTo>
                  <a:pt x="253" y="302"/>
                  <a:pt x="253" y="302"/>
                  <a:pt x="253" y="302"/>
                </a:cubicBezTo>
                <a:cubicBezTo>
                  <a:pt x="253" y="357"/>
                  <a:pt x="253" y="357"/>
                  <a:pt x="253" y="357"/>
                </a:cubicBezTo>
                <a:cubicBezTo>
                  <a:pt x="237" y="357"/>
                  <a:pt x="237" y="357"/>
                  <a:pt x="237" y="357"/>
                </a:cubicBezTo>
                <a:lnTo>
                  <a:pt x="237" y="302"/>
                </a:lnTo>
                <a:close/>
                <a:moveTo>
                  <a:pt x="82" y="328"/>
                </a:moveTo>
                <a:cubicBezTo>
                  <a:pt x="82" y="338"/>
                  <a:pt x="74" y="346"/>
                  <a:pt x="64" y="346"/>
                </a:cubicBezTo>
                <a:cubicBezTo>
                  <a:pt x="54" y="346"/>
                  <a:pt x="45" y="338"/>
                  <a:pt x="45" y="328"/>
                </a:cubicBezTo>
                <a:cubicBezTo>
                  <a:pt x="45" y="318"/>
                  <a:pt x="54" y="310"/>
                  <a:pt x="64" y="310"/>
                </a:cubicBezTo>
                <a:cubicBezTo>
                  <a:pt x="74" y="310"/>
                  <a:pt x="82" y="318"/>
                  <a:pt x="82" y="3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3">
            <a:extLst>
              <a:ext uri="{FF2B5EF4-FFF2-40B4-BE49-F238E27FC236}">
                <a16:creationId xmlns:a16="http://schemas.microsoft.com/office/drawing/2014/main" id="{EC375ECA-3606-418F-ABA2-C02FA09E4FF0}"/>
              </a:ext>
            </a:extLst>
          </p:cNvPr>
          <p:cNvSpPr>
            <a:spLocks noChangeAspect="1" noEditPoints="1"/>
          </p:cNvSpPr>
          <p:nvPr/>
        </p:nvSpPr>
        <p:spPr bwMode="auto">
          <a:xfrm>
            <a:off x="7251649" y="5530570"/>
            <a:ext cx="669235" cy="383390"/>
          </a:xfrm>
          <a:custGeom>
            <a:avLst/>
            <a:gdLst>
              <a:gd name="T0" fmla="*/ 368 w 384"/>
              <a:gd name="T1" fmla="*/ 174 h 220"/>
              <a:gd name="T2" fmla="*/ 353 w 384"/>
              <a:gd name="T3" fmla="*/ 174 h 220"/>
              <a:gd name="T4" fmla="*/ 354 w 384"/>
              <a:gd name="T5" fmla="*/ 167 h 220"/>
              <a:gd name="T6" fmla="*/ 354 w 384"/>
              <a:gd name="T7" fmla="*/ 22 h 220"/>
              <a:gd name="T8" fmla="*/ 332 w 384"/>
              <a:gd name="T9" fmla="*/ 0 h 220"/>
              <a:gd name="T10" fmla="*/ 52 w 384"/>
              <a:gd name="T11" fmla="*/ 0 h 220"/>
              <a:gd name="T12" fmla="*/ 30 w 384"/>
              <a:gd name="T13" fmla="*/ 22 h 220"/>
              <a:gd name="T14" fmla="*/ 30 w 384"/>
              <a:gd name="T15" fmla="*/ 167 h 220"/>
              <a:gd name="T16" fmla="*/ 31 w 384"/>
              <a:gd name="T17" fmla="*/ 174 h 220"/>
              <a:gd name="T18" fmla="*/ 16 w 384"/>
              <a:gd name="T19" fmla="*/ 174 h 220"/>
              <a:gd name="T20" fmla="*/ 0 w 384"/>
              <a:gd name="T21" fmla="*/ 190 h 220"/>
              <a:gd name="T22" fmla="*/ 0 w 384"/>
              <a:gd name="T23" fmla="*/ 203 h 220"/>
              <a:gd name="T24" fmla="*/ 16 w 384"/>
              <a:gd name="T25" fmla="*/ 220 h 220"/>
              <a:gd name="T26" fmla="*/ 368 w 384"/>
              <a:gd name="T27" fmla="*/ 220 h 220"/>
              <a:gd name="T28" fmla="*/ 384 w 384"/>
              <a:gd name="T29" fmla="*/ 203 h 220"/>
              <a:gd name="T30" fmla="*/ 384 w 384"/>
              <a:gd name="T31" fmla="*/ 190 h 220"/>
              <a:gd name="T32" fmla="*/ 368 w 384"/>
              <a:gd name="T33" fmla="*/ 174 h 220"/>
              <a:gd name="T34" fmla="*/ 46 w 384"/>
              <a:gd name="T35" fmla="*/ 167 h 220"/>
              <a:gd name="T36" fmla="*/ 46 w 384"/>
              <a:gd name="T37" fmla="*/ 22 h 220"/>
              <a:gd name="T38" fmla="*/ 52 w 384"/>
              <a:gd name="T39" fmla="*/ 16 h 220"/>
              <a:gd name="T40" fmla="*/ 332 w 384"/>
              <a:gd name="T41" fmla="*/ 16 h 220"/>
              <a:gd name="T42" fmla="*/ 338 w 384"/>
              <a:gd name="T43" fmla="*/ 22 h 220"/>
              <a:gd name="T44" fmla="*/ 338 w 384"/>
              <a:gd name="T45" fmla="*/ 167 h 220"/>
              <a:gd name="T46" fmla="*/ 332 w 384"/>
              <a:gd name="T47" fmla="*/ 174 h 220"/>
              <a:gd name="T48" fmla="*/ 237 w 384"/>
              <a:gd name="T49" fmla="*/ 174 h 220"/>
              <a:gd name="T50" fmla="*/ 149 w 384"/>
              <a:gd name="T51" fmla="*/ 174 h 220"/>
              <a:gd name="T52" fmla="*/ 52 w 384"/>
              <a:gd name="T53" fmla="*/ 174 h 220"/>
              <a:gd name="T54" fmla="*/ 46 w 384"/>
              <a:gd name="T55" fmla="*/ 167 h 220"/>
              <a:gd name="T56" fmla="*/ 16 w 384"/>
              <a:gd name="T57" fmla="*/ 204 h 220"/>
              <a:gd name="T58" fmla="*/ 16 w 384"/>
              <a:gd name="T59" fmla="*/ 203 h 220"/>
              <a:gd name="T60" fmla="*/ 16 w 384"/>
              <a:gd name="T61" fmla="*/ 190 h 220"/>
              <a:gd name="T62" fmla="*/ 16 w 384"/>
              <a:gd name="T63" fmla="*/ 190 h 220"/>
              <a:gd name="T64" fmla="*/ 52 w 384"/>
              <a:gd name="T65" fmla="*/ 190 h 220"/>
              <a:gd name="T66" fmla="*/ 142 w 384"/>
              <a:gd name="T67" fmla="*/ 190 h 220"/>
              <a:gd name="T68" fmla="*/ 149 w 384"/>
              <a:gd name="T69" fmla="*/ 197 h 220"/>
              <a:gd name="T70" fmla="*/ 161 w 384"/>
              <a:gd name="T71" fmla="*/ 204 h 220"/>
              <a:gd name="T72" fmla="*/ 16 w 384"/>
              <a:gd name="T73" fmla="*/ 204 h 220"/>
              <a:gd name="T74" fmla="*/ 368 w 384"/>
              <a:gd name="T75" fmla="*/ 203 h 220"/>
              <a:gd name="T76" fmla="*/ 368 w 384"/>
              <a:gd name="T77" fmla="*/ 204 h 220"/>
              <a:gd name="T78" fmla="*/ 226 w 384"/>
              <a:gd name="T79" fmla="*/ 204 h 220"/>
              <a:gd name="T80" fmla="*/ 238 w 384"/>
              <a:gd name="T81" fmla="*/ 196 h 220"/>
              <a:gd name="T82" fmla="*/ 244 w 384"/>
              <a:gd name="T83" fmla="*/ 190 h 220"/>
              <a:gd name="T84" fmla="*/ 332 w 384"/>
              <a:gd name="T85" fmla="*/ 190 h 220"/>
              <a:gd name="T86" fmla="*/ 368 w 384"/>
              <a:gd name="T87" fmla="*/ 190 h 220"/>
              <a:gd name="T88" fmla="*/ 368 w 384"/>
              <a:gd name="T89" fmla="*/ 190 h 220"/>
              <a:gd name="T90" fmla="*/ 368 w 384"/>
              <a:gd name="T9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4" h="220">
                <a:moveTo>
                  <a:pt x="368" y="174"/>
                </a:moveTo>
                <a:cubicBezTo>
                  <a:pt x="353" y="174"/>
                  <a:pt x="353" y="174"/>
                  <a:pt x="353" y="174"/>
                </a:cubicBezTo>
                <a:cubicBezTo>
                  <a:pt x="354" y="172"/>
                  <a:pt x="354" y="170"/>
                  <a:pt x="354" y="167"/>
                </a:cubicBezTo>
                <a:cubicBezTo>
                  <a:pt x="354" y="22"/>
                  <a:pt x="354" y="22"/>
                  <a:pt x="354" y="22"/>
                </a:cubicBezTo>
                <a:cubicBezTo>
                  <a:pt x="354" y="10"/>
                  <a:pt x="344" y="0"/>
                  <a:pt x="332" y="0"/>
                </a:cubicBezTo>
                <a:cubicBezTo>
                  <a:pt x="52" y="0"/>
                  <a:pt x="52" y="0"/>
                  <a:pt x="52" y="0"/>
                </a:cubicBezTo>
                <a:cubicBezTo>
                  <a:pt x="40" y="0"/>
                  <a:pt x="30" y="10"/>
                  <a:pt x="30" y="22"/>
                </a:cubicBezTo>
                <a:cubicBezTo>
                  <a:pt x="30" y="167"/>
                  <a:pt x="30" y="167"/>
                  <a:pt x="30" y="167"/>
                </a:cubicBezTo>
                <a:cubicBezTo>
                  <a:pt x="30" y="170"/>
                  <a:pt x="30" y="172"/>
                  <a:pt x="31" y="174"/>
                </a:cubicBezTo>
                <a:cubicBezTo>
                  <a:pt x="16" y="174"/>
                  <a:pt x="16" y="174"/>
                  <a:pt x="16" y="174"/>
                </a:cubicBezTo>
                <a:cubicBezTo>
                  <a:pt x="7" y="174"/>
                  <a:pt x="0" y="181"/>
                  <a:pt x="0" y="190"/>
                </a:cubicBezTo>
                <a:cubicBezTo>
                  <a:pt x="0" y="203"/>
                  <a:pt x="0" y="203"/>
                  <a:pt x="0" y="203"/>
                </a:cubicBezTo>
                <a:cubicBezTo>
                  <a:pt x="0" y="212"/>
                  <a:pt x="7" y="220"/>
                  <a:pt x="16" y="220"/>
                </a:cubicBezTo>
                <a:cubicBezTo>
                  <a:pt x="368" y="220"/>
                  <a:pt x="368" y="220"/>
                  <a:pt x="368" y="220"/>
                </a:cubicBezTo>
                <a:cubicBezTo>
                  <a:pt x="377" y="220"/>
                  <a:pt x="384" y="212"/>
                  <a:pt x="384" y="203"/>
                </a:cubicBezTo>
                <a:cubicBezTo>
                  <a:pt x="384" y="190"/>
                  <a:pt x="384" y="190"/>
                  <a:pt x="384" y="190"/>
                </a:cubicBezTo>
                <a:cubicBezTo>
                  <a:pt x="384" y="181"/>
                  <a:pt x="377" y="174"/>
                  <a:pt x="368" y="174"/>
                </a:cubicBezTo>
                <a:close/>
                <a:moveTo>
                  <a:pt x="46" y="167"/>
                </a:moveTo>
                <a:cubicBezTo>
                  <a:pt x="46" y="22"/>
                  <a:pt x="46" y="22"/>
                  <a:pt x="46" y="22"/>
                </a:cubicBezTo>
                <a:cubicBezTo>
                  <a:pt x="46" y="19"/>
                  <a:pt x="49" y="16"/>
                  <a:pt x="52" y="16"/>
                </a:cubicBezTo>
                <a:cubicBezTo>
                  <a:pt x="332" y="16"/>
                  <a:pt x="332" y="16"/>
                  <a:pt x="332" y="16"/>
                </a:cubicBezTo>
                <a:cubicBezTo>
                  <a:pt x="335" y="16"/>
                  <a:pt x="338" y="19"/>
                  <a:pt x="338" y="22"/>
                </a:cubicBezTo>
                <a:cubicBezTo>
                  <a:pt x="338" y="167"/>
                  <a:pt x="338" y="167"/>
                  <a:pt x="338" y="167"/>
                </a:cubicBezTo>
                <a:cubicBezTo>
                  <a:pt x="338" y="171"/>
                  <a:pt x="335" y="174"/>
                  <a:pt x="332" y="174"/>
                </a:cubicBezTo>
                <a:cubicBezTo>
                  <a:pt x="237" y="174"/>
                  <a:pt x="237" y="174"/>
                  <a:pt x="237" y="174"/>
                </a:cubicBezTo>
                <a:cubicBezTo>
                  <a:pt x="149" y="174"/>
                  <a:pt x="149" y="174"/>
                  <a:pt x="149" y="174"/>
                </a:cubicBezTo>
                <a:cubicBezTo>
                  <a:pt x="52" y="174"/>
                  <a:pt x="52" y="174"/>
                  <a:pt x="52" y="174"/>
                </a:cubicBezTo>
                <a:cubicBezTo>
                  <a:pt x="49" y="174"/>
                  <a:pt x="46" y="171"/>
                  <a:pt x="46" y="167"/>
                </a:cubicBezTo>
                <a:close/>
                <a:moveTo>
                  <a:pt x="16" y="204"/>
                </a:moveTo>
                <a:cubicBezTo>
                  <a:pt x="16" y="204"/>
                  <a:pt x="16" y="204"/>
                  <a:pt x="16" y="203"/>
                </a:cubicBezTo>
                <a:cubicBezTo>
                  <a:pt x="16" y="190"/>
                  <a:pt x="16" y="190"/>
                  <a:pt x="16" y="190"/>
                </a:cubicBezTo>
                <a:cubicBezTo>
                  <a:pt x="16" y="190"/>
                  <a:pt x="16" y="190"/>
                  <a:pt x="16" y="190"/>
                </a:cubicBezTo>
                <a:cubicBezTo>
                  <a:pt x="52" y="190"/>
                  <a:pt x="52" y="190"/>
                  <a:pt x="52" y="190"/>
                </a:cubicBezTo>
                <a:cubicBezTo>
                  <a:pt x="142" y="190"/>
                  <a:pt x="142" y="190"/>
                  <a:pt x="142" y="190"/>
                </a:cubicBezTo>
                <a:cubicBezTo>
                  <a:pt x="149" y="197"/>
                  <a:pt x="149" y="197"/>
                  <a:pt x="149" y="197"/>
                </a:cubicBezTo>
                <a:cubicBezTo>
                  <a:pt x="152" y="200"/>
                  <a:pt x="156" y="203"/>
                  <a:pt x="161" y="204"/>
                </a:cubicBezTo>
                <a:lnTo>
                  <a:pt x="16" y="204"/>
                </a:lnTo>
                <a:close/>
                <a:moveTo>
                  <a:pt x="368" y="203"/>
                </a:moveTo>
                <a:cubicBezTo>
                  <a:pt x="368" y="204"/>
                  <a:pt x="368" y="204"/>
                  <a:pt x="368" y="204"/>
                </a:cubicBezTo>
                <a:cubicBezTo>
                  <a:pt x="226" y="204"/>
                  <a:pt x="226" y="204"/>
                  <a:pt x="226" y="204"/>
                </a:cubicBezTo>
                <a:cubicBezTo>
                  <a:pt x="231" y="203"/>
                  <a:pt x="235" y="200"/>
                  <a:pt x="238" y="196"/>
                </a:cubicBezTo>
                <a:cubicBezTo>
                  <a:pt x="244" y="190"/>
                  <a:pt x="244" y="190"/>
                  <a:pt x="244" y="190"/>
                </a:cubicBezTo>
                <a:cubicBezTo>
                  <a:pt x="332" y="190"/>
                  <a:pt x="332" y="190"/>
                  <a:pt x="332" y="190"/>
                </a:cubicBezTo>
                <a:cubicBezTo>
                  <a:pt x="368" y="190"/>
                  <a:pt x="368" y="190"/>
                  <a:pt x="368" y="190"/>
                </a:cubicBezTo>
                <a:cubicBezTo>
                  <a:pt x="368" y="190"/>
                  <a:pt x="368" y="190"/>
                  <a:pt x="368" y="190"/>
                </a:cubicBezTo>
                <a:lnTo>
                  <a:pt x="368" y="20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
            <a:extLst>
              <a:ext uri="{FF2B5EF4-FFF2-40B4-BE49-F238E27FC236}">
                <a16:creationId xmlns:a16="http://schemas.microsoft.com/office/drawing/2014/main" id="{3D367FBE-6C29-47CA-890E-74B36C001994}"/>
              </a:ext>
            </a:extLst>
          </p:cNvPr>
          <p:cNvSpPr>
            <a:spLocks noChangeAspect="1" noEditPoints="1"/>
          </p:cNvSpPr>
          <p:nvPr/>
        </p:nvSpPr>
        <p:spPr bwMode="auto">
          <a:xfrm>
            <a:off x="8831085" y="5510594"/>
            <a:ext cx="669235" cy="423342"/>
          </a:xfrm>
          <a:custGeom>
            <a:avLst/>
            <a:gdLst>
              <a:gd name="T0" fmla="*/ 242 w 386"/>
              <a:gd name="T1" fmla="*/ 244 h 244"/>
              <a:gd name="T2" fmla="*/ 241 w 386"/>
              <a:gd name="T3" fmla="*/ 244 h 244"/>
              <a:gd name="T4" fmla="*/ 196 w 386"/>
              <a:gd name="T5" fmla="*/ 226 h 244"/>
              <a:gd name="T6" fmla="*/ 146 w 386"/>
              <a:gd name="T7" fmla="*/ 238 h 244"/>
              <a:gd name="T8" fmla="*/ 86 w 386"/>
              <a:gd name="T9" fmla="*/ 216 h 244"/>
              <a:gd name="T10" fmla="*/ 62 w 386"/>
              <a:gd name="T11" fmla="*/ 220 h 244"/>
              <a:gd name="T12" fmla="*/ 1 w 386"/>
              <a:gd name="T13" fmla="*/ 158 h 244"/>
              <a:gd name="T14" fmla="*/ 65 w 386"/>
              <a:gd name="T15" fmla="*/ 98 h 244"/>
              <a:gd name="T16" fmla="*/ 72 w 386"/>
              <a:gd name="T17" fmla="*/ 99 h 244"/>
              <a:gd name="T18" fmla="*/ 146 w 386"/>
              <a:gd name="T19" fmla="*/ 47 h 244"/>
              <a:gd name="T20" fmla="*/ 169 w 386"/>
              <a:gd name="T21" fmla="*/ 51 h 244"/>
              <a:gd name="T22" fmla="*/ 249 w 386"/>
              <a:gd name="T23" fmla="*/ 1 h 244"/>
              <a:gd name="T24" fmla="*/ 333 w 386"/>
              <a:gd name="T25" fmla="*/ 79 h 244"/>
              <a:gd name="T26" fmla="*/ 385 w 386"/>
              <a:gd name="T27" fmla="*/ 152 h 244"/>
              <a:gd name="T28" fmla="*/ 362 w 386"/>
              <a:gd name="T29" fmla="*/ 205 h 244"/>
              <a:gd name="T30" fmla="*/ 319 w 386"/>
              <a:gd name="T31" fmla="*/ 222 h 244"/>
              <a:gd name="T32" fmla="*/ 298 w 386"/>
              <a:gd name="T33" fmla="*/ 217 h 244"/>
              <a:gd name="T34" fmla="*/ 242 w 386"/>
              <a:gd name="T35" fmla="*/ 244 h 244"/>
              <a:gd name="T36" fmla="*/ 199 w 386"/>
              <a:gd name="T37" fmla="*/ 206 h 244"/>
              <a:gd name="T38" fmla="*/ 203 w 386"/>
              <a:gd name="T39" fmla="*/ 211 h 244"/>
              <a:gd name="T40" fmla="*/ 241 w 386"/>
              <a:gd name="T41" fmla="*/ 228 h 244"/>
              <a:gd name="T42" fmla="*/ 288 w 386"/>
              <a:gd name="T43" fmla="*/ 203 h 244"/>
              <a:gd name="T44" fmla="*/ 293 w 386"/>
              <a:gd name="T45" fmla="*/ 196 h 244"/>
              <a:gd name="T46" fmla="*/ 299 w 386"/>
              <a:gd name="T47" fmla="*/ 200 h 244"/>
              <a:gd name="T48" fmla="*/ 320 w 386"/>
              <a:gd name="T49" fmla="*/ 206 h 244"/>
              <a:gd name="T50" fmla="*/ 351 w 386"/>
              <a:gd name="T51" fmla="*/ 193 h 244"/>
              <a:gd name="T52" fmla="*/ 369 w 386"/>
              <a:gd name="T53" fmla="*/ 151 h 244"/>
              <a:gd name="T54" fmla="*/ 325 w 386"/>
              <a:gd name="T55" fmla="*/ 94 h 244"/>
              <a:gd name="T56" fmla="*/ 319 w 386"/>
              <a:gd name="T57" fmla="*/ 93 h 244"/>
              <a:gd name="T58" fmla="*/ 318 w 386"/>
              <a:gd name="T59" fmla="*/ 87 h 244"/>
              <a:gd name="T60" fmla="*/ 248 w 386"/>
              <a:gd name="T61" fmla="*/ 17 h 244"/>
              <a:gd name="T62" fmla="*/ 248 w 386"/>
              <a:gd name="T63" fmla="*/ 17 h 244"/>
              <a:gd name="T64" fmla="*/ 181 w 386"/>
              <a:gd name="T65" fmla="*/ 64 h 244"/>
              <a:gd name="T66" fmla="*/ 177 w 386"/>
              <a:gd name="T67" fmla="*/ 72 h 244"/>
              <a:gd name="T68" fmla="*/ 170 w 386"/>
              <a:gd name="T69" fmla="*/ 69 h 244"/>
              <a:gd name="T70" fmla="*/ 145 w 386"/>
              <a:gd name="T71" fmla="*/ 63 h 244"/>
              <a:gd name="T72" fmla="*/ 85 w 386"/>
              <a:gd name="T73" fmla="*/ 110 h 244"/>
              <a:gd name="T74" fmla="*/ 84 w 386"/>
              <a:gd name="T75" fmla="*/ 118 h 244"/>
              <a:gd name="T76" fmla="*/ 76 w 386"/>
              <a:gd name="T77" fmla="*/ 116 h 244"/>
              <a:gd name="T78" fmla="*/ 64 w 386"/>
              <a:gd name="T79" fmla="*/ 114 h 244"/>
              <a:gd name="T80" fmla="*/ 17 w 386"/>
              <a:gd name="T81" fmla="*/ 158 h 244"/>
              <a:gd name="T82" fmla="*/ 62 w 386"/>
              <a:gd name="T83" fmla="*/ 204 h 244"/>
              <a:gd name="T84" fmla="*/ 84 w 386"/>
              <a:gd name="T85" fmla="*/ 199 h 244"/>
              <a:gd name="T86" fmla="*/ 89 w 386"/>
              <a:gd name="T87" fmla="*/ 197 h 244"/>
              <a:gd name="T88" fmla="*/ 94 w 386"/>
              <a:gd name="T89" fmla="*/ 201 h 244"/>
              <a:gd name="T90" fmla="*/ 147 w 386"/>
              <a:gd name="T91" fmla="*/ 222 h 244"/>
              <a:gd name="T92" fmla="*/ 193 w 386"/>
              <a:gd name="T93" fmla="*/ 210 h 244"/>
              <a:gd name="T94" fmla="*/ 199 w 386"/>
              <a:gd name="T95" fmla="*/ 2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6" h="244">
                <a:moveTo>
                  <a:pt x="242" y="244"/>
                </a:moveTo>
                <a:cubicBezTo>
                  <a:pt x="242" y="244"/>
                  <a:pt x="241" y="244"/>
                  <a:pt x="241" y="244"/>
                </a:cubicBezTo>
                <a:cubicBezTo>
                  <a:pt x="224" y="244"/>
                  <a:pt x="208" y="238"/>
                  <a:pt x="196" y="226"/>
                </a:cubicBezTo>
                <a:cubicBezTo>
                  <a:pt x="182" y="234"/>
                  <a:pt x="164" y="238"/>
                  <a:pt x="146" y="238"/>
                </a:cubicBezTo>
                <a:cubicBezTo>
                  <a:pt x="123" y="237"/>
                  <a:pt x="101" y="229"/>
                  <a:pt x="86" y="216"/>
                </a:cubicBezTo>
                <a:cubicBezTo>
                  <a:pt x="79" y="219"/>
                  <a:pt x="70" y="220"/>
                  <a:pt x="62" y="220"/>
                </a:cubicBezTo>
                <a:cubicBezTo>
                  <a:pt x="27" y="219"/>
                  <a:pt x="0" y="191"/>
                  <a:pt x="1" y="158"/>
                </a:cubicBezTo>
                <a:cubicBezTo>
                  <a:pt x="2" y="124"/>
                  <a:pt x="30" y="97"/>
                  <a:pt x="65" y="98"/>
                </a:cubicBezTo>
                <a:cubicBezTo>
                  <a:pt x="67" y="98"/>
                  <a:pt x="70"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2"/>
                </a:cubicBezTo>
                <a:cubicBezTo>
                  <a:pt x="385" y="172"/>
                  <a:pt x="376" y="192"/>
                  <a:pt x="362" y="205"/>
                </a:cubicBezTo>
                <a:cubicBezTo>
                  <a:pt x="350" y="216"/>
                  <a:pt x="335" y="222"/>
                  <a:pt x="319" y="222"/>
                </a:cubicBezTo>
                <a:cubicBezTo>
                  <a:pt x="312" y="222"/>
                  <a:pt x="305" y="220"/>
                  <a:pt x="298" y="217"/>
                </a:cubicBezTo>
                <a:cubicBezTo>
                  <a:pt x="285" y="234"/>
                  <a:pt x="264" y="244"/>
                  <a:pt x="242" y="244"/>
                </a:cubicBezTo>
                <a:close/>
                <a:moveTo>
                  <a:pt x="199" y="206"/>
                </a:moveTo>
                <a:cubicBezTo>
                  <a:pt x="203" y="211"/>
                  <a:pt x="203" y="211"/>
                  <a:pt x="203" y="211"/>
                </a:cubicBezTo>
                <a:cubicBezTo>
                  <a:pt x="213" y="222"/>
                  <a:pt x="227" y="228"/>
                  <a:pt x="241" y="228"/>
                </a:cubicBezTo>
                <a:cubicBezTo>
                  <a:pt x="260" y="229"/>
                  <a:pt x="278" y="219"/>
                  <a:pt x="288" y="203"/>
                </a:cubicBezTo>
                <a:cubicBezTo>
                  <a:pt x="293" y="196"/>
                  <a:pt x="293" y="196"/>
                  <a:pt x="293" y="196"/>
                </a:cubicBezTo>
                <a:cubicBezTo>
                  <a:pt x="299" y="200"/>
                  <a:pt x="299" y="200"/>
                  <a:pt x="299" y="200"/>
                </a:cubicBezTo>
                <a:cubicBezTo>
                  <a:pt x="306" y="204"/>
                  <a:pt x="313" y="206"/>
                  <a:pt x="320" y="206"/>
                </a:cubicBezTo>
                <a:cubicBezTo>
                  <a:pt x="331" y="206"/>
                  <a:pt x="342" y="202"/>
                  <a:pt x="351" y="193"/>
                </a:cubicBezTo>
                <a:cubicBezTo>
                  <a:pt x="362" y="183"/>
                  <a:pt x="369" y="168"/>
                  <a:pt x="369" y="151"/>
                </a:cubicBezTo>
                <a:cubicBezTo>
                  <a:pt x="370" y="121"/>
                  <a:pt x="351" y="96"/>
                  <a:pt x="325" y="94"/>
                </a:cubicBezTo>
                <a:cubicBezTo>
                  <a:pt x="319" y="93"/>
                  <a:pt x="319" y="93"/>
                  <a:pt x="319" y="93"/>
                </a:cubicBezTo>
                <a:cubicBezTo>
                  <a:pt x="318" y="87"/>
                  <a:pt x="318" y="87"/>
                  <a:pt x="318" y="87"/>
                </a:cubicBezTo>
                <a:cubicBezTo>
                  <a:pt x="315" y="48"/>
                  <a:pt x="285" y="18"/>
                  <a:pt x="248" y="17"/>
                </a:cubicBezTo>
                <a:cubicBezTo>
                  <a:pt x="248" y="17"/>
                  <a:pt x="248" y="17"/>
                  <a:pt x="248" y="17"/>
                </a:cubicBezTo>
                <a:cubicBezTo>
                  <a:pt x="219" y="16"/>
                  <a:pt x="192" y="35"/>
                  <a:pt x="181" y="64"/>
                </a:cubicBezTo>
                <a:cubicBezTo>
                  <a:pt x="177" y="72"/>
                  <a:pt x="177" y="72"/>
                  <a:pt x="177" y="72"/>
                </a:cubicBezTo>
                <a:cubicBezTo>
                  <a:pt x="170" y="69"/>
                  <a:pt x="170" y="69"/>
                  <a:pt x="170" y="69"/>
                </a:cubicBezTo>
                <a:cubicBezTo>
                  <a:pt x="162" y="65"/>
                  <a:pt x="154" y="63"/>
                  <a:pt x="145" y="63"/>
                </a:cubicBezTo>
                <a:cubicBezTo>
                  <a:pt x="117" y="62"/>
                  <a:pt x="92"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7" y="183"/>
                  <a:pt x="37" y="204"/>
                  <a:pt x="62" y="204"/>
                </a:cubicBezTo>
                <a:cubicBezTo>
                  <a:pt x="70" y="204"/>
                  <a:pt x="78" y="203"/>
                  <a:pt x="84" y="199"/>
                </a:cubicBezTo>
                <a:cubicBezTo>
                  <a:pt x="89" y="197"/>
                  <a:pt x="89" y="197"/>
                  <a:pt x="89" y="197"/>
                </a:cubicBezTo>
                <a:cubicBezTo>
                  <a:pt x="94" y="201"/>
                  <a:pt x="94" y="201"/>
                  <a:pt x="94" y="201"/>
                </a:cubicBezTo>
                <a:cubicBezTo>
                  <a:pt x="106" y="213"/>
                  <a:pt x="125" y="221"/>
                  <a:pt x="147" y="222"/>
                </a:cubicBezTo>
                <a:cubicBezTo>
                  <a:pt x="164" y="222"/>
                  <a:pt x="180" y="218"/>
                  <a:pt x="193" y="210"/>
                </a:cubicBezTo>
                <a:lnTo>
                  <a:pt x="199" y="20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74">
            <a:extLst>
              <a:ext uri="{FF2B5EF4-FFF2-40B4-BE49-F238E27FC236}">
                <a16:creationId xmlns:a16="http://schemas.microsoft.com/office/drawing/2014/main" id="{1D4EF1E3-521D-43B3-852C-1DEA4DDD4F99}"/>
              </a:ext>
            </a:extLst>
          </p:cNvPr>
          <p:cNvSpPr>
            <a:spLocks noChangeAspect="1" noEditPoints="1"/>
          </p:cNvSpPr>
          <p:nvPr/>
        </p:nvSpPr>
        <p:spPr bwMode="auto">
          <a:xfrm>
            <a:off x="8144683" y="5490965"/>
            <a:ext cx="462603" cy="462603"/>
          </a:xfrm>
          <a:custGeom>
            <a:avLst/>
            <a:gdLst>
              <a:gd name="T0" fmla="*/ 0 w 384"/>
              <a:gd name="T1" fmla="*/ 109 h 384"/>
              <a:gd name="T2" fmla="*/ 384 w 384"/>
              <a:gd name="T3" fmla="*/ 0 h 384"/>
              <a:gd name="T4" fmla="*/ 368 w 384"/>
              <a:gd name="T5" fmla="*/ 93 h 384"/>
              <a:gd name="T6" fmla="*/ 16 w 384"/>
              <a:gd name="T7" fmla="*/ 16 h 384"/>
              <a:gd name="T8" fmla="*/ 368 w 384"/>
              <a:gd name="T9" fmla="*/ 93 h 384"/>
              <a:gd name="T10" fmla="*/ 384 w 384"/>
              <a:gd name="T11" fmla="*/ 247 h 384"/>
              <a:gd name="T12" fmla="*/ 0 w 384"/>
              <a:gd name="T13" fmla="*/ 138 h 384"/>
              <a:gd name="T14" fmla="*/ 16 w 384"/>
              <a:gd name="T15" fmla="*/ 154 h 384"/>
              <a:gd name="T16" fmla="*/ 368 w 384"/>
              <a:gd name="T17" fmla="*/ 231 h 384"/>
              <a:gd name="T18" fmla="*/ 16 w 384"/>
              <a:gd name="T19" fmla="*/ 154 h 384"/>
              <a:gd name="T20" fmla="*/ 384 w 384"/>
              <a:gd name="T21" fmla="*/ 384 h 384"/>
              <a:gd name="T22" fmla="*/ 0 w 384"/>
              <a:gd name="T23" fmla="*/ 275 h 384"/>
              <a:gd name="T24" fmla="*/ 16 w 384"/>
              <a:gd name="T25" fmla="*/ 291 h 384"/>
              <a:gd name="T26" fmla="*/ 368 w 384"/>
              <a:gd name="T27" fmla="*/ 368 h 384"/>
              <a:gd name="T28" fmla="*/ 16 w 384"/>
              <a:gd name="T29" fmla="*/ 291 h 384"/>
              <a:gd name="T30" fmla="*/ 330 w 384"/>
              <a:gd name="T31" fmla="*/ 82 h 384"/>
              <a:gd name="T32" fmla="*/ 346 w 384"/>
              <a:gd name="T33" fmla="*/ 27 h 384"/>
              <a:gd name="T34" fmla="*/ 315 w 384"/>
              <a:gd name="T35" fmla="*/ 82 h 384"/>
              <a:gd name="T36" fmla="*/ 299 w 384"/>
              <a:gd name="T37" fmla="*/ 27 h 384"/>
              <a:gd name="T38" fmla="*/ 315 w 384"/>
              <a:gd name="T39" fmla="*/ 82 h 384"/>
              <a:gd name="T40" fmla="*/ 268 w 384"/>
              <a:gd name="T41" fmla="*/ 82 h 384"/>
              <a:gd name="T42" fmla="*/ 284 w 384"/>
              <a:gd name="T43" fmla="*/ 27 h 384"/>
              <a:gd name="T44" fmla="*/ 268 w 384"/>
              <a:gd name="T45" fmla="*/ 165 h 384"/>
              <a:gd name="T46" fmla="*/ 284 w 384"/>
              <a:gd name="T47" fmla="*/ 219 h 384"/>
              <a:gd name="T48" fmla="*/ 268 w 384"/>
              <a:gd name="T49" fmla="*/ 165 h 384"/>
              <a:gd name="T50" fmla="*/ 237 w 384"/>
              <a:gd name="T51" fmla="*/ 82 h 384"/>
              <a:gd name="T52" fmla="*/ 253 w 384"/>
              <a:gd name="T53" fmla="*/ 27 h 384"/>
              <a:gd name="T54" fmla="*/ 237 w 384"/>
              <a:gd name="T55" fmla="*/ 165 h 384"/>
              <a:gd name="T56" fmla="*/ 253 w 384"/>
              <a:gd name="T57" fmla="*/ 219 h 384"/>
              <a:gd name="T58" fmla="*/ 237 w 384"/>
              <a:gd name="T59" fmla="*/ 165 h 384"/>
              <a:gd name="T60" fmla="*/ 64 w 384"/>
              <a:gd name="T61" fmla="*/ 35 h 384"/>
              <a:gd name="T62" fmla="*/ 64 w 384"/>
              <a:gd name="T63" fmla="*/ 71 h 384"/>
              <a:gd name="T64" fmla="*/ 330 w 384"/>
              <a:gd name="T65" fmla="*/ 165 h 384"/>
              <a:gd name="T66" fmla="*/ 346 w 384"/>
              <a:gd name="T67" fmla="*/ 219 h 384"/>
              <a:gd name="T68" fmla="*/ 330 w 384"/>
              <a:gd name="T69" fmla="*/ 165 h 384"/>
              <a:gd name="T70" fmla="*/ 315 w 384"/>
              <a:gd name="T71" fmla="*/ 165 h 384"/>
              <a:gd name="T72" fmla="*/ 299 w 384"/>
              <a:gd name="T73" fmla="*/ 219 h 384"/>
              <a:gd name="T74" fmla="*/ 82 w 384"/>
              <a:gd name="T75" fmla="*/ 191 h 384"/>
              <a:gd name="T76" fmla="*/ 45 w 384"/>
              <a:gd name="T77" fmla="*/ 191 h 384"/>
              <a:gd name="T78" fmla="*/ 82 w 384"/>
              <a:gd name="T79" fmla="*/ 191 h 384"/>
              <a:gd name="T80" fmla="*/ 346 w 384"/>
              <a:gd name="T81" fmla="*/ 302 h 384"/>
              <a:gd name="T82" fmla="*/ 330 w 384"/>
              <a:gd name="T83" fmla="*/ 357 h 384"/>
              <a:gd name="T84" fmla="*/ 299 w 384"/>
              <a:gd name="T85" fmla="*/ 302 h 384"/>
              <a:gd name="T86" fmla="*/ 315 w 384"/>
              <a:gd name="T87" fmla="*/ 357 h 384"/>
              <a:gd name="T88" fmla="*/ 299 w 384"/>
              <a:gd name="T89" fmla="*/ 302 h 384"/>
              <a:gd name="T90" fmla="*/ 284 w 384"/>
              <a:gd name="T91" fmla="*/ 302 h 384"/>
              <a:gd name="T92" fmla="*/ 268 w 384"/>
              <a:gd name="T93" fmla="*/ 357 h 384"/>
              <a:gd name="T94" fmla="*/ 237 w 384"/>
              <a:gd name="T95" fmla="*/ 302 h 384"/>
              <a:gd name="T96" fmla="*/ 253 w 384"/>
              <a:gd name="T97" fmla="*/ 357 h 384"/>
              <a:gd name="T98" fmla="*/ 237 w 384"/>
              <a:gd name="T99" fmla="*/ 302 h 384"/>
              <a:gd name="T100" fmla="*/ 64 w 384"/>
              <a:gd name="T101" fmla="*/ 346 h 384"/>
              <a:gd name="T102" fmla="*/ 64 w 384"/>
              <a:gd name="T103" fmla="*/ 31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 h="384">
                <a:moveTo>
                  <a:pt x="0" y="0"/>
                </a:moveTo>
                <a:cubicBezTo>
                  <a:pt x="0" y="109"/>
                  <a:pt x="0" y="109"/>
                  <a:pt x="0" y="109"/>
                </a:cubicBezTo>
                <a:cubicBezTo>
                  <a:pt x="384" y="109"/>
                  <a:pt x="384" y="109"/>
                  <a:pt x="384" y="109"/>
                </a:cubicBezTo>
                <a:cubicBezTo>
                  <a:pt x="384" y="0"/>
                  <a:pt x="384" y="0"/>
                  <a:pt x="384" y="0"/>
                </a:cubicBezTo>
                <a:lnTo>
                  <a:pt x="0" y="0"/>
                </a:lnTo>
                <a:close/>
                <a:moveTo>
                  <a:pt x="368" y="93"/>
                </a:moveTo>
                <a:cubicBezTo>
                  <a:pt x="16" y="93"/>
                  <a:pt x="16" y="93"/>
                  <a:pt x="16" y="93"/>
                </a:cubicBezTo>
                <a:cubicBezTo>
                  <a:pt x="16" y="16"/>
                  <a:pt x="16" y="16"/>
                  <a:pt x="16" y="16"/>
                </a:cubicBezTo>
                <a:cubicBezTo>
                  <a:pt x="368" y="16"/>
                  <a:pt x="368" y="16"/>
                  <a:pt x="368" y="16"/>
                </a:cubicBezTo>
                <a:lnTo>
                  <a:pt x="368" y="93"/>
                </a:lnTo>
                <a:close/>
                <a:moveTo>
                  <a:pt x="0" y="247"/>
                </a:moveTo>
                <a:cubicBezTo>
                  <a:pt x="384" y="247"/>
                  <a:pt x="384" y="247"/>
                  <a:pt x="384" y="247"/>
                </a:cubicBezTo>
                <a:cubicBezTo>
                  <a:pt x="384" y="138"/>
                  <a:pt x="384" y="138"/>
                  <a:pt x="384" y="138"/>
                </a:cubicBezTo>
                <a:cubicBezTo>
                  <a:pt x="0" y="138"/>
                  <a:pt x="0" y="138"/>
                  <a:pt x="0" y="138"/>
                </a:cubicBezTo>
                <a:lnTo>
                  <a:pt x="0" y="247"/>
                </a:lnTo>
                <a:close/>
                <a:moveTo>
                  <a:pt x="16" y="154"/>
                </a:moveTo>
                <a:cubicBezTo>
                  <a:pt x="368" y="154"/>
                  <a:pt x="368" y="154"/>
                  <a:pt x="368" y="154"/>
                </a:cubicBezTo>
                <a:cubicBezTo>
                  <a:pt x="368" y="231"/>
                  <a:pt x="368" y="231"/>
                  <a:pt x="368" y="231"/>
                </a:cubicBezTo>
                <a:cubicBezTo>
                  <a:pt x="16" y="231"/>
                  <a:pt x="16" y="231"/>
                  <a:pt x="16" y="231"/>
                </a:cubicBezTo>
                <a:lnTo>
                  <a:pt x="16" y="154"/>
                </a:lnTo>
                <a:close/>
                <a:moveTo>
                  <a:pt x="0" y="384"/>
                </a:moveTo>
                <a:cubicBezTo>
                  <a:pt x="384" y="384"/>
                  <a:pt x="384" y="384"/>
                  <a:pt x="384" y="384"/>
                </a:cubicBezTo>
                <a:cubicBezTo>
                  <a:pt x="384" y="275"/>
                  <a:pt x="384" y="275"/>
                  <a:pt x="384" y="275"/>
                </a:cubicBezTo>
                <a:cubicBezTo>
                  <a:pt x="0" y="275"/>
                  <a:pt x="0" y="275"/>
                  <a:pt x="0" y="275"/>
                </a:cubicBezTo>
                <a:lnTo>
                  <a:pt x="0" y="384"/>
                </a:lnTo>
                <a:close/>
                <a:moveTo>
                  <a:pt x="16" y="291"/>
                </a:moveTo>
                <a:cubicBezTo>
                  <a:pt x="368" y="291"/>
                  <a:pt x="368" y="291"/>
                  <a:pt x="368" y="291"/>
                </a:cubicBezTo>
                <a:cubicBezTo>
                  <a:pt x="368" y="368"/>
                  <a:pt x="368" y="368"/>
                  <a:pt x="368" y="368"/>
                </a:cubicBezTo>
                <a:cubicBezTo>
                  <a:pt x="16" y="368"/>
                  <a:pt x="16" y="368"/>
                  <a:pt x="16" y="368"/>
                </a:cubicBezTo>
                <a:lnTo>
                  <a:pt x="16" y="291"/>
                </a:lnTo>
                <a:close/>
                <a:moveTo>
                  <a:pt x="346" y="82"/>
                </a:moveTo>
                <a:cubicBezTo>
                  <a:pt x="330" y="82"/>
                  <a:pt x="330" y="82"/>
                  <a:pt x="330" y="82"/>
                </a:cubicBezTo>
                <a:cubicBezTo>
                  <a:pt x="330" y="27"/>
                  <a:pt x="330" y="27"/>
                  <a:pt x="330" y="27"/>
                </a:cubicBezTo>
                <a:cubicBezTo>
                  <a:pt x="346" y="27"/>
                  <a:pt x="346" y="27"/>
                  <a:pt x="346" y="27"/>
                </a:cubicBezTo>
                <a:lnTo>
                  <a:pt x="346" y="82"/>
                </a:lnTo>
                <a:close/>
                <a:moveTo>
                  <a:pt x="315" y="82"/>
                </a:moveTo>
                <a:cubicBezTo>
                  <a:pt x="299" y="82"/>
                  <a:pt x="299" y="82"/>
                  <a:pt x="299" y="82"/>
                </a:cubicBezTo>
                <a:cubicBezTo>
                  <a:pt x="299" y="27"/>
                  <a:pt x="299" y="27"/>
                  <a:pt x="299" y="27"/>
                </a:cubicBezTo>
                <a:cubicBezTo>
                  <a:pt x="315" y="27"/>
                  <a:pt x="315" y="27"/>
                  <a:pt x="315" y="27"/>
                </a:cubicBezTo>
                <a:lnTo>
                  <a:pt x="315" y="82"/>
                </a:lnTo>
                <a:close/>
                <a:moveTo>
                  <a:pt x="284" y="82"/>
                </a:moveTo>
                <a:cubicBezTo>
                  <a:pt x="268" y="82"/>
                  <a:pt x="268" y="82"/>
                  <a:pt x="268" y="82"/>
                </a:cubicBezTo>
                <a:cubicBezTo>
                  <a:pt x="268" y="27"/>
                  <a:pt x="268" y="27"/>
                  <a:pt x="268" y="27"/>
                </a:cubicBezTo>
                <a:cubicBezTo>
                  <a:pt x="284" y="27"/>
                  <a:pt x="284" y="27"/>
                  <a:pt x="284" y="27"/>
                </a:cubicBezTo>
                <a:lnTo>
                  <a:pt x="284" y="82"/>
                </a:lnTo>
                <a:close/>
                <a:moveTo>
                  <a:pt x="268" y="165"/>
                </a:moveTo>
                <a:cubicBezTo>
                  <a:pt x="284" y="165"/>
                  <a:pt x="284" y="165"/>
                  <a:pt x="284" y="165"/>
                </a:cubicBezTo>
                <a:cubicBezTo>
                  <a:pt x="284" y="219"/>
                  <a:pt x="284" y="219"/>
                  <a:pt x="284" y="219"/>
                </a:cubicBezTo>
                <a:cubicBezTo>
                  <a:pt x="268" y="219"/>
                  <a:pt x="268" y="219"/>
                  <a:pt x="268" y="219"/>
                </a:cubicBezTo>
                <a:lnTo>
                  <a:pt x="268" y="165"/>
                </a:lnTo>
                <a:close/>
                <a:moveTo>
                  <a:pt x="253" y="82"/>
                </a:moveTo>
                <a:cubicBezTo>
                  <a:pt x="237" y="82"/>
                  <a:pt x="237" y="82"/>
                  <a:pt x="237" y="82"/>
                </a:cubicBezTo>
                <a:cubicBezTo>
                  <a:pt x="237" y="27"/>
                  <a:pt x="237" y="27"/>
                  <a:pt x="237" y="27"/>
                </a:cubicBezTo>
                <a:cubicBezTo>
                  <a:pt x="253" y="27"/>
                  <a:pt x="253" y="27"/>
                  <a:pt x="253" y="27"/>
                </a:cubicBezTo>
                <a:lnTo>
                  <a:pt x="253" y="82"/>
                </a:lnTo>
                <a:close/>
                <a:moveTo>
                  <a:pt x="237" y="165"/>
                </a:moveTo>
                <a:cubicBezTo>
                  <a:pt x="253" y="165"/>
                  <a:pt x="253" y="165"/>
                  <a:pt x="253" y="165"/>
                </a:cubicBezTo>
                <a:cubicBezTo>
                  <a:pt x="253" y="219"/>
                  <a:pt x="253" y="219"/>
                  <a:pt x="253" y="219"/>
                </a:cubicBezTo>
                <a:cubicBezTo>
                  <a:pt x="237" y="219"/>
                  <a:pt x="237" y="219"/>
                  <a:pt x="237" y="219"/>
                </a:cubicBezTo>
                <a:lnTo>
                  <a:pt x="237" y="165"/>
                </a:lnTo>
                <a:close/>
                <a:moveTo>
                  <a:pt x="45" y="53"/>
                </a:moveTo>
                <a:cubicBezTo>
                  <a:pt x="45" y="43"/>
                  <a:pt x="54" y="35"/>
                  <a:pt x="64" y="35"/>
                </a:cubicBezTo>
                <a:cubicBezTo>
                  <a:pt x="74" y="35"/>
                  <a:pt x="82" y="43"/>
                  <a:pt x="82" y="53"/>
                </a:cubicBezTo>
                <a:cubicBezTo>
                  <a:pt x="82" y="63"/>
                  <a:pt x="74" y="71"/>
                  <a:pt x="64" y="71"/>
                </a:cubicBezTo>
                <a:cubicBezTo>
                  <a:pt x="54" y="71"/>
                  <a:pt x="45" y="63"/>
                  <a:pt x="45" y="53"/>
                </a:cubicBezTo>
                <a:close/>
                <a:moveTo>
                  <a:pt x="330" y="165"/>
                </a:moveTo>
                <a:cubicBezTo>
                  <a:pt x="346" y="165"/>
                  <a:pt x="346" y="165"/>
                  <a:pt x="346" y="165"/>
                </a:cubicBezTo>
                <a:cubicBezTo>
                  <a:pt x="346" y="219"/>
                  <a:pt x="346" y="219"/>
                  <a:pt x="346" y="219"/>
                </a:cubicBezTo>
                <a:cubicBezTo>
                  <a:pt x="330" y="219"/>
                  <a:pt x="330" y="219"/>
                  <a:pt x="330" y="219"/>
                </a:cubicBezTo>
                <a:lnTo>
                  <a:pt x="330" y="165"/>
                </a:lnTo>
                <a:close/>
                <a:moveTo>
                  <a:pt x="299" y="165"/>
                </a:moveTo>
                <a:cubicBezTo>
                  <a:pt x="315" y="165"/>
                  <a:pt x="315" y="165"/>
                  <a:pt x="315" y="165"/>
                </a:cubicBezTo>
                <a:cubicBezTo>
                  <a:pt x="315" y="219"/>
                  <a:pt x="315" y="219"/>
                  <a:pt x="315" y="219"/>
                </a:cubicBezTo>
                <a:cubicBezTo>
                  <a:pt x="299" y="219"/>
                  <a:pt x="299" y="219"/>
                  <a:pt x="299" y="219"/>
                </a:cubicBezTo>
                <a:lnTo>
                  <a:pt x="299" y="165"/>
                </a:lnTo>
                <a:close/>
                <a:moveTo>
                  <a:pt x="82" y="191"/>
                </a:moveTo>
                <a:cubicBezTo>
                  <a:pt x="82" y="201"/>
                  <a:pt x="74" y="209"/>
                  <a:pt x="64" y="209"/>
                </a:cubicBezTo>
                <a:cubicBezTo>
                  <a:pt x="54" y="209"/>
                  <a:pt x="45" y="201"/>
                  <a:pt x="45" y="191"/>
                </a:cubicBezTo>
                <a:cubicBezTo>
                  <a:pt x="45" y="180"/>
                  <a:pt x="54" y="172"/>
                  <a:pt x="64" y="172"/>
                </a:cubicBezTo>
                <a:cubicBezTo>
                  <a:pt x="74" y="172"/>
                  <a:pt x="82" y="180"/>
                  <a:pt x="82" y="191"/>
                </a:cubicBezTo>
                <a:close/>
                <a:moveTo>
                  <a:pt x="330" y="302"/>
                </a:moveTo>
                <a:cubicBezTo>
                  <a:pt x="346" y="302"/>
                  <a:pt x="346" y="302"/>
                  <a:pt x="346" y="302"/>
                </a:cubicBezTo>
                <a:cubicBezTo>
                  <a:pt x="346" y="357"/>
                  <a:pt x="346" y="357"/>
                  <a:pt x="346" y="357"/>
                </a:cubicBezTo>
                <a:cubicBezTo>
                  <a:pt x="330" y="357"/>
                  <a:pt x="330" y="357"/>
                  <a:pt x="330" y="357"/>
                </a:cubicBezTo>
                <a:lnTo>
                  <a:pt x="330" y="302"/>
                </a:lnTo>
                <a:close/>
                <a:moveTo>
                  <a:pt x="299" y="302"/>
                </a:moveTo>
                <a:cubicBezTo>
                  <a:pt x="315" y="302"/>
                  <a:pt x="315" y="302"/>
                  <a:pt x="315" y="302"/>
                </a:cubicBezTo>
                <a:cubicBezTo>
                  <a:pt x="315" y="357"/>
                  <a:pt x="315" y="357"/>
                  <a:pt x="315" y="357"/>
                </a:cubicBezTo>
                <a:cubicBezTo>
                  <a:pt x="299" y="357"/>
                  <a:pt x="299" y="357"/>
                  <a:pt x="299" y="357"/>
                </a:cubicBezTo>
                <a:lnTo>
                  <a:pt x="299" y="302"/>
                </a:lnTo>
                <a:close/>
                <a:moveTo>
                  <a:pt x="268" y="302"/>
                </a:moveTo>
                <a:cubicBezTo>
                  <a:pt x="284" y="302"/>
                  <a:pt x="284" y="302"/>
                  <a:pt x="284" y="302"/>
                </a:cubicBezTo>
                <a:cubicBezTo>
                  <a:pt x="284" y="357"/>
                  <a:pt x="284" y="357"/>
                  <a:pt x="284" y="357"/>
                </a:cubicBezTo>
                <a:cubicBezTo>
                  <a:pt x="268" y="357"/>
                  <a:pt x="268" y="357"/>
                  <a:pt x="268" y="357"/>
                </a:cubicBezTo>
                <a:lnTo>
                  <a:pt x="268" y="302"/>
                </a:lnTo>
                <a:close/>
                <a:moveTo>
                  <a:pt x="237" y="302"/>
                </a:moveTo>
                <a:cubicBezTo>
                  <a:pt x="253" y="302"/>
                  <a:pt x="253" y="302"/>
                  <a:pt x="253" y="302"/>
                </a:cubicBezTo>
                <a:cubicBezTo>
                  <a:pt x="253" y="357"/>
                  <a:pt x="253" y="357"/>
                  <a:pt x="253" y="357"/>
                </a:cubicBezTo>
                <a:cubicBezTo>
                  <a:pt x="237" y="357"/>
                  <a:pt x="237" y="357"/>
                  <a:pt x="237" y="357"/>
                </a:cubicBezTo>
                <a:lnTo>
                  <a:pt x="237" y="302"/>
                </a:lnTo>
                <a:close/>
                <a:moveTo>
                  <a:pt x="82" y="328"/>
                </a:moveTo>
                <a:cubicBezTo>
                  <a:pt x="82" y="338"/>
                  <a:pt x="74" y="346"/>
                  <a:pt x="64" y="346"/>
                </a:cubicBezTo>
                <a:cubicBezTo>
                  <a:pt x="54" y="346"/>
                  <a:pt x="45" y="338"/>
                  <a:pt x="45" y="328"/>
                </a:cubicBezTo>
                <a:cubicBezTo>
                  <a:pt x="45" y="318"/>
                  <a:pt x="54" y="310"/>
                  <a:pt x="64" y="310"/>
                </a:cubicBezTo>
                <a:cubicBezTo>
                  <a:pt x="74" y="310"/>
                  <a:pt x="82" y="318"/>
                  <a:pt x="82" y="3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61">
            <a:extLst>
              <a:ext uri="{FF2B5EF4-FFF2-40B4-BE49-F238E27FC236}">
                <a16:creationId xmlns:a16="http://schemas.microsoft.com/office/drawing/2014/main" id="{4F5D21BD-0AEF-4020-91A7-9FEB3CEC1C0A}"/>
              </a:ext>
            </a:extLst>
          </p:cNvPr>
          <p:cNvSpPr/>
          <p:nvPr/>
        </p:nvSpPr>
        <p:spPr>
          <a:xfrm>
            <a:off x="6561739" y="4786004"/>
            <a:ext cx="3528508" cy="318330"/>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Hypervisor</a:t>
            </a:r>
          </a:p>
        </p:txBody>
      </p:sp>
      <p:sp>
        <p:nvSpPr>
          <p:cNvPr id="90" name="Rectangle 89">
            <a:extLst>
              <a:ext uri="{FF2B5EF4-FFF2-40B4-BE49-F238E27FC236}">
                <a16:creationId xmlns:a16="http://schemas.microsoft.com/office/drawing/2014/main" id="{A653C2B6-8C25-4EC4-A619-7692A9F84013}"/>
              </a:ext>
            </a:extLst>
          </p:cNvPr>
          <p:cNvSpPr/>
          <p:nvPr/>
        </p:nvSpPr>
        <p:spPr>
          <a:xfrm>
            <a:off x="6625600" y="4041337"/>
            <a:ext cx="3376294" cy="6366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OS</a:t>
            </a:r>
          </a:p>
        </p:txBody>
      </p:sp>
      <p:sp>
        <p:nvSpPr>
          <p:cNvPr id="43" name="Rectangle 42">
            <a:extLst>
              <a:ext uri="{FF2B5EF4-FFF2-40B4-BE49-F238E27FC236}">
                <a16:creationId xmlns:a16="http://schemas.microsoft.com/office/drawing/2014/main" id="{A4589DC8-F436-4165-AB53-DDDC8315C1FA}"/>
              </a:ext>
            </a:extLst>
          </p:cNvPr>
          <p:cNvSpPr/>
          <p:nvPr/>
        </p:nvSpPr>
        <p:spPr>
          <a:xfrm>
            <a:off x="3311940" y="2000094"/>
            <a:ext cx="997828" cy="31833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n>
                  <a:solidFill>
                    <a:sysClr val="windowText" lastClr="000000"/>
                  </a:solidFill>
                </a:ln>
                <a:solidFill>
                  <a:schemeClr val="bg1"/>
                </a:solidFill>
                <a:latin typeface="Calibri" panose="020F0502020204030204" pitchFamily="34" charset="0"/>
                <a:cs typeface="Calibri" panose="020F0502020204030204" pitchFamily="34" charset="0"/>
              </a:rPr>
              <a:t>VM</a:t>
            </a:r>
          </a:p>
        </p:txBody>
      </p:sp>
      <p:grpSp>
        <p:nvGrpSpPr>
          <p:cNvPr id="4" name="Group 3">
            <a:extLst>
              <a:ext uri="{FF2B5EF4-FFF2-40B4-BE49-F238E27FC236}">
                <a16:creationId xmlns:a16="http://schemas.microsoft.com/office/drawing/2014/main" id="{5AECBCE2-06BB-0349-B21D-2AF39ECB4F0F}"/>
              </a:ext>
            </a:extLst>
          </p:cNvPr>
          <p:cNvGrpSpPr/>
          <p:nvPr/>
        </p:nvGrpSpPr>
        <p:grpSpPr>
          <a:xfrm>
            <a:off x="6595818" y="2424258"/>
            <a:ext cx="1104613" cy="1227400"/>
            <a:chOff x="6715614" y="1683968"/>
            <a:chExt cx="1104613" cy="1227400"/>
          </a:xfrm>
        </p:grpSpPr>
        <p:sp>
          <p:nvSpPr>
            <p:cNvPr id="64" name="Rectangle 63">
              <a:extLst>
                <a:ext uri="{FF2B5EF4-FFF2-40B4-BE49-F238E27FC236}">
                  <a16:creationId xmlns:a16="http://schemas.microsoft.com/office/drawing/2014/main" id="{A4589DC8-F436-4165-AB53-DDDC8315C1FA}"/>
                </a:ext>
              </a:extLst>
            </p:cNvPr>
            <p:cNvSpPr/>
            <p:nvPr/>
          </p:nvSpPr>
          <p:spPr>
            <a:xfrm>
              <a:off x="6784103" y="2133313"/>
              <a:ext cx="997828" cy="3183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App 1</a:t>
              </a:r>
            </a:p>
          </p:txBody>
        </p:sp>
        <p:sp>
          <p:nvSpPr>
            <p:cNvPr id="65" name="Rectangle 64">
              <a:extLst>
                <a:ext uri="{FF2B5EF4-FFF2-40B4-BE49-F238E27FC236}">
                  <a16:creationId xmlns:a16="http://schemas.microsoft.com/office/drawing/2014/main" id="{E7A152A5-128B-46CC-9779-E4288DD2CB47}"/>
                </a:ext>
              </a:extLst>
            </p:cNvPr>
            <p:cNvSpPr/>
            <p:nvPr/>
          </p:nvSpPr>
          <p:spPr>
            <a:xfrm>
              <a:off x="6784103" y="2522340"/>
              <a:ext cx="997828" cy="3183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Bins/Libs</a:t>
              </a:r>
            </a:p>
          </p:txBody>
        </p:sp>
        <p:sp>
          <p:nvSpPr>
            <p:cNvPr id="71" name="Rectangle 70">
              <a:extLst>
                <a:ext uri="{FF2B5EF4-FFF2-40B4-BE49-F238E27FC236}">
                  <a16:creationId xmlns:a16="http://schemas.microsoft.com/office/drawing/2014/main" id="{78BB6FF7-B7F0-42FB-9075-C37F9E5FB0DF}"/>
                </a:ext>
              </a:extLst>
            </p:cNvPr>
            <p:cNvSpPr/>
            <p:nvPr/>
          </p:nvSpPr>
          <p:spPr>
            <a:xfrm>
              <a:off x="6745807" y="1683968"/>
              <a:ext cx="1074420" cy="1227400"/>
            </a:xfrm>
            <a:prstGeom prst="rect">
              <a:avLst/>
            </a:prstGeom>
            <a:noFill/>
            <a:ln w="635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46" name="Rectangle 45">
              <a:extLst>
                <a:ext uri="{FF2B5EF4-FFF2-40B4-BE49-F238E27FC236}">
                  <a16:creationId xmlns:a16="http://schemas.microsoft.com/office/drawing/2014/main" id="{A4589DC8-F436-4165-AB53-DDDC8315C1FA}"/>
                </a:ext>
              </a:extLst>
            </p:cNvPr>
            <p:cNvSpPr/>
            <p:nvPr/>
          </p:nvSpPr>
          <p:spPr>
            <a:xfrm>
              <a:off x="6715614" y="1683968"/>
              <a:ext cx="1100400" cy="3722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ln>
                    <a:solidFill>
                      <a:sysClr val="windowText" lastClr="000000"/>
                    </a:solidFill>
                  </a:ln>
                  <a:solidFill>
                    <a:schemeClr val="bg1"/>
                  </a:solidFill>
                  <a:latin typeface="Calibri" panose="020F0502020204030204" pitchFamily="34" charset="0"/>
                  <a:cs typeface="Calibri" panose="020F0502020204030204" pitchFamily="34" charset="0"/>
                </a:rPr>
                <a:t>Conrtainer</a:t>
              </a:r>
              <a:r>
                <a:rPr lang="en-US" sz="1400" dirty="0">
                  <a:ln>
                    <a:solidFill>
                      <a:sysClr val="windowText" lastClr="000000"/>
                    </a:solidFill>
                  </a:ln>
                  <a:solidFill>
                    <a:schemeClr val="bg1"/>
                  </a:solidFill>
                  <a:latin typeface="Calibri" panose="020F0502020204030204" pitchFamily="34" charset="0"/>
                  <a:cs typeface="Calibri" panose="020F0502020204030204" pitchFamily="34" charset="0"/>
                </a:rPr>
                <a:t> 1</a:t>
              </a:r>
            </a:p>
          </p:txBody>
        </p:sp>
      </p:grpSp>
      <p:grpSp>
        <p:nvGrpSpPr>
          <p:cNvPr id="5" name="Group 4">
            <a:extLst>
              <a:ext uri="{FF2B5EF4-FFF2-40B4-BE49-F238E27FC236}">
                <a16:creationId xmlns:a16="http://schemas.microsoft.com/office/drawing/2014/main" id="{E1152B16-16FD-F048-B611-CF3B37AE18BB}"/>
              </a:ext>
            </a:extLst>
          </p:cNvPr>
          <p:cNvGrpSpPr/>
          <p:nvPr/>
        </p:nvGrpSpPr>
        <p:grpSpPr>
          <a:xfrm>
            <a:off x="7772809" y="2424258"/>
            <a:ext cx="1104614" cy="1227400"/>
            <a:chOff x="7953435" y="1683968"/>
            <a:chExt cx="1104614" cy="1227400"/>
          </a:xfrm>
        </p:grpSpPr>
        <p:sp>
          <p:nvSpPr>
            <p:cNvPr id="73" name="Rectangle 72">
              <a:extLst>
                <a:ext uri="{FF2B5EF4-FFF2-40B4-BE49-F238E27FC236}">
                  <a16:creationId xmlns:a16="http://schemas.microsoft.com/office/drawing/2014/main" id="{80D4D086-B47D-4597-BA11-6D58D214ECB1}"/>
                </a:ext>
              </a:extLst>
            </p:cNvPr>
            <p:cNvSpPr/>
            <p:nvPr/>
          </p:nvSpPr>
          <p:spPr>
            <a:xfrm>
              <a:off x="8021925" y="2133313"/>
              <a:ext cx="997828" cy="318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App 2</a:t>
              </a:r>
            </a:p>
          </p:txBody>
        </p:sp>
        <p:sp>
          <p:nvSpPr>
            <p:cNvPr id="74" name="Rectangle 73">
              <a:extLst>
                <a:ext uri="{FF2B5EF4-FFF2-40B4-BE49-F238E27FC236}">
                  <a16:creationId xmlns:a16="http://schemas.microsoft.com/office/drawing/2014/main" id="{583D867B-BD0A-4E6C-82F7-ED54D27AB335}"/>
                </a:ext>
              </a:extLst>
            </p:cNvPr>
            <p:cNvSpPr/>
            <p:nvPr/>
          </p:nvSpPr>
          <p:spPr>
            <a:xfrm>
              <a:off x="8021925" y="2522340"/>
              <a:ext cx="997828" cy="318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Bins/Libs</a:t>
              </a:r>
            </a:p>
          </p:txBody>
        </p:sp>
        <p:sp>
          <p:nvSpPr>
            <p:cNvPr id="84" name="Rectangle 83">
              <a:extLst>
                <a:ext uri="{FF2B5EF4-FFF2-40B4-BE49-F238E27FC236}">
                  <a16:creationId xmlns:a16="http://schemas.microsoft.com/office/drawing/2014/main" id="{17B04E17-F091-44F2-BF68-28746AF721FF}"/>
                </a:ext>
              </a:extLst>
            </p:cNvPr>
            <p:cNvSpPr/>
            <p:nvPr/>
          </p:nvSpPr>
          <p:spPr>
            <a:xfrm>
              <a:off x="7983629" y="1683968"/>
              <a:ext cx="1074420" cy="1227400"/>
            </a:xfrm>
            <a:prstGeom prst="rect">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49" name="Rectangle 48">
              <a:extLst>
                <a:ext uri="{FF2B5EF4-FFF2-40B4-BE49-F238E27FC236}">
                  <a16:creationId xmlns:a16="http://schemas.microsoft.com/office/drawing/2014/main" id="{80D4D086-B47D-4597-BA11-6D58D214ECB1}"/>
                </a:ext>
              </a:extLst>
            </p:cNvPr>
            <p:cNvSpPr/>
            <p:nvPr/>
          </p:nvSpPr>
          <p:spPr>
            <a:xfrm>
              <a:off x="7953435" y="1698256"/>
              <a:ext cx="1104613" cy="3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ln>
                    <a:solidFill>
                      <a:sysClr val="windowText" lastClr="000000"/>
                    </a:solidFill>
                  </a:ln>
                  <a:solidFill>
                    <a:schemeClr val="bg1"/>
                  </a:solidFill>
                  <a:latin typeface="Calibri" panose="020F0502020204030204" pitchFamily="34" charset="0"/>
                  <a:cs typeface="Calibri" panose="020F0502020204030204" pitchFamily="34" charset="0"/>
                </a:rPr>
                <a:t>Conrtainer</a:t>
              </a:r>
              <a:r>
                <a:rPr lang="en-US" sz="1400" dirty="0">
                  <a:ln>
                    <a:solidFill>
                      <a:sysClr val="windowText" lastClr="000000"/>
                    </a:solidFill>
                  </a:ln>
                  <a:solidFill>
                    <a:schemeClr val="bg1"/>
                  </a:solidFill>
                  <a:latin typeface="Calibri" panose="020F0502020204030204" pitchFamily="34" charset="0"/>
                  <a:cs typeface="Calibri" panose="020F0502020204030204" pitchFamily="34" charset="0"/>
                </a:rPr>
                <a:t> 2</a:t>
              </a:r>
            </a:p>
          </p:txBody>
        </p:sp>
      </p:grpSp>
      <p:grpSp>
        <p:nvGrpSpPr>
          <p:cNvPr id="7" name="Group 6">
            <a:extLst>
              <a:ext uri="{FF2B5EF4-FFF2-40B4-BE49-F238E27FC236}">
                <a16:creationId xmlns:a16="http://schemas.microsoft.com/office/drawing/2014/main" id="{DAA42D80-AE7E-864F-BB6F-252D1513E4A6}"/>
              </a:ext>
            </a:extLst>
          </p:cNvPr>
          <p:cNvGrpSpPr/>
          <p:nvPr/>
        </p:nvGrpSpPr>
        <p:grpSpPr>
          <a:xfrm>
            <a:off x="8879491" y="2424258"/>
            <a:ext cx="1122403" cy="1227400"/>
            <a:chOff x="9162689" y="1683968"/>
            <a:chExt cx="1122403" cy="1227400"/>
          </a:xfrm>
        </p:grpSpPr>
        <p:sp>
          <p:nvSpPr>
            <p:cNvPr id="86" name="Rectangle 85">
              <a:extLst>
                <a:ext uri="{FF2B5EF4-FFF2-40B4-BE49-F238E27FC236}">
                  <a16:creationId xmlns:a16="http://schemas.microsoft.com/office/drawing/2014/main" id="{46C22806-F982-4647-8831-9E0AD8E37398}"/>
                </a:ext>
              </a:extLst>
            </p:cNvPr>
            <p:cNvSpPr/>
            <p:nvPr/>
          </p:nvSpPr>
          <p:spPr>
            <a:xfrm>
              <a:off x="9231178" y="2133313"/>
              <a:ext cx="997828" cy="318330"/>
            </a:xfrm>
            <a:prstGeom prst="rect">
              <a:avLst/>
            </a:prstGeom>
            <a:solidFill>
              <a:srgbClr val="89CBD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App 3</a:t>
              </a:r>
            </a:p>
          </p:txBody>
        </p:sp>
        <p:sp>
          <p:nvSpPr>
            <p:cNvPr id="87" name="Rectangle 86">
              <a:extLst>
                <a:ext uri="{FF2B5EF4-FFF2-40B4-BE49-F238E27FC236}">
                  <a16:creationId xmlns:a16="http://schemas.microsoft.com/office/drawing/2014/main" id="{B541CD82-887E-4D0C-8EF0-85CC8FD80FC1}"/>
                </a:ext>
              </a:extLst>
            </p:cNvPr>
            <p:cNvSpPr/>
            <p:nvPr/>
          </p:nvSpPr>
          <p:spPr>
            <a:xfrm>
              <a:off x="9231178" y="2522340"/>
              <a:ext cx="997828" cy="318330"/>
            </a:xfrm>
            <a:prstGeom prst="rect">
              <a:avLst/>
            </a:prstGeom>
            <a:solidFill>
              <a:srgbClr val="89CBD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Bins/Libs</a:t>
              </a:r>
            </a:p>
          </p:txBody>
        </p:sp>
        <p:sp>
          <p:nvSpPr>
            <p:cNvPr id="89" name="Rectangle 88">
              <a:extLst>
                <a:ext uri="{FF2B5EF4-FFF2-40B4-BE49-F238E27FC236}">
                  <a16:creationId xmlns:a16="http://schemas.microsoft.com/office/drawing/2014/main" id="{9E628779-77FB-48E5-94D1-75F898E94C5C}"/>
                </a:ext>
              </a:extLst>
            </p:cNvPr>
            <p:cNvSpPr/>
            <p:nvPr/>
          </p:nvSpPr>
          <p:spPr>
            <a:xfrm>
              <a:off x="9192882" y="1683968"/>
              <a:ext cx="1074420" cy="1227400"/>
            </a:xfrm>
            <a:prstGeom prst="rect">
              <a:avLst/>
            </a:prstGeom>
            <a:noFill/>
            <a:ln w="6350">
              <a:solidFill>
                <a:srgbClr val="89CBD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50" name="Rectangle 49">
              <a:extLst>
                <a:ext uri="{FF2B5EF4-FFF2-40B4-BE49-F238E27FC236}">
                  <a16:creationId xmlns:a16="http://schemas.microsoft.com/office/drawing/2014/main" id="{46C22806-F982-4647-8831-9E0AD8E37398}"/>
                </a:ext>
              </a:extLst>
            </p:cNvPr>
            <p:cNvSpPr/>
            <p:nvPr/>
          </p:nvSpPr>
          <p:spPr>
            <a:xfrm>
              <a:off x="9162689" y="1683968"/>
              <a:ext cx="1122403" cy="3722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ln>
                    <a:solidFill>
                      <a:sysClr val="windowText" lastClr="000000"/>
                    </a:solidFill>
                  </a:ln>
                  <a:solidFill>
                    <a:schemeClr val="bg1"/>
                  </a:solidFill>
                  <a:latin typeface="Calibri" panose="020F0502020204030204" pitchFamily="34" charset="0"/>
                  <a:cs typeface="Calibri" panose="020F0502020204030204" pitchFamily="34" charset="0"/>
                </a:rPr>
                <a:t>Conrtainer</a:t>
              </a:r>
              <a:r>
                <a:rPr lang="en-US" sz="1400" dirty="0">
                  <a:ln>
                    <a:solidFill>
                      <a:sysClr val="windowText" lastClr="000000"/>
                    </a:solidFill>
                  </a:ln>
                  <a:solidFill>
                    <a:schemeClr val="bg1"/>
                  </a:solidFill>
                  <a:latin typeface="Calibri" panose="020F0502020204030204" pitchFamily="34" charset="0"/>
                  <a:cs typeface="Calibri" panose="020F0502020204030204" pitchFamily="34" charset="0"/>
                </a:rPr>
                <a:t> 3</a:t>
              </a:r>
            </a:p>
          </p:txBody>
        </p:sp>
      </p:grpSp>
      <p:sp>
        <p:nvSpPr>
          <p:cNvPr id="51" name="Rectangle 50">
            <a:extLst>
              <a:ext uri="{FF2B5EF4-FFF2-40B4-BE49-F238E27FC236}">
                <a16:creationId xmlns:a16="http://schemas.microsoft.com/office/drawing/2014/main" id="{7590B69C-4C97-134A-966E-E9CCC5186198}"/>
              </a:ext>
            </a:extLst>
          </p:cNvPr>
          <p:cNvSpPr/>
          <p:nvPr/>
        </p:nvSpPr>
        <p:spPr>
          <a:xfrm>
            <a:off x="6625601" y="3719948"/>
            <a:ext cx="3376293" cy="27372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Container Engine</a:t>
            </a:r>
          </a:p>
        </p:txBody>
      </p:sp>
      <p:sp>
        <p:nvSpPr>
          <p:cNvPr id="52" name="Rectangle 51">
            <a:extLst>
              <a:ext uri="{FF2B5EF4-FFF2-40B4-BE49-F238E27FC236}">
                <a16:creationId xmlns:a16="http://schemas.microsoft.com/office/drawing/2014/main" id="{F2320260-A7B5-7C42-9B53-34EADCD85D95}"/>
              </a:ext>
            </a:extLst>
          </p:cNvPr>
          <p:cNvSpPr/>
          <p:nvPr/>
        </p:nvSpPr>
        <p:spPr>
          <a:xfrm>
            <a:off x="6561739" y="1906502"/>
            <a:ext cx="3528508" cy="2848581"/>
          </a:xfrm>
          <a:prstGeom prst="rect">
            <a:avLst/>
          </a:prstGeom>
          <a:noFill/>
          <a:ln w="6350">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53" name="Rectangle 52">
            <a:extLst>
              <a:ext uri="{FF2B5EF4-FFF2-40B4-BE49-F238E27FC236}">
                <a16:creationId xmlns:a16="http://schemas.microsoft.com/office/drawing/2014/main" id="{1C286D2B-09D6-C344-94EE-887D9D0387E3}"/>
              </a:ext>
            </a:extLst>
          </p:cNvPr>
          <p:cNvSpPr/>
          <p:nvPr/>
        </p:nvSpPr>
        <p:spPr>
          <a:xfrm>
            <a:off x="7825881" y="2039762"/>
            <a:ext cx="997828" cy="31833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n>
                  <a:solidFill>
                    <a:sysClr val="windowText" lastClr="000000"/>
                  </a:solidFill>
                </a:ln>
                <a:solidFill>
                  <a:schemeClr val="bg1"/>
                </a:solidFill>
                <a:latin typeface="Calibri" panose="020F0502020204030204" pitchFamily="34" charset="0"/>
                <a:cs typeface="Calibri" panose="020F0502020204030204" pitchFamily="34" charset="0"/>
              </a:rPr>
              <a:t>VM</a:t>
            </a:r>
          </a:p>
        </p:txBody>
      </p:sp>
    </p:spTree>
    <p:extLst>
      <p:ext uri="{BB962C8B-B14F-4D97-AF65-F5344CB8AC3E}">
        <p14:creationId xmlns:p14="http://schemas.microsoft.com/office/powerpoint/2010/main" val="333784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0BE3D545-E028-B341-9555-94DDCEA9DB7C}"/>
              </a:ext>
            </a:extLst>
          </p:cNvPr>
          <p:cNvSpPr/>
          <p:nvPr/>
        </p:nvSpPr>
        <p:spPr>
          <a:xfrm>
            <a:off x="1424763" y="1472917"/>
            <a:ext cx="5925161" cy="31798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5B659-2FBA-0743-9403-FA0287968E0E}"/>
              </a:ext>
            </a:extLst>
          </p:cNvPr>
          <p:cNvSpPr>
            <a:spLocks noGrp="1"/>
          </p:cNvSpPr>
          <p:nvPr>
            <p:ph type="title"/>
          </p:nvPr>
        </p:nvSpPr>
        <p:spPr/>
        <p:txBody>
          <a:bodyPr/>
          <a:lstStyle/>
          <a:p>
            <a:r>
              <a:rPr lang="en-US" dirty="0"/>
              <a:t>VMware Cloud PKS with Istio</a:t>
            </a:r>
          </a:p>
        </p:txBody>
      </p:sp>
      <p:sp>
        <p:nvSpPr>
          <p:cNvPr id="24" name="Rectangle 23">
            <a:extLst>
              <a:ext uri="{FF2B5EF4-FFF2-40B4-BE49-F238E27FC236}">
                <a16:creationId xmlns:a16="http://schemas.microsoft.com/office/drawing/2014/main" id="{7326711A-C384-9941-B2D3-44FE1C30A30B}"/>
              </a:ext>
            </a:extLst>
          </p:cNvPr>
          <p:cNvSpPr/>
          <p:nvPr/>
        </p:nvSpPr>
        <p:spPr>
          <a:xfrm>
            <a:off x="2392488" y="3202754"/>
            <a:ext cx="1080654"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Frontend Pod</a:t>
            </a:r>
          </a:p>
        </p:txBody>
      </p:sp>
      <p:sp>
        <p:nvSpPr>
          <p:cNvPr id="25" name="Rectangle 24">
            <a:extLst>
              <a:ext uri="{FF2B5EF4-FFF2-40B4-BE49-F238E27FC236}">
                <a16:creationId xmlns:a16="http://schemas.microsoft.com/office/drawing/2014/main" id="{C5B668E9-49CA-7940-9FE7-DD6DCE4895BE}"/>
              </a:ext>
            </a:extLst>
          </p:cNvPr>
          <p:cNvSpPr/>
          <p:nvPr/>
        </p:nvSpPr>
        <p:spPr>
          <a:xfrm>
            <a:off x="3514706" y="3196767"/>
            <a:ext cx="1080654"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Frontend Pod</a:t>
            </a:r>
          </a:p>
        </p:txBody>
      </p:sp>
      <p:sp>
        <p:nvSpPr>
          <p:cNvPr id="26" name="Rectangle 25">
            <a:extLst>
              <a:ext uri="{FF2B5EF4-FFF2-40B4-BE49-F238E27FC236}">
                <a16:creationId xmlns:a16="http://schemas.microsoft.com/office/drawing/2014/main" id="{9C14093F-35C0-0440-B80A-6D7C4CBAF20E}"/>
              </a:ext>
            </a:extLst>
          </p:cNvPr>
          <p:cNvSpPr/>
          <p:nvPr/>
        </p:nvSpPr>
        <p:spPr>
          <a:xfrm>
            <a:off x="4636924" y="3190780"/>
            <a:ext cx="1080654"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App Pod</a:t>
            </a:r>
          </a:p>
        </p:txBody>
      </p:sp>
      <p:sp>
        <p:nvSpPr>
          <p:cNvPr id="27" name="Rectangle 26">
            <a:extLst>
              <a:ext uri="{FF2B5EF4-FFF2-40B4-BE49-F238E27FC236}">
                <a16:creationId xmlns:a16="http://schemas.microsoft.com/office/drawing/2014/main" id="{BC81E035-66EE-154E-A239-2D64DBC86503}"/>
              </a:ext>
            </a:extLst>
          </p:cNvPr>
          <p:cNvSpPr/>
          <p:nvPr/>
        </p:nvSpPr>
        <p:spPr>
          <a:xfrm>
            <a:off x="5759142" y="3184793"/>
            <a:ext cx="1080654"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MySQL Pod</a:t>
            </a:r>
          </a:p>
        </p:txBody>
      </p:sp>
      <p:grpSp>
        <p:nvGrpSpPr>
          <p:cNvPr id="7" name="Group 6">
            <a:extLst>
              <a:ext uri="{FF2B5EF4-FFF2-40B4-BE49-F238E27FC236}">
                <a16:creationId xmlns:a16="http://schemas.microsoft.com/office/drawing/2014/main" id="{34114714-A2D8-CD4E-B50D-C150B264E65A}"/>
              </a:ext>
            </a:extLst>
          </p:cNvPr>
          <p:cNvGrpSpPr/>
          <p:nvPr/>
        </p:nvGrpSpPr>
        <p:grpSpPr>
          <a:xfrm>
            <a:off x="3934337" y="4467583"/>
            <a:ext cx="3649609" cy="2099116"/>
            <a:chOff x="2871495" y="4386163"/>
            <a:chExt cx="3649609" cy="2099116"/>
          </a:xfrm>
        </p:grpSpPr>
        <p:grpSp>
          <p:nvGrpSpPr>
            <p:cNvPr id="18" name="Group 17">
              <a:extLst>
                <a:ext uri="{FF2B5EF4-FFF2-40B4-BE49-F238E27FC236}">
                  <a16:creationId xmlns:a16="http://schemas.microsoft.com/office/drawing/2014/main" id="{3055FDDC-2EB5-EE4B-8BE5-5991ABEC479D}"/>
                </a:ext>
              </a:extLst>
            </p:cNvPr>
            <p:cNvGrpSpPr/>
            <p:nvPr/>
          </p:nvGrpSpPr>
          <p:grpSpPr>
            <a:xfrm>
              <a:off x="3641144" y="4880430"/>
              <a:ext cx="1131708" cy="1174772"/>
              <a:chOff x="3328576" y="3203445"/>
              <a:chExt cx="1516028" cy="1509179"/>
            </a:xfrm>
          </p:grpSpPr>
          <p:pic>
            <p:nvPicPr>
              <p:cNvPr id="17" name="Picture 16">
                <a:extLst>
                  <a:ext uri="{FF2B5EF4-FFF2-40B4-BE49-F238E27FC236}">
                    <a16:creationId xmlns:a16="http://schemas.microsoft.com/office/drawing/2014/main" id="{9B728608-BDF4-CF41-B785-A935B4709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8576" y="3203445"/>
                <a:ext cx="1429748" cy="1509179"/>
              </a:xfrm>
              <a:prstGeom prst="rect">
                <a:avLst/>
              </a:prstGeom>
            </p:spPr>
          </p:pic>
          <p:sp>
            <p:nvSpPr>
              <p:cNvPr id="14" name="Rectangle 13">
                <a:extLst>
                  <a:ext uri="{FF2B5EF4-FFF2-40B4-BE49-F238E27FC236}">
                    <a16:creationId xmlns:a16="http://schemas.microsoft.com/office/drawing/2014/main" id="{040C0587-203D-E741-8202-F16344B40697}"/>
                  </a:ext>
                </a:extLst>
              </p:cNvPr>
              <p:cNvSpPr/>
              <p:nvPr/>
            </p:nvSpPr>
            <p:spPr>
              <a:xfrm>
                <a:off x="3887403" y="4001074"/>
                <a:ext cx="957201" cy="514004"/>
              </a:xfrm>
              <a:prstGeom prst="rect">
                <a:avLst/>
              </a:prstGeom>
            </p:spPr>
            <p:txBody>
              <a:bodyPr wrap="square">
                <a:spAutoFit/>
              </a:bodyPr>
              <a:lstStyle/>
              <a:p>
                <a:pPr algn="ctr">
                  <a:spcAft>
                    <a:spcPts val="600"/>
                  </a:spcAft>
                </a:pPr>
                <a:r>
                  <a:rPr lang="en-US" sz="1000" dirty="0">
                    <a:solidFill>
                      <a:schemeClr val="bg1"/>
                    </a:solidFill>
                  </a:rPr>
                  <a:t>Master Nodes</a:t>
                </a:r>
              </a:p>
            </p:txBody>
          </p:sp>
        </p:grpSp>
        <p:grpSp>
          <p:nvGrpSpPr>
            <p:cNvPr id="19" name="Group 18">
              <a:extLst>
                <a:ext uri="{FF2B5EF4-FFF2-40B4-BE49-F238E27FC236}">
                  <a16:creationId xmlns:a16="http://schemas.microsoft.com/office/drawing/2014/main" id="{8C4443A9-0F12-0649-BF85-88FD0072D18E}"/>
                </a:ext>
              </a:extLst>
            </p:cNvPr>
            <p:cNvGrpSpPr/>
            <p:nvPr/>
          </p:nvGrpSpPr>
          <p:grpSpPr>
            <a:xfrm>
              <a:off x="4890156" y="4893936"/>
              <a:ext cx="1183190" cy="1161267"/>
              <a:chOff x="3328576" y="3203445"/>
              <a:chExt cx="1584993" cy="1509179"/>
            </a:xfrm>
          </p:grpSpPr>
          <p:pic>
            <p:nvPicPr>
              <p:cNvPr id="20" name="Picture 19">
                <a:extLst>
                  <a:ext uri="{FF2B5EF4-FFF2-40B4-BE49-F238E27FC236}">
                    <a16:creationId xmlns:a16="http://schemas.microsoft.com/office/drawing/2014/main" id="{64789007-368B-1D40-BF4D-8F444656B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8576" y="3203445"/>
                <a:ext cx="1429748" cy="1509179"/>
              </a:xfrm>
              <a:prstGeom prst="rect">
                <a:avLst/>
              </a:prstGeom>
            </p:spPr>
          </p:pic>
          <p:sp>
            <p:nvSpPr>
              <p:cNvPr id="21" name="Rectangle 20">
                <a:extLst>
                  <a:ext uri="{FF2B5EF4-FFF2-40B4-BE49-F238E27FC236}">
                    <a16:creationId xmlns:a16="http://schemas.microsoft.com/office/drawing/2014/main" id="{77A932CF-B709-DD46-A0A4-550E39AFEFC2}"/>
                  </a:ext>
                </a:extLst>
              </p:cNvPr>
              <p:cNvSpPr/>
              <p:nvPr/>
            </p:nvSpPr>
            <p:spPr>
              <a:xfrm>
                <a:off x="3731498" y="4005603"/>
                <a:ext cx="1182071" cy="519982"/>
              </a:xfrm>
              <a:prstGeom prst="rect">
                <a:avLst/>
              </a:prstGeom>
            </p:spPr>
            <p:txBody>
              <a:bodyPr wrap="square">
                <a:spAutoFit/>
              </a:bodyPr>
              <a:lstStyle/>
              <a:p>
                <a:pPr algn="ctr">
                  <a:spcAft>
                    <a:spcPts val="600"/>
                  </a:spcAft>
                </a:pPr>
                <a:r>
                  <a:rPr lang="en-US" sz="1000" dirty="0">
                    <a:solidFill>
                      <a:schemeClr val="bg1"/>
                    </a:solidFill>
                  </a:rPr>
                  <a:t>Worker Nodes</a:t>
                </a:r>
              </a:p>
            </p:txBody>
          </p:sp>
        </p:grpSp>
        <p:grpSp>
          <p:nvGrpSpPr>
            <p:cNvPr id="28" name="Group 27">
              <a:extLst>
                <a:ext uri="{FF2B5EF4-FFF2-40B4-BE49-F238E27FC236}">
                  <a16:creationId xmlns:a16="http://schemas.microsoft.com/office/drawing/2014/main" id="{FAA435E5-07DE-1344-95BE-2A2CE6A93C9B}"/>
                </a:ext>
              </a:extLst>
            </p:cNvPr>
            <p:cNvGrpSpPr/>
            <p:nvPr/>
          </p:nvGrpSpPr>
          <p:grpSpPr>
            <a:xfrm>
              <a:off x="2871495" y="4633922"/>
              <a:ext cx="3649609" cy="1851357"/>
              <a:chOff x="-194923" y="1127988"/>
              <a:chExt cx="3469735" cy="1851357"/>
            </a:xfrm>
          </p:grpSpPr>
          <p:sp>
            <p:nvSpPr>
              <p:cNvPr id="29" name="Rounded Rectangle 28">
                <a:extLst>
                  <a:ext uri="{FF2B5EF4-FFF2-40B4-BE49-F238E27FC236}">
                    <a16:creationId xmlns:a16="http://schemas.microsoft.com/office/drawing/2014/main" id="{74D7B649-CB52-584D-8006-D1A34471CF2B}"/>
                  </a:ext>
                </a:extLst>
              </p:cNvPr>
              <p:cNvSpPr/>
              <p:nvPr/>
            </p:nvSpPr>
            <p:spPr>
              <a:xfrm>
                <a:off x="-100910" y="1250857"/>
                <a:ext cx="3375722" cy="167657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rial"/>
                  <a:cs typeface="Arial"/>
                </a:endParaRPr>
              </a:p>
            </p:txBody>
          </p:sp>
          <p:sp>
            <p:nvSpPr>
              <p:cNvPr id="30" name="TextBox 35">
                <a:extLst>
                  <a:ext uri="{FF2B5EF4-FFF2-40B4-BE49-F238E27FC236}">
                    <a16:creationId xmlns:a16="http://schemas.microsoft.com/office/drawing/2014/main" id="{06976250-74F4-1848-B431-49664A9AABB1}"/>
                  </a:ext>
                </a:extLst>
              </p:cNvPr>
              <p:cNvSpPr txBox="1">
                <a:spLocks noChangeArrowheads="1"/>
              </p:cNvSpPr>
              <p:nvPr/>
            </p:nvSpPr>
            <p:spPr bwMode="auto">
              <a:xfrm>
                <a:off x="893211" y="2748513"/>
                <a:ext cx="1557337" cy="230832"/>
              </a:xfrm>
              <a:prstGeom prst="rect">
                <a:avLst/>
              </a:prstGeom>
              <a:noFill/>
              <a:ln w="9525">
                <a:noFill/>
                <a:miter lim="800000"/>
                <a:headEnd/>
                <a:tailEnd/>
              </a:ln>
            </p:spPr>
            <p:txBody>
              <a:bodyPr>
                <a:spAutoFit/>
              </a:bodyPr>
              <a:lstStyle/>
              <a:p>
                <a:pPr algn="ctr"/>
                <a:r>
                  <a:rPr lang="en-US" sz="900" b="1" dirty="0">
                    <a:latin typeface="+mj-lt"/>
                    <a:ea typeface="Verdana" pitchFamily="34" charset="0"/>
                    <a:cs typeface="Helvetica Neue"/>
                  </a:rPr>
                  <a:t>virtual private cloud</a:t>
                </a:r>
              </a:p>
            </p:txBody>
          </p:sp>
          <p:pic>
            <p:nvPicPr>
              <p:cNvPr id="31" name="Picture 30">
                <a:extLst>
                  <a:ext uri="{FF2B5EF4-FFF2-40B4-BE49-F238E27FC236}">
                    <a16:creationId xmlns:a16="http://schemas.microsoft.com/office/drawing/2014/main" id="{73902C3A-0A0C-7D42-8899-F996EBF78C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923" y="1127988"/>
                <a:ext cx="599170" cy="391125"/>
              </a:xfrm>
              <a:prstGeom prst="rect">
                <a:avLst/>
              </a:prstGeom>
            </p:spPr>
          </p:pic>
        </p:grpSp>
        <p:sp>
          <p:nvSpPr>
            <p:cNvPr id="23" name="Rectangle 22">
              <a:extLst>
                <a:ext uri="{FF2B5EF4-FFF2-40B4-BE49-F238E27FC236}">
                  <a16:creationId xmlns:a16="http://schemas.microsoft.com/office/drawing/2014/main" id="{412BD2B7-1339-BC4C-8A4B-6498BC009BA4}"/>
                </a:ext>
              </a:extLst>
            </p:cNvPr>
            <p:cNvSpPr/>
            <p:nvPr/>
          </p:nvSpPr>
          <p:spPr>
            <a:xfrm>
              <a:off x="3520227" y="4386163"/>
              <a:ext cx="2352146" cy="44235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Kubernetes Cluster</a:t>
              </a:r>
            </a:p>
          </p:txBody>
        </p:sp>
      </p:grpSp>
      <p:sp>
        <p:nvSpPr>
          <p:cNvPr id="44" name="Rectangle 43">
            <a:extLst>
              <a:ext uri="{FF2B5EF4-FFF2-40B4-BE49-F238E27FC236}">
                <a16:creationId xmlns:a16="http://schemas.microsoft.com/office/drawing/2014/main" id="{6D99DC3B-46DD-334A-B348-FA1D0D4C9AFF}"/>
              </a:ext>
            </a:extLst>
          </p:cNvPr>
          <p:cNvSpPr/>
          <p:nvPr/>
        </p:nvSpPr>
        <p:spPr>
          <a:xfrm>
            <a:off x="1967737" y="2651062"/>
            <a:ext cx="1549889"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Frontend Service</a:t>
            </a:r>
          </a:p>
        </p:txBody>
      </p:sp>
      <p:sp>
        <p:nvSpPr>
          <p:cNvPr id="45" name="Rectangle 44">
            <a:extLst>
              <a:ext uri="{FF2B5EF4-FFF2-40B4-BE49-F238E27FC236}">
                <a16:creationId xmlns:a16="http://schemas.microsoft.com/office/drawing/2014/main" id="{20F81DF0-4130-674F-8A2B-CC02186B59AF}"/>
              </a:ext>
            </a:extLst>
          </p:cNvPr>
          <p:cNvSpPr/>
          <p:nvPr/>
        </p:nvSpPr>
        <p:spPr>
          <a:xfrm>
            <a:off x="3769566" y="2651062"/>
            <a:ext cx="1549889"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JavaScript Service</a:t>
            </a:r>
          </a:p>
        </p:txBody>
      </p:sp>
      <p:sp>
        <p:nvSpPr>
          <p:cNvPr id="46" name="Rectangle 45">
            <a:extLst>
              <a:ext uri="{FF2B5EF4-FFF2-40B4-BE49-F238E27FC236}">
                <a16:creationId xmlns:a16="http://schemas.microsoft.com/office/drawing/2014/main" id="{29F7D7C7-E1D8-614A-8EE0-3D0BEBA58CBD}"/>
              </a:ext>
            </a:extLst>
          </p:cNvPr>
          <p:cNvSpPr/>
          <p:nvPr/>
        </p:nvSpPr>
        <p:spPr>
          <a:xfrm>
            <a:off x="5615036" y="2651062"/>
            <a:ext cx="1549889"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MySQL   Service</a:t>
            </a:r>
          </a:p>
        </p:txBody>
      </p:sp>
      <p:cxnSp>
        <p:nvCxnSpPr>
          <p:cNvPr id="47" name="Straight Arrow Connector 46">
            <a:extLst>
              <a:ext uri="{FF2B5EF4-FFF2-40B4-BE49-F238E27FC236}">
                <a16:creationId xmlns:a16="http://schemas.microsoft.com/office/drawing/2014/main" id="{4E164313-066C-F642-84A5-B262AA025214}"/>
              </a:ext>
            </a:extLst>
          </p:cNvPr>
          <p:cNvCxnSpPr>
            <a:stCxn id="44" idx="3"/>
            <a:endCxn id="45" idx="1"/>
          </p:cNvCxnSpPr>
          <p:nvPr/>
        </p:nvCxnSpPr>
        <p:spPr bwMode="gray">
          <a:xfrm>
            <a:off x="3517626" y="2846238"/>
            <a:ext cx="251939" cy="0"/>
          </a:xfrm>
          <a:prstGeom prst="straightConnector1">
            <a:avLst/>
          </a:prstGeom>
          <a:ln>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B90A907-DD7C-814B-8E2B-B96EEC9FCE29}"/>
              </a:ext>
            </a:extLst>
          </p:cNvPr>
          <p:cNvCxnSpPr>
            <a:stCxn id="45" idx="3"/>
            <a:endCxn id="46" idx="1"/>
          </p:cNvCxnSpPr>
          <p:nvPr/>
        </p:nvCxnSpPr>
        <p:spPr bwMode="gray">
          <a:xfrm>
            <a:off x="5319454" y="2846238"/>
            <a:ext cx="295580" cy="0"/>
          </a:xfrm>
          <a:prstGeom prst="straightConnector1">
            <a:avLst/>
          </a:prstGeom>
          <a:ln>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F0BF248-345E-FB40-B027-F89B0786B8A0}"/>
              </a:ext>
            </a:extLst>
          </p:cNvPr>
          <p:cNvSpPr txBox="1"/>
          <p:nvPr/>
        </p:nvSpPr>
        <p:spPr>
          <a:xfrm rot="5400000">
            <a:off x="3093081" y="3420259"/>
            <a:ext cx="369332" cy="2122880"/>
          </a:xfrm>
          <a:prstGeom prst="rect">
            <a:avLst/>
          </a:prstGeom>
          <a:noFill/>
        </p:spPr>
        <p:txBody>
          <a:bodyPr vert="vert270" wrap="square" rtlCol="0">
            <a:spAutoFit/>
          </a:bodyPr>
          <a:lstStyle/>
          <a:p>
            <a:r>
              <a:rPr lang="en-US" sz="1200" dirty="0"/>
              <a:t>Namespace =</a:t>
            </a:r>
            <a:r>
              <a:rPr lang="en-US" sz="1200" dirty="0" err="1"/>
              <a:t>planespotter</a:t>
            </a:r>
            <a:endParaRPr lang="en-US" sz="1200" dirty="0"/>
          </a:p>
        </p:txBody>
      </p:sp>
      <p:sp>
        <p:nvSpPr>
          <p:cNvPr id="36" name="Rounded Rectangle 35">
            <a:extLst>
              <a:ext uri="{FF2B5EF4-FFF2-40B4-BE49-F238E27FC236}">
                <a16:creationId xmlns:a16="http://schemas.microsoft.com/office/drawing/2014/main" id="{E767D932-677C-0E46-B11B-792F17D6B65A}"/>
              </a:ext>
            </a:extLst>
          </p:cNvPr>
          <p:cNvSpPr/>
          <p:nvPr/>
        </p:nvSpPr>
        <p:spPr>
          <a:xfrm>
            <a:off x="7512800" y="1472917"/>
            <a:ext cx="3907978" cy="31798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7692F89-28F0-D546-80CC-3E299BBC0FE0}"/>
              </a:ext>
            </a:extLst>
          </p:cNvPr>
          <p:cNvSpPr txBox="1"/>
          <p:nvPr/>
        </p:nvSpPr>
        <p:spPr>
          <a:xfrm rot="5400000">
            <a:off x="8829745" y="3433588"/>
            <a:ext cx="369332" cy="2122880"/>
          </a:xfrm>
          <a:prstGeom prst="rect">
            <a:avLst/>
          </a:prstGeom>
          <a:noFill/>
        </p:spPr>
        <p:txBody>
          <a:bodyPr vert="vert270" wrap="square" rtlCol="0">
            <a:spAutoFit/>
          </a:bodyPr>
          <a:lstStyle/>
          <a:p>
            <a:r>
              <a:rPr lang="en-US" sz="1200" dirty="0"/>
              <a:t>Namespace =Istio-system</a:t>
            </a:r>
          </a:p>
        </p:txBody>
      </p:sp>
      <p:sp>
        <p:nvSpPr>
          <p:cNvPr id="39" name="Rectangle 38">
            <a:extLst>
              <a:ext uri="{FF2B5EF4-FFF2-40B4-BE49-F238E27FC236}">
                <a16:creationId xmlns:a16="http://schemas.microsoft.com/office/drawing/2014/main" id="{0617BB30-C0EF-1644-BBF0-38C13A1464DF}"/>
              </a:ext>
            </a:extLst>
          </p:cNvPr>
          <p:cNvSpPr/>
          <p:nvPr/>
        </p:nvSpPr>
        <p:spPr>
          <a:xfrm>
            <a:off x="7846093" y="3211235"/>
            <a:ext cx="667613"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Istio-pilot</a:t>
            </a:r>
          </a:p>
        </p:txBody>
      </p:sp>
      <p:sp>
        <p:nvSpPr>
          <p:cNvPr id="40" name="Rectangle 39">
            <a:extLst>
              <a:ext uri="{FF2B5EF4-FFF2-40B4-BE49-F238E27FC236}">
                <a16:creationId xmlns:a16="http://schemas.microsoft.com/office/drawing/2014/main" id="{BC00F087-12B9-894A-9358-D0F319961D37}"/>
              </a:ext>
            </a:extLst>
          </p:cNvPr>
          <p:cNvSpPr/>
          <p:nvPr/>
        </p:nvSpPr>
        <p:spPr>
          <a:xfrm>
            <a:off x="8643127" y="3196767"/>
            <a:ext cx="645188"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Istio-citadel</a:t>
            </a:r>
          </a:p>
        </p:txBody>
      </p:sp>
      <p:sp>
        <p:nvSpPr>
          <p:cNvPr id="42" name="Rectangle 41">
            <a:extLst>
              <a:ext uri="{FF2B5EF4-FFF2-40B4-BE49-F238E27FC236}">
                <a16:creationId xmlns:a16="http://schemas.microsoft.com/office/drawing/2014/main" id="{187D154C-528E-B14C-9519-55327ADD3FD4}"/>
              </a:ext>
            </a:extLst>
          </p:cNvPr>
          <p:cNvSpPr/>
          <p:nvPr/>
        </p:nvSpPr>
        <p:spPr>
          <a:xfrm>
            <a:off x="9393803" y="3196767"/>
            <a:ext cx="756398"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Istio-ingress</a:t>
            </a:r>
          </a:p>
        </p:txBody>
      </p:sp>
      <p:sp>
        <p:nvSpPr>
          <p:cNvPr id="49" name="Rectangle 48">
            <a:extLst>
              <a:ext uri="{FF2B5EF4-FFF2-40B4-BE49-F238E27FC236}">
                <a16:creationId xmlns:a16="http://schemas.microsoft.com/office/drawing/2014/main" id="{42515724-5FA6-0E47-B303-11ADE6126585}"/>
              </a:ext>
            </a:extLst>
          </p:cNvPr>
          <p:cNvSpPr/>
          <p:nvPr/>
        </p:nvSpPr>
        <p:spPr>
          <a:xfrm>
            <a:off x="7701026" y="2644903"/>
            <a:ext cx="810473"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Istio-pilot</a:t>
            </a:r>
          </a:p>
        </p:txBody>
      </p:sp>
      <p:sp>
        <p:nvSpPr>
          <p:cNvPr id="50" name="Rectangle 49">
            <a:extLst>
              <a:ext uri="{FF2B5EF4-FFF2-40B4-BE49-F238E27FC236}">
                <a16:creationId xmlns:a16="http://schemas.microsoft.com/office/drawing/2014/main" id="{717C2675-C0FF-774D-9773-9C48FB1C41C0}"/>
              </a:ext>
            </a:extLst>
          </p:cNvPr>
          <p:cNvSpPr/>
          <p:nvPr/>
        </p:nvSpPr>
        <p:spPr>
          <a:xfrm>
            <a:off x="8643127" y="2651062"/>
            <a:ext cx="613941"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Istio-citadel</a:t>
            </a:r>
          </a:p>
        </p:txBody>
      </p:sp>
      <p:sp>
        <p:nvSpPr>
          <p:cNvPr id="51" name="Rectangle 50">
            <a:extLst>
              <a:ext uri="{FF2B5EF4-FFF2-40B4-BE49-F238E27FC236}">
                <a16:creationId xmlns:a16="http://schemas.microsoft.com/office/drawing/2014/main" id="{C3ED55EA-298E-3D42-A3CA-AEAAA4F9D09A}"/>
              </a:ext>
            </a:extLst>
          </p:cNvPr>
          <p:cNvSpPr/>
          <p:nvPr/>
        </p:nvSpPr>
        <p:spPr>
          <a:xfrm>
            <a:off x="10235041" y="3209394"/>
            <a:ext cx="756398"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Istio-policy</a:t>
            </a:r>
          </a:p>
        </p:txBody>
      </p:sp>
      <p:sp>
        <p:nvSpPr>
          <p:cNvPr id="52" name="Rectangle 51">
            <a:extLst>
              <a:ext uri="{FF2B5EF4-FFF2-40B4-BE49-F238E27FC236}">
                <a16:creationId xmlns:a16="http://schemas.microsoft.com/office/drawing/2014/main" id="{93EE5A3C-7C4A-A140-BBDF-5C1B1B5BE6F6}"/>
              </a:ext>
            </a:extLst>
          </p:cNvPr>
          <p:cNvSpPr/>
          <p:nvPr/>
        </p:nvSpPr>
        <p:spPr>
          <a:xfrm>
            <a:off x="9466789" y="2644903"/>
            <a:ext cx="613941"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Istio-ingress</a:t>
            </a:r>
          </a:p>
        </p:txBody>
      </p:sp>
      <p:sp>
        <p:nvSpPr>
          <p:cNvPr id="53" name="Rectangle 52">
            <a:extLst>
              <a:ext uri="{FF2B5EF4-FFF2-40B4-BE49-F238E27FC236}">
                <a16:creationId xmlns:a16="http://schemas.microsoft.com/office/drawing/2014/main" id="{33F70829-9CCA-BB4A-ACD1-02BB557C0C1A}"/>
              </a:ext>
            </a:extLst>
          </p:cNvPr>
          <p:cNvSpPr/>
          <p:nvPr/>
        </p:nvSpPr>
        <p:spPr>
          <a:xfrm>
            <a:off x="10258150" y="2655344"/>
            <a:ext cx="613941"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Istio-Policy</a:t>
            </a:r>
          </a:p>
        </p:txBody>
      </p:sp>
      <p:cxnSp>
        <p:nvCxnSpPr>
          <p:cNvPr id="54" name="Straight Arrow Connector 53">
            <a:extLst>
              <a:ext uri="{FF2B5EF4-FFF2-40B4-BE49-F238E27FC236}">
                <a16:creationId xmlns:a16="http://schemas.microsoft.com/office/drawing/2014/main" id="{5BC1BF26-D61F-E342-A882-15D5D7049D42}"/>
              </a:ext>
            </a:extLst>
          </p:cNvPr>
          <p:cNvCxnSpPr>
            <a:cxnSpLocks/>
            <a:stCxn id="49" idx="3"/>
            <a:endCxn id="50" idx="1"/>
          </p:cNvCxnSpPr>
          <p:nvPr/>
        </p:nvCxnSpPr>
        <p:spPr bwMode="gray">
          <a:xfrm>
            <a:off x="8511499" y="2840079"/>
            <a:ext cx="131628" cy="6159"/>
          </a:xfrm>
          <a:prstGeom prst="straightConnector1">
            <a:avLst/>
          </a:prstGeom>
          <a:ln>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8CCE823-5BCD-6647-892D-A547964C5C71}"/>
              </a:ext>
            </a:extLst>
          </p:cNvPr>
          <p:cNvCxnSpPr>
            <a:cxnSpLocks/>
            <a:stCxn id="50" idx="3"/>
            <a:endCxn id="52" idx="1"/>
          </p:cNvCxnSpPr>
          <p:nvPr/>
        </p:nvCxnSpPr>
        <p:spPr bwMode="gray">
          <a:xfrm flipV="1">
            <a:off x="9257068" y="2840079"/>
            <a:ext cx="209721" cy="6159"/>
          </a:xfrm>
          <a:prstGeom prst="straightConnector1">
            <a:avLst/>
          </a:prstGeom>
          <a:ln>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3E7557C-A405-F242-BFEC-D14DD2B1DE47}"/>
              </a:ext>
            </a:extLst>
          </p:cNvPr>
          <p:cNvCxnSpPr>
            <a:cxnSpLocks/>
            <a:endCxn id="53" idx="1"/>
          </p:cNvCxnSpPr>
          <p:nvPr/>
        </p:nvCxnSpPr>
        <p:spPr bwMode="gray">
          <a:xfrm>
            <a:off x="10095274" y="2850520"/>
            <a:ext cx="162876" cy="0"/>
          </a:xfrm>
          <a:prstGeom prst="straightConnector1">
            <a:avLst/>
          </a:prstGeom>
          <a:ln>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70ADDF2-02F2-AE40-B23E-D71F41599545}"/>
              </a:ext>
            </a:extLst>
          </p:cNvPr>
          <p:cNvGrpSpPr/>
          <p:nvPr/>
        </p:nvGrpSpPr>
        <p:grpSpPr>
          <a:xfrm>
            <a:off x="7893838" y="1585039"/>
            <a:ext cx="2763775" cy="872545"/>
            <a:chOff x="2176361" y="1446945"/>
            <a:chExt cx="2763775" cy="872545"/>
          </a:xfrm>
        </p:grpSpPr>
        <p:sp>
          <p:nvSpPr>
            <p:cNvPr id="59" name="Rectangle 58">
              <a:extLst>
                <a:ext uri="{FF2B5EF4-FFF2-40B4-BE49-F238E27FC236}">
                  <a16:creationId xmlns:a16="http://schemas.microsoft.com/office/drawing/2014/main" id="{7EA3736A-E436-9E4B-99B8-CB2C0CCEBA23}"/>
                </a:ext>
              </a:extLst>
            </p:cNvPr>
            <p:cNvSpPr/>
            <p:nvPr/>
          </p:nvSpPr>
          <p:spPr>
            <a:xfrm>
              <a:off x="2707575" y="1774153"/>
              <a:ext cx="1940978" cy="437676"/>
            </a:xfrm>
            <a:prstGeom prst="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Istio-ingress Gateway</a:t>
              </a:r>
            </a:p>
          </p:txBody>
        </p:sp>
        <p:sp>
          <p:nvSpPr>
            <p:cNvPr id="60" name="Rounded Rectangle 59">
              <a:extLst>
                <a:ext uri="{FF2B5EF4-FFF2-40B4-BE49-F238E27FC236}">
                  <a16:creationId xmlns:a16="http://schemas.microsoft.com/office/drawing/2014/main" id="{1A6E66C4-7414-FC42-B6B0-BD3F7A848A6D}"/>
                </a:ext>
              </a:extLst>
            </p:cNvPr>
            <p:cNvSpPr/>
            <p:nvPr/>
          </p:nvSpPr>
          <p:spPr>
            <a:xfrm>
              <a:off x="2339441" y="1672636"/>
              <a:ext cx="2600695" cy="646854"/>
            </a:xfrm>
            <a:prstGeom prst="roundRect">
              <a:avLst/>
            </a:prstGeom>
            <a:noFill/>
            <a:ln>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61" name="Picture 60">
              <a:extLst>
                <a:ext uri="{FF2B5EF4-FFF2-40B4-BE49-F238E27FC236}">
                  <a16:creationId xmlns:a16="http://schemas.microsoft.com/office/drawing/2014/main" id="{C19DA3C6-726E-0741-A025-424670ECB0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6361" y="1446945"/>
              <a:ext cx="382061" cy="458474"/>
            </a:xfrm>
            <a:prstGeom prst="rect">
              <a:avLst/>
            </a:prstGeom>
          </p:spPr>
        </p:pic>
      </p:grpSp>
      <p:cxnSp>
        <p:nvCxnSpPr>
          <p:cNvPr id="62" name="Curved Connector 61">
            <a:extLst>
              <a:ext uri="{FF2B5EF4-FFF2-40B4-BE49-F238E27FC236}">
                <a16:creationId xmlns:a16="http://schemas.microsoft.com/office/drawing/2014/main" id="{203E447E-A62E-424C-A046-B05450BB255F}"/>
              </a:ext>
            </a:extLst>
          </p:cNvPr>
          <p:cNvCxnSpPr>
            <a:cxnSpLocks/>
            <a:stCxn id="60" idx="2"/>
            <a:endCxn id="52" idx="0"/>
          </p:cNvCxnSpPr>
          <p:nvPr/>
        </p:nvCxnSpPr>
        <p:spPr bwMode="gray">
          <a:xfrm rot="16200000" flipH="1">
            <a:off x="9471854" y="2342996"/>
            <a:ext cx="187319" cy="416494"/>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9D6F106A-4A2D-624F-858D-19CEDC5A9115}"/>
              </a:ext>
            </a:extLst>
          </p:cNvPr>
          <p:cNvSpPr/>
          <p:nvPr/>
        </p:nvSpPr>
        <p:spPr>
          <a:xfrm>
            <a:off x="428261" y="5592592"/>
            <a:ext cx="1762228" cy="2488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Pod</a:t>
            </a:r>
          </a:p>
        </p:txBody>
      </p:sp>
      <p:sp>
        <p:nvSpPr>
          <p:cNvPr id="67" name="Rectangle 66">
            <a:extLst>
              <a:ext uri="{FF2B5EF4-FFF2-40B4-BE49-F238E27FC236}">
                <a16:creationId xmlns:a16="http://schemas.microsoft.com/office/drawing/2014/main" id="{0BAF89B0-DC74-6245-806C-7C9E3BA81D80}"/>
              </a:ext>
            </a:extLst>
          </p:cNvPr>
          <p:cNvSpPr/>
          <p:nvPr/>
        </p:nvSpPr>
        <p:spPr>
          <a:xfrm>
            <a:off x="402443" y="5982849"/>
            <a:ext cx="1788046" cy="30420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Service API</a:t>
            </a:r>
          </a:p>
        </p:txBody>
      </p:sp>
      <p:sp>
        <p:nvSpPr>
          <p:cNvPr id="68" name="Rectangle 67">
            <a:extLst>
              <a:ext uri="{FF2B5EF4-FFF2-40B4-BE49-F238E27FC236}">
                <a16:creationId xmlns:a16="http://schemas.microsoft.com/office/drawing/2014/main" id="{045E2841-D92A-3846-B25C-16430D97AC4F}"/>
              </a:ext>
            </a:extLst>
          </p:cNvPr>
          <p:cNvSpPr/>
          <p:nvPr/>
        </p:nvSpPr>
        <p:spPr>
          <a:xfrm>
            <a:off x="428261" y="6428466"/>
            <a:ext cx="1788046" cy="30420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Load Balancer Service</a:t>
            </a:r>
          </a:p>
        </p:txBody>
      </p:sp>
    </p:spTree>
    <p:extLst>
      <p:ext uri="{BB962C8B-B14F-4D97-AF65-F5344CB8AC3E}">
        <p14:creationId xmlns:p14="http://schemas.microsoft.com/office/powerpoint/2010/main" val="20338979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rawing of a cartoon character&#10;&#10;Description generated with high confidence">
            <a:extLst>
              <a:ext uri="{FF2B5EF4-FFF2-40B4-BE49-F238E27FC236}">
                <a16:creationId xmlns:a16="http://schemas.microsoft.com/office/drawing/2014/main" id="{5D8D2D7D-9395-48DB-A618-44D067FD436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431544" y="0"/>
            <a:ext cx="6926950" cy="6858000"/>
          </a:xfrm>
          <a:prstGeom prst="rect">
            <a:avLst/>
          </a:prstGeom>
        </p:spPr>
      </p:pic>
      <p:sp>
        <p:nvSpPr>
          <p:cNvPr id="10" name="TextBox 9">
            <a:extLst>
              <a:ext uri="{FF2B5EF4-FFF2-40B4-BE49-F238E27FC236}">
                <a16:creationId xmlns:a16="http://schemas.microsoft.com/office/drawing/2014/main" id="{17D73F95-D18B-400C-A119-4968C4CE7721}"/>
              </a:ext>
            </a:extLst>
          </p:cNvPr>
          <p:cNvSpPr txBox="1"/>
          <p:nvPr/>
        </p:nvSpPr>
        <p:spPr>
          <a:xfrm>
            <a:off x="415245" y="1635808"/>
            <a:ext cx="4549698" cy="1692771"/>
          </a:xfrm>
          <a:prstGeom prst="rect">
            <a:avLst/>
          </a:prstGeom>
        </p:spPr>
        <p:txBody>
          <a:bodyPr wrap="square" lIns="0" tIns="0" rIns="0" bIns="0" rtlCol="0">
            <a:spAutoFit/>
          </a:bodyPr>
          <a:lstStyle/>
          <a:p>
            <a:pPr>
              <a:spcAft>
                <a:spcPts val="600"/>
              </a:spcAft>
            </a:pPr>
            <a:endParaRPr lang="en-US" sz="4400" dirty="0">
              <a:solidFill>
                <a:schemeClr val="tx1">
                  <a:lumMod val="85000"/>
                  <a:lumOff val="15000"/>
                </a:schemeClr>
              </a:solidFill>
            </a:endParaRPr>
          </a:p>
          <a:p>
            <a:pPr marL="171450" indent="-171450">
              <a:spcAft>
                <a:spcPts val="600"/>
              </a:spcAft>
              <a:buFontTx/>
              <a:buChar char="-"/>
            </a:pPr>
            <a:r>
              <a:rPr lang="en-US" sz="2800" dirty="0">
                <a:solidFill>
                  <a:schemeClr val="tx1">
                    <a:lumMod val="85000"/>
                    <a:lumOff val="15000"/>
                  </a:schemeClr>
                </a:solidFill>
              </a:rPr>
              <a:t> Please be back by 1 PM</a:t>
            </a:r>
          </a:p>
          <a:p>
            <a:pPr>
              <a:spcAft>
                <a:spcPts val="600"/>
              </a:spcAft>
            </a:pPr>
            <a:endParaRPr lang="en-US" sz="2800" dirty="0">
              <a:solidFill>
                <a:schemeClr val="tx1">
                  <a:lumMod val="85000"/>
                  <a:lumOff val="15000"/>
                </a:schemeClr>
              </a:solidFill>
            </a:endParaRPr>
          </a:p>
        </p:txBody>
      </p:sp>
      <p:sp>
        <p:nvSpPr>
          <p:cNvPr id="2" name="Title 1">
            <a:extLst>
              <a:ext uri="{FF2B5EF4-FFF2-40B4-BE49-F238E27FC236}">
                <a16:creationId xmlns:a16="http://schemas.microsoft.com/office/drawing/2014/main" id="{C0748AD1-6F0D-7342-B794-63CA27D8774F}"/>
              </a:ext>
            </a:extLst>
          </p:cNvPr>
          <p:cNvSpPr>
            <a:spLocks noGrp="1"/>
          </p:cNvSpPr>
          <p:nvPr>
            <p:ph type="title"/>
          </p:nvPr>
        </p:nvSpPr>
        <p:spPr>
          <a:xfrm>
            <a:off x="415245" y="164828"/>
            <a:ext cx="10515600" cy="1325563"/>
          </a:xfrm>
        </p:spPr>
        <p:txBody>
          <a:bodyPr/>
          <a:lstStyle/>
          <a:p>
            <a:r>
              <a:rPr lang="en-US" dirty="0">
                <a:solidFill>
                  <a:schemeClr val="tx1">
                    <a:lumMod val="85000"/>
                    <a:lumOff val="15000"/>
                  </a:schemeClr>
                </a:solidFill>
              </a:rPr>
              <a:t>Lunch is ready!</a:t>
            </a:r>
            <a:br>
              <a:rPr lang="en-US" dirty="0">
                <a:solidFill>
                  <a:schemeClr val="tx1">
                    <a:lumMod val="85000"/>
                    <a:lumOff val="15000"/>
                  </a:schemeClr>
                </a:solidFill>
              </a:rPr>
            </a:br>
            <a:endParaRPr lang="en-US" dirty="0"/>
          </a:p>
        </p:txBody>
      </p:sp>
    </p:spTree>
    <p:extLst>
      <p:ext uri="{BB962C8B-B14F-4D97-AF65-F5344CB8AC3E}">
        <p14:creationId xmlns:p14="http://schemas.microsoft.com/office/powerpoint/2010/main" val="137959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9773" y="2373510"/>
            <a:ext cx="6958013" cy="2387600"/>
          </a:xfrm>
        </p:spPr>
        <p:txBody>
          <a:bodyPr>
            <a:normAutofit fontScale="90000"/>
          </a:bodyPr>
          <a:lstStyle/>
          <a:p>
            <a:r>
              <a:rPr lang="en-US" dirty="0"/>
              <a:t>Lab 4 : Configure Istio to manage app traffic</a:t>
            </a:r>
            <a:br>
              <a:rPr lang="en-US" dirty="0"/>
            </a:br>
            <a:r>
              <a:rPr lang="en-US" sz="2800" dirty="0">
                <a:solidFill>
                  <a:prstClr val="white"/>
                </a:solidFill>
              </a:rPr>
              <a:t>http://</a:t>
            </a:r>
            <a:r>
              <a:rPr lang="en-US" sz="2800" dirty="0" err="1">
                <a:solidFill>
                  <a:prstClr val="white"/>
                </a:solidFill>
              </a:rPr>
              <a:t>bit.ly</a:t>
            </a:r>
            <a:r>
              <a:rPr lang="en-US" sz="2800" dirty="0">
                <a:solidFill>
                  <a:prstClr val="white"/>
                </a:solidFill>
              </a:rPr>
              <a:t>/Kube18_servicemesh_vmw</a:t>
            </a:r>
            <a:endParaRPr lang="en-US" dirty="0"/>
          </a:p>
        </p:txBody>
      </p:sp>
    </p:spTree>
    <p:extLst>
      <p:ext uri="{BB962C8B-B14F-4D97-AF65-F5344CB8AC3E}">
        <p14:creationId xmlns:p14="http://schemas.microsoft.com/office/powerpoint/2010/main" val="18551389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9F3CF-982B-1243-B52B-D0B51A78CE9D}"/>
              </a:ext>
            </a:extLst>
          </p:cNvPr>
          <p:cNvSpPr>
            <a:spLocks noGrp="1"/>
          </p:cNvSpPr>
          <p:nvPr>
            <p:ph type="title"/>
          </p:nvPr>
        </p:nvSpPr>
        <p:spPr/>
        <p:txBody>
          <a:bodyPr/>
          <a:lstStyle/>
          <a:p>
            <a:r>
              <a:rPr lang="en-US" dirty="0" err="1"/>
              <a:t>Planespotter</a:t>
            </a:r>
            <a:r>
              <a:rPr lang="en-US" dirty="0"/>
              <a:t> Services</a:t>
            </a:r>
          </a:p>
        </p:txBody>
      </p:sp>
      <p:pic>
        <p:nvPicPr>
          <p:cNvPr id="5" name="Picture 4">
            <a:extLst>
              <a:ext uri="{FF2B5EF4-FFF2-40B4-BE49-F238E27FC236}">
                <a16:creationId xmlns:a16="http://schemas.microsoft.com/office/drawing/2014/main" id="{8387B94C-6153-104E-B72D-71B1E6C126CC}"/>
              </a:ext>
            </a:extLst>
          </p:cNvPr>
          <p:cNvPicPr>
            <a:picLocks noChangeAspect="1"/>
          </p:cNvPicPr>
          <p:nvPr/>
        </p:nvPicPr>
        <p:blipFill>
          <a:blip r:embed="rId2"/>
          <a:stretch>
            <a:fillRect/>
          </a:stretch>
        </p:blipFill>
        <p:spPr>
          <a:xfrm>
            <a:off x="-500137" y="1441934"/>
            <a:ext cx="12692137" cy="6257209"/>
          </a:xfrm>
          <a:prstGeom prst="rect">
            <a:avLst/>
          </a:prstGeom>
        </p:spPr>
      </p:pic>
      <p:grpSp>
        <p:nvGrpSpPr>
          <p:cNvPr id="9" name="Group 8">
            <a:extLst>
              <a:ext uri="{FF2B5EF4-FFF2-40B4-BE49-F238E27FC236}">
                <a16:creationId xmlns:a16="http://schemas.microsoft.com/office/drawing/2014/main" id="{4C8FFB54-7938-F64A-836D-94A51BCB558E}"/>
              </a:ext>
            </a:extLst>
          </p:cNvPr>
          <p:cNvGrpSpPr/>
          <p:nvPr/>
        </p:nvGrpSpPr>
        <p:grpSpPr>
          <a:xfrm>
            <a:off x="787078" y="1840375"/>
            <a:ext cx="2835798" cy="1326084"/>
            <a:chOff x="787078" y="1840375"/>
            <a:chExt cx="2835798" cy="1326084"/>
          </a:xfrm>
        </p:grpSpPr>
        <p:sp>
          <p:nvSpPr>
            <p:cNvPr id="4" name="Rectangle 3">
              <a:extLst>
                <a:ext uri="{FF2B5EF4-FFF2-40B4-BE49-F238E27FC236}">
                  <a16:creationId xmlns:a16="http://schemas.microsoft.com/office/drawing/2014/main" id="{453409C2-1B9E-F14B-AF22-5437CCCA4044}"/>
                </a:ext>
              </a:extLst>
            </p:cNvPr>
            <p:cNvSpPr/>
            <p:nvPr/>
          </p:nvSpPr>
          <p:spPr>
            <a:xfrm>
              <a:off x="2025570" y="1840375"/>
              <a:ext cx="1597306" cy="752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6" name="TextBox 5">
              <a:extLst>
                <a:ext uri="{FF2B5EF4-FFF2-40B4-BE49-F238E27FC236}">
                  <a16:creationId xmlns:a16="http://schemas.microsoft.com/office/drawing/2014/main" id="{A05C1ED5-048D-C24B-8E13-70C45D575F60}"/>
                </a:ext>
              </a:extLst>
            </p:cNvPr>
            <p:cNvSpPr txBox="1"/>
            <p:nvPr/>
          </p:nvSpPr>
          <p:spPr>
            <a:xfrm>
              <a:off x="787078" y="2766349"/>
              <a:ext cx="1388963" cy="400110"/>
            </a:xfrm>
            <a:prstGeom prst="rect">
              <a:avLst/>
            </a:prstGeom>
            <a:noFill/>
          </p:spPr>
          <p:txBody>
            <a:bodyPr wrap="square" rtlCol="0">
              <a:spAutoFit/>
            </a:bodyPr>
            <a:lstStyle/>
            <a:p>
              <a:r>
                <a:rPr lang="en-US" sz="2000" dirty="0" err="1">
                  <a:solidFill>
                    <a:srgbClr val="FF0000"/>
                  </a:solidFill>
                </a:rPr>
                <a:t>Index.html</a:t>
              </a:r>
              <a:endParaRPr lang="en-US" sz="2000" dirty="0">
                <a:solidFill>
                  <a:srgbClr val="FF0000"/>
                </a:solidFill>
              </a:endParaRPr>
            </a:p>
          </p:txBody>
        </p:sp>
        <p:cxnSp>
          <p:nvCxnSpPr>
            <p:cNvPr id="8" name="Straight Arrow Connector 7">
              <a:extLst>
                <a:ext uri="{FF2B5EF4-FFF2-40B4-BE49-F238E27FC236}">
                  <a16:creationId xmlns:a16="http://schemas.microsoft.com/office/drawing/2014/main" id="{AA443929-0784-C744-A7ED-AEE0B3D97909}"/>
                </a:ext>
              </a:extLst>
            </p:cNvPr>
            <p:cNvCxnSpPr/>
            <p:nvPr/>
          </p:nvCxnSpPr>
          <p:spPr>
            <a:xfrm flipV="1">
              <a:off x="1446835" y="2216552"/>
              <a:ext cx="474562" cy="600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96BF7282-6C68-C142-B0CB-0D92903B3394}"/>
              </a:ext>
            </a:extLst>
          </p:cNvPr>
          <p:cNvGrpSpPr/>
          <p:nvPr/>
        </p:nvGrpSpPr>
        <p:grpSpPr>
          <a:xfrm>
            <a:off x="2450470" y="1869398"/>
            <a:ext cx="2835798" cy="1326084"/>
            <a:chOff x="787078" y="1840375"/>
            <a:chExt cx="2835798" cy="1326084"/>
          </a:xfrm>
        </p:grpSpPr>
        <p:sp>
          <p:nvSpPr>
            <p:cNvPr id="11" name="Rectangle 10">
              <a:extLst>
                <a:ext uri="{FF2B5EF4-FFF2-40B4-BE49-F238E27FC236}">
                  <a16:creationId xmlns:a16="http://schemas.microsoft.com/office/drawing/2014/main" id="{2C56BA9B-AC02-8E4B-AEED-794C77353E51}"/>
                </a:ext>
              </a:extLst>
            </p:cNvPr>
            <p:cNvSpPr/>
            <p:nvPr/>
          </p:nvSpPr>
          <p:spPr>
            <a:xfrm>
              <a:off x="2025570" y="1840375"/>
              <a:ext cx="1597306" cy="752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12" name="TextBox 11">
              <a:extLst>
                <a:ext uri="{FF2B5EF4-FFF2-40B4-BE49-F238E27FC236}">
                  <a16:creationId xmlns:a16="http://schemas.microsoft.com/office/drawing/2014/main" id="{568047B4-CED2-0E4C-B724-A421E01A957F}"/>
                </a:ext>
              </a:extLst>
            </p:cNvPr>
            <p:cNvSpPr txBox="1"/>
            <p:nvPr/>
          </p:nvSpPr>
          <p:spPr>
            <a:xfrm>
              <a:off x="787078" y="2766349"/>
              <a:ext cx="1597306" cy="400110"/>
            </a:xfrm>
            <a:prstGeom prst="rect">
              <a:avLst/>
            </a:prstGeom>
            <a:noFill/>
          </p:spPr>
          <p:txBody>
            <a:bodyPr wrap="square" rtlCol="0">
              <a:spAutoFit/>
            </a:bodyPr>
            <a:lstStyle/>
            <a:p>
              <a:r>
                <a:rPr lang="en-US" sz="2000" dirty="0" err="1">
                  <a:solidFill>
                    <a:srgbClr val="FF0000"/>
                  </a:solidFill>
                </a:rPr>
                <a:t>registry.html</a:t>
              </a:r>
              <a:endParaRPr lang="en-US" sz="2000" dirty="0">
                <a:solidFill>
                  <a:srgbClr val="FF0000"/>
                </a:solidFill>
              </a:endParaRPr>
            </a:p>
          </p:txBody>
        </p:sp>
        <p:cxnSp>
          <p:nvCxnSpPr>
            <p:cNvPr id="13" name="Straight Arrow Connector 12">
              <a:extLst>
                <a:ext uri="{FF2B5EF4-FFF2-40B4-BE49-F238E27FC236}">
                  <a16:creationId xmlns:a16="http://schemas.microsoft.com/office/drawing/2014/main" id="{31BADAF1-133D-FE4C-A5D5-B081A5D48D52}"/>
                </a:ext>
              </a:extLst>
            </p:cNvPr>
            <p:cNvCxnSpPr>
              <a:cxnSpLocks/>
            </p:cNvCxnSpPr>
            <p:nvPr/>
          </p:nvCxnSpPr>
          <p:spPr>
            <a:xfrm flipV="1">
              <a:off x="1446835" y="2603861"/>
              <a:ext cx="787078" cy="2136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CF2D6380-1713-9C47-90E9-3DF94AA0CC6C}"/>
              </a:ext>
            </a:extLst>
          </p:cNvPr>
          <p:cNvGrpSpPr/>
          <p:nvPr/>
        </p:nvGrpSpPr>
        <p:grpSpPr>
          <a:xfrm>
            <a:off x="3234185" y="1869398"/>
            <a:ext cx="3724626" cy="1676649"/>
            <a:chOff x="-101750" y="1840375"/>
            <a:chExt cx="3724626" cy="1676649"/>
          </a:xfrm>
        </p:grpSpPr>
        <p:sp>
          <p:nvSpPr>
            <p:cNvPr id="15" name="Rectangle 14">
              <a:extLst>
                <a:ext uri="{FF2B5EF4-FFF2-40B4-BE49-F238E27FC236}">
                  <a16:creationId xmlns:a16="http://schemas.microsoft.com/office/drawing/2014/main" id="{6B088029-D475-C945-893D-B8CA4B792D9C}"/>
                </a:ext>
              </a:extLst>
            </p:cNvPr>
            <p:cNvSpPr/>
            <p:nvPr/>
          </p:nvSpPr>
          <p:spPr>
            <a:xfrm>
              <a:off x="2025570" y="1840375"/>
              <a:ext cx="1597306" cy="752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16" name="TextBox 15">
              <a:extLst>
                <a:ext uri="{FF2B5EF4-FFF2-40B4-BE49-F238E27FC236}">
                  <a16:creationId xmlns:a16="http://schemas.microsoft.com/office/drawing/2014/main" id="{84E02672-3C3B-E341-B786-ED99FAFC117B}"/>
                </a:ext>
              </a:extLst>
            </p:cNvPr>
            <p:cNvSpPr txBox="1"/>
            <p:nvPr/>
          </p:nvSpPr>
          <p:spPr>
            <a:xfrm>
              <a:off x="-101750" y="3116914"/>
              <a:ext cx="1597306" cy="400110"/>
            </a:xfrm>
            <a:prstGeom prst="rect">
              <a:avLst/>
            </a:prstGeom>
            <a:noFill/>
          </p:spPr>
          <p:txBody>
            <a:bodyPr wrap="square" rtlCol="0">
              <a:spAutoFit/>
            </a:bodyPr>
            <a:lstStyle/>
            <a:p>
              <a:r>
                <a:rPr lang="en-US" sz="2000" dirty="0" err="1">
                  <a:solidFill>
                    <a:srgbClr val="FF0000"/>
                  </a:solidFill>
                </a:rPr>
                <a:t>details.html</a:t>
              </a:r>
              <a:endParaRPr lang="en-US" sz="2000" dirty="0">
                <a:solidFill>
                  <a:srgbClr val="FF0000"/>
                </a:solidFill>
              </a:endParaRPr>
            </a:p>
          </p:txBody>
        </p:sp>
        <p:cxnSp>
          <p:nvCxnSpPr>
            <p:cNvPr id="17" name="Straight Arrow Connector 16">
              <a:extLst>
                <a:ext uri="{FF2B5EF4-FFF2-40B4-BE49-F238E27FC236}">
                  <a16:creationId xmlns:a16="http://schemas.microsoft.com/office/drawing/2014/main" id="{8AB6E858-1CCA-3147-AF1B-45E387E76C98}"/>
                </a:ext>
              </a:extLst>
            </p:cNvPr>
            <p:cNvCxnSpPr>
              <a:cxnSpLocks/>
              <a:stCxn id="16" idx="0"/>
            </p:cNvCxnSpPr>
            <p:nvPr/>
          </p:nvCxnSpPr>
          <p:spPr>
            <a:xfrm flipV="1">
              <a:off x="696903" y="2589728"/>
              <a:ext cx="1821415" cy="527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id="{3D10CC79-0BC7-0444-A562-B96A690EA6F3}"/>
              </a:ext>
            </a:extLst>
          </p:cNvPr>
          <p:cNvGrpSpPr/>
          <p:nvPr/>
        </p:nvGrpSpPr>
        <p:grpSpPr>
          <a:xfrm>
            <a:off x="7062984" y="1818197"/>
            <a:ext cx="2533034" cy="1532928"/>
            <a:chOff x="2025570" y="1840375"/>
            <a:chExt cx="2533034" cy="1532928"/>
          </a:xfrm>
        </p:grpSpPr>
        <p:sp>
          <p:nvSpPr>
            <p:cNvPr id="21" name="Rectangle 20">
              <a:extLst>
                <a:ext uri="{FF2B5EF4-FFF2-40B4-BE49-F238E27FC236}">
                  <a16:creationId xmlns:a16="http://schemas.microsoft.com/office/drawing/2014/main" id="{0DC7227C-8D6A-694B-A257-0EE2CD9D09B8}"/>
                </a:ext>
              </a:extLst>
            </p:cNvPr>
            <p:cNvSpPr/>
            <p:nvPr/>
          </p:nvSpPr>
          <p:spPr>
            <a:xfrm>
              <a:off x="2025570" y="1840375"/>
              <a:ext cx="1597306" cy="752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2" name="TextBox 21">
              <a:extLst>
                <a:ext uri="{FF2B5EF4-FFF2-40B4-BE49-F238E27FC236}">
                  <a16:creationId xmlns:a16="http://schemas.microsoft.com/office/drawing/2014/main" id="{A89589BC-1B1C-A94B-8136-5F4B3C23BD6C}"/>
                </a:ext>
              </a:extLst>
            </p:cNvPr>
            <p:cNvSpPr txBox="1"/>
            <p:nvPr/>
          </p:nvSpPr>
          <p:spPr>
            <a:xfrm>
              <a:off x="2961298" y="2973193"/>
              <a:ext cx="1597306" cy="400110"/>
            </a:xfrm>
            <a:prstGeom prst="rect">
              <a:avLst/>
            </a:prstGeom>
            <a:noFill/>
          </p:spPr>
          <p:txBody>
            <a:bodyPr wrap="square" rtlCol="0">
              <a:spAutoFit/>
            </a:bodyPr>
            <a:lstStyle/>
            <a:p>
              <a:r>
                <a:rPr lang="en-US" sz="2000" dirty="0" err="1">
                  <a:solidFill>
                    <a:srgbClr val="FF0000"/>
                  </a:solidFill>
                </a:rPr>
                <a:t>health.html</a:t>
              </a:r>
              <a:endParaRPr lang="en-US" sz="2000" dirty="0">
                <a:solidFill>
                  <a:srgbClr val="FF0000"/>
                </a:solidFill>
              </a:endParaRPr>
            </a:p>
          </p:txBody>
        </p:sp>
        <p:cxnSp>
          <p:nvCxnSpPr>
            <p:cNvPr id="23" name="Straight Arrow Connector 22">
              <a:extLst>
                <a:ext uri="{FF2B5EF4-FFF2-40B4-BE49-F238E27FC236}">
                  <a16:creationId xmlns:a16="http://schemas.microsoft.com/office/drawing/2014/main" id="{56DC90D2-BF78-5B4B-ABA8-7C374E0A3D78}"/>
                </a:ext>
              </a:extLst>
            </p:cNvPr>
            <p:cNvCxnSpPr>
              <a:cxnSpLocks/>
            </p:cNvCxnSpPr>
            <p:nvPr/>
          </p:nvCxnSpPr>
          <p:spPr>
            <a:xfrm flipH="1" flipV="1">
              <a:off x="2747277" y="2586317"/>
              <a:ext cx="711127" cy="4380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6" name="Group 25">
            <a:extLst>
              <a:ext uri="{FF2B5EF4-FFF2-40B4-BE49-F238E27FC236}">
                <a16:creationId xmlns:a16="http://schemas.microsoft.com/office/drawing/2014/main" id="{B44233F7-5BCE-8E4A-88DE-8FADC7D7C7A4}"/>
              </a:ext>
            </a:extLst>
          </p:cNvPr>
          <p:cNvGrpSpPr/>
          <p:nvPr/>
        </p:nvGrpSpPr>
        <p:grpSpPr>
          <a:xfrm>
            <a:off x="8882527" y="1813064"/>
            <a:ext cx="2784754" cy="1532928"/>
            <a:chOff x="2025570" y="1840375"/>
            <a:chExt cx="2784754" cy="1532928"/>
          </a:xfrm>
        </p:grpSpPr>
        <p:sp>
          <p:nvSpPr>
            <p:cNvPr id="27" name="Rectangle 26">
              <a:extLst>
                <a:ext uri="{FF2B5EF4-FFF2-40B4-BE49-F238E27FC236}">
                  <a16:creationId xmlns:a16="http://schemas.microsoft.com/office/drawing/2014/main" id="{06682C2F-8C25-804B-A8C4-35EE286A54BA}"/>
                </a:ext>
              </a:extLst>
            </p:cNvPr>
            <p:cNvSpPr/>
            <p:nvPr/>
          </p:nvSpPr>
          <p:spPr>
            <a:xfrm>
              <a:off x="2025570" y="1840375"/>
              <a:ext cx="1597306" cy="752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8" name="TextBox 27">
              <a:extLst>
                <a:ext uri="{FF2B5EF4-FFF2-40B4-BE49-F238E27FC236}">
                  <a16:creationId xmlns:a16="http://schemas.microsoft.com/office/drawing/2014/main" id="{10420F7A-3CEC-ED4F-B13C-48DBF0831163}"/>
                </a:ext>
              </a:extLst>
            </p:cNvPr>
            <p:cNvSpPr txBox="1"/>
            <p:nvPr/>
          </p:nvSpPr>
          <p:spPr>
            <a:xfrm>
              <a:off x="2961298" y="2973193"/>
              <a:ext cx="1849026" cy="400110"/>
            </a:xfrm>
            <a:prstGeom prst="rect">
              <a:avLst/>
            </a:prstGeom>
            <a:noFill/>
          </p:spPr>
          <p:txBody>
            <a:bodyPr wrap="square" rtlCol="0">
              <a:spAutoFit/>
            </a:bodyPr>
            <a:lstStyle/>
            <a:p>
              <a:r>
                <a:rPr lang="en-US" sz="2000" dirty="0" err="1">
                  <a:solidFill>
                    <a:srgbClr val="FF0000"/>
                  </a:solidFill>
                </a:rPr>
                <a:t>contacts.html</a:t>
              </a:r>
              <a:endParaRPr lang="en-US" sz="2000" dirty="0">
                <a:solidFill>
                  <a:srgbClr val="FF0000"/>
                </a:solidFill>
              </a:endParaRPr>
            </a:p>
          </p:txBody>
        </p:sp>
        <p:cxnSp>
          <p:nvCxnSpPr>
            <p:cNvPr id="29" name="Straight Arrow Connector 28">
              <a:extLst>
                <a:ext uri="{FF2B5EF4-FFF2-40B4-BE49-F238E27FC236}">
                  <a16:creationId xmlns:a16="http://schemas.microsoft.com/office/drawing/2014/main" id="{39580642-E527-6F43-AEFD-54D2BAC174AB}"/>
                </a:ext>
              </a:extLst>
            </p:cNvPr>
            <p:cNvCxnSpPr>
              <a:cxnSpLocks/>
            </p:cNvCxnSpPr>
            <p:nvPr/>
          </p:nvCxnSpPr>
          <p:spPr>
            <a:xfrm flipH="1" flipV="1">
              <a:off x="2747277" y="2586317"/>
              <a:ext cx="711127" cy="4380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836974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896C-700B-5546-BE2F-FC0D3F7D709C}"/>
              </a:ext>
            </a:extLst>
          </p:cNvPr>
          <p:cNvSpPr>
            <a:spLocks noGrp="1"/>
          </p:cNvSpPr>
          <p:nvPr>
            <p:ph type="title"/>
          </p:nvPr>
        </p:nvSpPr>
        <p:spPr/>
        <p:txBody>
          <a:bodyPr/>
          <a:lstStyle/>
          <a:p>
            <a:r>
              <a:rPr lang="en-US" dirty="0"/>
              <a:t>Publish app via Istio Gateway</a:t>
            </a:r>
          </a:p>
        </p:txBody>
      </p:sp>
      <p:sp>
        <p:nvSpPr>
          <p:cNvPr id="3" name="TextBox 2">
            <a:extLst>
              <a:ext uri="{FF2B5EF4-FFF2-40B4-BE49-F238E27FC236}">
                <a16:creationId xmlns:a16="http://schemas.microsoft.com/office/drawing/2014/main" id="{43C72768-707D-D042-BB51-47BBD880B7F4}"/>
              </a:ext>
            </a:extLst>
          </p:cNvPr>
          <p:cNvSpPr txBox="1"/>
          <p:nvPr/>
        </p:nvSpPr>
        <p:spPr>
          <a:xfrm>
            <a:off x="255639" y="2123768"/>
            <a:ext cx="5407742" cy="4650658"/>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6C38D45B-DB6F-EE40-AB27-DFC18DCBE413}"/>
              </a:ext>
            </a:extLst>
          </p:cNvPr>
          <p:cNvSpPr txBox="1"/>
          <p:nvPr/>
        </p:nvSpPr>
        <p:spPr>
          <a:xfrm>
            <a:off x="511277" y="1936954"/>
            <a:ext cx="4984958" cy="2862322"/>
          </a:xfrm>
          <a:prstGeom prst="rect">
            <a:avLst/>
          </a:prstGeom>
          <a:noFill/>
          <a:ln>
            <a:solidFill>
              <a:schemeClr val="tx1"/>
            </a:solidFill>
          </a:ln>
        </p:spPr>
        <p:txBody>
          <a:bodyPr wrap="square" rtlCol="0">
            <a:spAutoFit/>
          </a:bodyPr>
          <a:lstStyle/>
          <a:p>
            <a:r>
              <a:rPr lang="en-US" sz="1200" dirty="0" err="1"/>
              <a:t>apiVersion</a:t>
            </a:r>
            <a:r>
              <a:rPr lang="en-US" sz="1200" dirty="0"/>
              <a:t>: </a:t>
            </a:r>
            <a:r>
              <a:rPr lang="en-US" sz="1200" dirty="0" err="1"/>
              <a:t>networking.istio.io</a:t>
            </a:r>
            <a:r>
              <a:rPr lang="en-US" sz="1200" dirty="0"/>
              <a:t>/v1alpha3</a:t>
            </a:r>
          </a:p>
          <a:p>
            <a:r>
              <a:rPr lang="en-US" sz="1200" dirty="0"/>
              <a:t>kind: Gateway</a:t>
            </a:r>
          </a:p>
          <a:p>
            <a:r>
              <a:rPr lang="en-US" sz="1200" dirty="0"/>
              <a:t>metadata:</a:t>
            </a:r>
          </a:p>
          <a:p>
            <a:r>
              <a:rPr lang="en-US" sz="1200" dirty="0"/>
              <a:t>  name: </a:t>
            </a:r>
            <a:r>
              <a:rPr lang="en-US" sz="1200" dirty="0" err="1"/>
              <a:t>planespotter</a:t>
            </a:r>
            <a:r>
              <a:rPr lang="en-US" sz="1200" dirty="0"/>
              <a:t>-gateway</a:t>
            </a:r>
          </a:p>
          <a:p>
            <a:r>
              <a:rPr lang="en-US" sz="1200" dirty="0"/>
              <a:t>spec:</a:t>
            </a:r>
          </a:p>
          <a:p>
            <a:r>
              <a:rPr lang="en-US" sz="1200" dirty="0"/>
              <a:t>  selector:</a:t>
            </a:r>
          </a:p>
          <a:p>
            <a:r>
              <a:rPr lang="en-US" sz="1200" dirty="0"/>
              <a:t>    </a:t>
            </a:r>
            <a:r>
              <a:rPr lang="en-US" sz="1200" dirty="0" err="1"/>
              <a:t>istio</a:t>
            </a:r>
            <a:r>
              <a:rPr lang="en-US" sz="1200" dirty="0"/>
              <a:t>: </a:t>
            </a:r>
            <a:r>
              <a:rPr lang="en-US" sz="1200" dirty="0" err="1"/>
              <a:t>ingressgateway</a:t>
            </a:r>
            <a:r>
              <a:rPr lang="en-US" sz="1200" dirty="0"/>
              <a:t> # use </a:t>
            </a:r>
            <a:r>
              <a:rPr lang="en-US" sz="1200" dirty="0" err="1"/>
              <a:t>istio</a:t>
            </a:r>
            <a:r>
              <a:rPr lang="en-US" sz="1200" dirty="0"/>
              <a:t> default controller</a:t>
            </a:r>
          </a:p>
          <a:p>
            <a:r>
              <a:rPr lang="en-US" sz="1200" dirty="0"/>
              <a:t>  servers:</a:t>
            </a:r>
          </a:p>
          <a:p>
            <a:r>
              <a:rPr lang="en-US" sz="1200" dirty="0"/>
              <a:t>  - port:</a:t>
            </a:r>
          </a:p>
          <a:p>
            <a:r>
              <a:rPr lang="en-US" sz="1200" dirty="0"/>
              <a:t>      number: 80</a:t>
            </a:r>
          </a:p>
          <a:p>
            <a:r>
              <a:rPr lang="en-US" sz="1200" dirty="0"/>
              <a:t>      name: http</a:t>
            </a:r>
          </a:p>
          <a:p>
            <a:r>
              <a:rPr lang="en-US" sz="1200" dirty="0"/>
              <a:t>      protocol: HTTP</a:t>
            </a:r>
          </a:p>
          <a:p>
            <a:r>
              <a:rPr lang="en-US" sz="1200" dirty="0"/>
              <a:t>    hosts:</a:t>
            </a:r>
          </a:p>
          <a:p>
            <a:r>
              <a:rPr lang="en-US" sz="1200" dirty="0"/>
              <a:t>    - "*"</a:t>
            </a:r>
          </a:p>
          <a:p>
            <a:r>
              <a:rPr lang="en-US" sz="1200" dirty="0"/>
              <a:t>---</a:t>
            </a:r>
          </a:p>
        </p:txBody>
      </p:sp>
      <p:sp>
        <p:nvSpPr>
          <p:cNvPr id="12" name="Rectangle 11">
            <a:extLst>
              <a:ext uri="{FF2B5EF4-FFF2-40B4-BE49-F238E27FC236}">
                <a16:creationId xmlns:a16="http://schemas.microsoft.com/office/drawing/2014/main" id="{7614FE8E-0C24-4543-895C-26918EDFDA54}"/>
              </a:ext>
            </a:extLst>
          </p:cNvPr>
          <p:cNvSpPr/>
          <p:nvPr/>
        </p:nvSpPr>
        <p:spPr>
          <a:xfrm>
            <a:off x="511277" y="1556560"/>
            <a:ext cx="4984958" cy="412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Istio Ingress Gateway</a:t>
            </a:r>
          </a:p>
        </p:txBody>
      </p:sp>
      <p:sp>
        <p:nvSpPr>
          <p:cNvPr id="13" name="Rectangle 12">
            <a:extLst>
              <a:ext uri="{FF2B5EF4-FFF2-40B4-BE49-F238E27FC236}">
                <a16:creationId xmlns:a16="http://schemas.microsoft.com/office/drawing/2014/main" id="{8464FC63-01EA-214A-AA2C-35FCCC8FC151}"/>
              </a:ext>
            </a:extLst>
          </p:cNvPr>
          <p:cNvSpPr/>
          <p:nvPr/>
        </p:nvSpPr>
        <p:spPr>
          <a:xfrm>
            <a:off x="5663381" y="1563331"/>
            <a:ext cx="4984958" cy="412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Virtual Services</a:t>
            </a:r>
          </a:p>
        </p:txBody>
      </p:sp>
      <p:sp>
        <p:nvSpPr>
          <p:cNvPr id="14" name="TextBox 13">
            <a:extLst>
              <a:ext uri="{FF2B5EF4-FFF2-40B4-BE49-F238E27FC236}">
                <a16:creationId xmlns:a16="http://schemas.microsoft.com/office/drawing/2014/main" id="{008998A3-9E83-BB46-9875-AEBD78EED368}"/>
              </a:ext>
            </a:extLst>
          </p:cNvPr>
          <p:cNvSpPr txBox="1"/>
          <p:nvPr/>
        </p:nvSpPr>
        <p:spPr>
          <a:xfrm>
            <a:off x="5663380" y="1999012"/>
            <a:ext cx="5535561" cy="4893647"/>
          </a:xfrm>
          <a:prstGeom prst="rect">
            <a:avLst/>
          </a:prstGeom>
          <a:noFill/>
          <a:ln>
            <a:solidFill>
              <a:schemeClr val="tx1"/>
            </a:solidFill>
          </a:ln>
        </p:spPr>
        <p:txBody>
          <a:bodyPr wrap="square" rtlCol="0">
            <a:spAutoFit/>
          </a:bodyPr>
          <a:lstStyle/>
          <a:p>
            <a:r>
              <a:rPr lang="en-US" sz="1200" dirty="0" err="1"/>
              <a:t>apiVersion</a:t>
            </a:r>
            <a:r>
              <a:rPr lang="en-US" sz="1200" dirty="0"/>
              <a:t>: </a:t>
            </a:r>
            <a:r>
              <a:rPr lang="en-US" sz="1200" dirty="0" err="1"/>
              <a:t>networking.istio.io</a:t>
            </a:r>
            <a:r>
              <a:rPr lang="en-US" sz="1200" dirty="0"/>
              <a:t>/v1alpha3</a:t>
            </a:r>
          </a:p>
          <a:p>
            <a:r>
              <a:rPr lang="en-US" sz="1200" dirty="0"/>
              <a:t>kind: </a:t>
            </a:r>
            <a:r>
              <a:rPr lang="en-US" sz="1200" dirty="0" err="1"/>
              <a:t>VirtualService</a:t>
            </a:r>
            <a:endParaRPr lang="en-US" sz="1200" dirty="0"/>
          </a:p>
          <a:p>
            <a:r>
              <a:rPr lang="en-US" sz="1200" dirty="0"/>
              <a:t>metadata:</a:t>
            </a:r>
          </a:p>
          <a:p>
            <a:r>
              <a:rPr lang="en-US" sz="1200" dirty="0"/>
              <a:t>  name: </a:t>
            </a:r>
            <a:r>
              <a:rPr lang="en-US" sz="1200" dirty="0" err="1"/>
              <a:t>planespotter</a:t>
            </a:r>
            <a:endParaRPr lang="en-US" sz="1200" dirty="0"/>
          </a:p>
          <a:p>
            <a:r>
              <a:rPr lang="en-US" sz="1200" dirty="0"/>
              <a:t>spec:</a:t>
            </a:r>
          </a:p>
          <a:p>
            <a:r>
              <a:rPr lang="en-US" sz="1200" dirty="0"/>
              <a:t>  hosts:</a:t>
            </a:r>
          </a:p>
          <a:p>
            <a:r>
              <a:rPr lang="en-US" sz="1200" dirty="0"/>
              <a:t>  - "*"</a:t>
            </a:r>
          </a:p>
          <a:p>
            <a:r>
              <a:rPr lang="en-US" sz="1200" dirty="0"/>
              <a:t>  gateways:</a:t>
            </a:r>
          </a:p>
          <a:p>
            <a:r>
              <a:rPr lang="en-US" sz="1200" dirty="0"/>
              <a:t>  - </a:t>
            </a:r>
            <a:r>
              <a:rPr lang="en-US" sz="1200" dirty="0" err="1"/>
              <a:t>planespotter</a:t>
            </a:r>
            <a:r>
              <a:rPr lang="en-US" sz="1200" dirty="0"/>
              <a:t>-gateway</a:t>
            </a:r>
          </a:p>
          <a:p>
            <a:r>
              <a:rPr lang="en-US" sz="1200" dirty="0"/>
              <a:t>  http:</a:t>
            </a:r>
          </a:p>
          <a:p>
            <a:r>
              <a:rPr lang="en-US" sz="1200" dirty="0"/>
              <a:t>  - match:</a:t>
            </a:r>
          </a:p>
          <a:p>
            <a:r>
              <a:rPr lang="en-US" sz="1200" dirty="0"/>
              <a:t>    - </a:t>
            </a:r>
            <a:r>
              <a:rPr lang="en-US" sz="1200" dirty="0" err="1"/>
              <a:t>uri</a:t>
            </a:r>
            <a:r>
              <a:rPr lang="en-US" sz="1200" dirty="0"/>
              <a:t>:</a:t>
            </a:r>
          </a:p>
          <a:p>
            <a:r>
              <a:rPr lang="en-US" sz="1200" dirty="0">
                <a:highlight>
                  <a:srgbClr val="FFFF00"/>
                </a:highlight>
              </a:rPr>
              <a:t>        exact: /</a:t>
            </a:r>
            <a:r>
              <a:rPr lang="en-US" sz="1200" dirty="0" err="1">
                <a:highlight>
                  <a:srgbClr val="FFFF00"/>
                </a:highlight>
              </a:rPr>
              <a:t>index.html</a:t>
            </a:r>
            <a:endParaRPr lang="en-US" sz="1200" dirty="0">
              <a:highlight>
                <a:srgbClr val="FFFF00"/>
              </a:highlight>
            </a:endParaRPr>
          </a:p>
          <a:p>
            <a:r>
              <a:rPr lang="en-US" sz="1200" dirty="0">
                <a:highlight>
                  <a:srgbClr val="FFFF00"/>
                </a:highlight>
              </a:rPr>
              <a:t>    - </a:t>
            </a:r>
            <a:r>
              <a:rPr lang="en-US" sz="1200" dirty="0" err="1">
                <a:highlight>
                  <a:srgbClr val="FFFF00"/>
                </a:highlight>
              </a:rPr>
              <a:t>uri</a:t>
            </a:r>
            <a:r>
              <a:rPr lang="en-US" sz="1200" dirty="0">
                <a:highlight>
                  <a:srgbClr val="FFFF00"/>
                </a:highlight>
              </a:rPr>
              <a:t>:</a:t>
            </a:r>
          </a:p>
          <a:p>
            <a:r>
              <a:rPr lang="en-US" sz="1200" dirty="0">
                <a:highlight>
                  <a:srgbClr val="FFFF00"/>
                </a:highlight>
              </a:rPr>
              <a:t>        exact: /</a:t>
            </a:r>
            <a:r>
              <a:rPr lang="en-US" sz="1200" dirty="0" err="1">
                <a:highlight>
                  <a:srgbClr val="FFFF00"/>
                </a:highlight>
              </a:rPr>
              <a:t>registry.html</a:t>
            </a:r>
            <a:endParaRPr lang="en-US" sz="1200" dirty="0">
              <a:highlight>
                <a:srgbClr val="FFFF00"/>
              </a:highlight>
            </a:endParaRPr>
          </a:p>
          <a:p>
            <a:r>
              <a:rPr lang="en-US" sz="1200" dirty="0">
                <a:highlight>
                  <a:srgbClr val="FFFF00"/>
                </a:highlight>
              </a:rPr>
              <a:t>    - </a:t>
            </a:r>
            <a:r>
              <a:rPr lang="en-US" sz="1200" dirty="0" err="1">
                <a:highlight>
                  <a:srgbClr val="FFFF00"/>
                </a:highlight>
              </a:rPr>
              <a:t>uri</a:t>
            </a:r>
            <a:r>
              <a:rPr lang="en-US" sz="1200" dirty="0">
                <a:highlight>
                  <a:srgbClr val="FFFF00"/>
                </a:highlight>
              </a:rPr>
              <a:t>:</a:t>
            </a:r>
          </a:p>
          <a:p>
            <a:r>
              <a:rPr lang="en-US" sz="1200" dirty="0">
                <a:highlight>
                  <a:srgbClr val="FFFF00"/>
                </a:highlight>
              </a:rPr>
              <a:t>        exact: /</a:t>
            </a:r>
            <a:r>
              <a:rPr lang="en-US" sz="1200" dirty="0" err="1">
                <a:highlight>
                  <a:srgbClr val="FFFF00"/>
                </a:highlight>
              </a:rPr>
              <a:t>details.html</a:t>
            </a:r>
            <a:endParaRPr lang="en-US" sz="1200" dirty="0">
              <a:highlight>
                <a:srgbClr val="FFFF00"/>
              </a:highlight>
            </a:endParaRPr>
          </a:p>
          <a:p>
            <a:r>
              <a:rPr lang="en-US" sz="1200" dirty="0">
                <a:highlight>
                  <a:srgbClr val="FFFF00"/>
                </a:highlight>
              </a:rPr>
              <a:t>    - </a:t>
            </a:r>
            <a:r>
              <a:rPr lang="en-US" sz="1200" dirty="0" err="1">
                <a:highlight>
                  <a:srgbClr val="FFFF00"/>
                </a:highlight>
              </a:rPr>
              <a:t>uri</a:t>
            </a:r>
            <a:r>
              <a:rPr lang="en-US" sz="1200" dirty="0">
                <a:highlight>
                  <a:srgbClr val="FFFF00"/>
                </a:highlight>
              </a:rPr>
              <a:t>:</a:t>
            </a:r>
          </a:p>
          <a:p>
            <a:r>
              <a:rPr lang="en-US" sz="1200" dirty="0">
                <a:highlight>
                  <a:srgbClr val="FFFF00"/>
                </a:highlight>
              </a:rPr>
              <a:t>        exact: /</a:t>
            </a:r>
            <a:r>
              <a:rPr lang="en-US" sz="1200" dirty="0" err="1">
                <a:highlight>
                  <a:srgbClr val="FFFF00"/>
                </a:highlight>
              </a:rPr>
              <a:t>health.html</a:t>
            </a:r>
            <a:endParaRPr lang="en-US" sz="1200" dirty="0">
              <a:highlight>
                <a:srgbClr val="FFFF00"/>
              </a:highlight>
            </a:endParaRPr>
          </a:p>
          <a:p>
            <a:r>
              <a:rPr lang="en-US" sz="1200" dirty="0">
                <a:highlight>
                  <a:srgbClr val="FFFF00"/>
                </a:highlight>
              </a:rPr>
              <a:t>    - </a:t>
            </a:r>
            <a:r>
              <a:rPr lang="en-US" sz="1200" dirty="0" err="1">
                <a:highlight>
                  <a:srgbClr val="FFFF00"/>
                </a:highlight>
              </a:rPr>
              <a:t>uri</a:t>
            </a:r>
            <a:r>
              <a:rPr lang="en-US" sz="1200" dirty="0">
                <a:highlight>
                  <a:srgbClr val="FFFF00"/>
                </a:highlight>
              </a:rPr>
              <a:t>:</a:t>
            </a:r>
          </a:p>
          <a:p>
            <a:r>
              <a:rPr lang="en-US" sz="1200" dirty="0">
                <a:highlight>
                  <a:srgbClr val="FFFF00"/>
                </a:highlight>
              </a:rPr>
              <a:t>        exact: /</a:t>
            </a:r>
            <a:r>
              <a:rPr lang="en-US" sz="1200" dirty="0" err="1">
                <a:highlight>
                  <a:srgbClr val="FFFF00"/>
                </a:highlight>
              </a:rPr>
              <a:t>contact.html</a:t>
            </a:r>
            <a:endParaRPr lang="en-US" sz="1200" dirty="0">
              <a:highlight>
                <a:srgbClr val="FFFF00"/>
              </a:highlight>
            </a:endParaRPr>
          </a:p>
          <a:p>
            <a:r>
              <a:rPr lang="en-US" sz="1200" dirty="0"/>
              <a:t>    route:</a:t>
            </a:r>
          </a:p>
          <a:p>
            <a:r>
              <a:rPr lang="en-US" sz="1200" dirty="0"/>
              <a:t>    - destination:</a:t>
            </a:r>
          </a:p>
          <a:p>
            <a:r>
              <a:rPr lang="en-US" sz="1200" dirty="0"/>
              <a:t>        host: </a:t>
            </a:r>
            <a:r>
              <a:rPr lang="en-US" sz="1200" dirty="0" err="1"/>
              <a:t>planespotter</a:t>
            </a:r>
            <a:r>
              <a:rPr lang="en-US" sz="1200" dirty="0"/>
              <a:t>-frontend</a:t>
            </a:r>
          </a:p>
          <a:p>
            <a:r>
              <a:rPr lang="en-US" sz="1200" dirty="0"/>
              <a:t>        port:</a:t>
            </a:r>
          </a:p>
          <a:p>
            <a:r>
              <a:rPr lang="en-US" sz="1200" dirty="0"/>
              <a:t>          number: 80</a:t>
            </a:r>
          </a:p>
        </p:txBody>
      </p:sp>
    </p:spTree>
    <p:extLst>
      <p:ext uri="{BB962C8B-B14F-4D97-AF65-F5344CB8AC3E}">
        <p14:creationId xmlns:p14="http://schemas.microsoft.com/office/powerpoint/2010/main" val="26810346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0BE3D545-E028-B341-9555-94DDCEA9DB7C}"/>
              </a:ext>
            </a:extLst>
          </p:cNvPr>
          <p:cNvSpPr/>
          <p:nvPr/>
        </p:nvSpPr>
        <p:spPr>
          <a:xfrm>
            <a:off x="662994" y="1890825"/>
            <a:ext cx="5867173" cy="36739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5B659-2FBA-0743-9403-FA0287968E0E}"/>
              </a:ext>
            </a:extLst>
          </p:cNvPr>
          <p:cNvSpPr>
            <a:spLocks noGrp="1"/>
          </p:cNvSpPr>
          <p:nvPr>
            <p:ph type="title"/>
          </p:nvPr>
        </p:nvSpPr>
        <p:spPr/>
        <p:txBody>
          <a:bodyPr/>
          <a:lstStyle/>
          <a:p>
            <a:r>
              <a:rPr lang="en-US" dirty="0"/>
              <a:t>Ingest Sidecar Proxy into app</a:t>
            </a:r>
          </a:p>
        </p:txBody>
      </p:sp>
      <p:sp>
        <p:nvSpPr>
          <p:cNvPr id="24" name="Rectangle 23">
            <a:extLst>
              <a:ext uri="{FF2B5EF4-FFF2-40B4-BE49-F238E27FC236}">
                <a16:creationId xmlns:a16="http://schemas.microsoft.com/office/drawing/2014/main" id="{7326711A-C384-9941-B2D3-44FE1C30A30B}"/>
              </a:ext>
            </a:extLst>
          </p:cNvPr>
          <p:cNvSpPr/>
          <p:nvPr/>
        </p:nvSpPr>
        <p:spPr>
          <a:xfrm>
            <a:off x="1572731" y="4114780"/>
            <a:ext cx="1080654"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Frontend Pod</a:t>
            </a:r>
          </a:p>
        </p:txBody>
      </p:sp>
      <p:sp>
        <p:nvSpPr>
          <p:cNvPr id="25" name="Rectangle 24">
            <a:extLst>
              <a:ext uri="{FF2B5EF4-FFF2-40B4-BE49-F238E27FC236}">
                <a16:creationId xmlns:a16="http://schemas.microsoft.com/office/drawing/2014/main" id="{C5B668E9-49CA-7940-9FE7-DD6DCE4895BE}"/>
              </a:ext>
            </a:extLst>
          </p:cNvPr>
          <p:cNvSpPr/>
          <p:nvPr/>
        </p:nvSpPr>
        <p:spPr>
          <a:xfrm>
            <a:off x="2694949" y="4108793"/>
            <a:ext cx="1080654"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Frontend Pod</a:t>
            </a:r>
          </a:p>
        </p:txBody>
      </p:sp>
      <p:sp>
        <p:nvSpPr>
          <p:cNvPr id="26" name="Rectangle 25">
            <a:extLst>
              <a:ext uri="{FF2B5EF4-FFF2-40B4-BE49-F238E27FC236}">
                <a16:creationId xmlns:a16="http://schemas.microsoft.com/office/drawing/2014/main" id="{9C14093F-35C0-0440-B80A-6D7C4CBAF20E}"/>
              </a:ext>
            </a:extLst>
          </p:cNvPr>
          <p:cNvSpPr/>
          <p:nvPr/>
        </p:nvSpPr>
        <p:spPr>
          <a:xfrm>
            <a:off x="3817167" y="4102806"/>
            <a:ext cx="1080654"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App Pod</a:t>
            </a:r>
          </a:p>
        </p:txBody>
      </p:sp>
      <p:sp>
        <p:nvSpPr>
          <p:cNvPr id="27" name="Rectangle 26">
            <a:extLst>
              <a:ext uri="{FF2B5EF4-FFF2-40B4-BE49-F238E27FC236}">
                <a16:creationId xmlns:a16="http://schemas.microsoft.com/office/drawing/2014/main" id="{BC81E035-66EE-154E-A239-2D64DBC86503}"/>
              </a:ext>
            </a:extLst>
          </p:cNvPr>
          <p:cNvSpPr/>
          <p:nvPr/>
        </p:nvSpPr>
        <p:spPr>
          <a:xfrm>
            <a:off x="4939385" y="4096819"/>
            <a:ext cx="1122218" cy="938249"/>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MySQL Pod</a:t>
            </a:r>
          </a:p>
        </p:txBody>
      </p:sp>
      <p:sp>
        <p:nvSpPr>
          <p:cNvPr id="44" name="Rectangle 43">
            <a:extLst>
              <a:ext uri="{FF2B5EF4-FFF2-40B4-BE49-F238E27FC236}">
                <a16:creationId xmlns:a16="http://schemas.microsoft.com/office/drawing/2014/main" id="{6D99DC3B-46DD-334A-B348-FA1D0D4C9AFF}"/>
              </a:ext>
            </a:extLst>
          </p:cNvPr>
          <p:cNvSpPr/>
          <p:nvPr/>
        </p:nvSpPr>
        <p:spPr>
          <a:xfrm>
            <a:off x="1107783" y="3288614"/>
            <a:ext cx="1549889"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Frontend Service</a:t>
            </a:r>
          </a:p>
        </p:txBody>
      </p:sp>
      <p:sp>
        <p:nvSpPr>
          <p:cNvPr id="45" name="Rectangle 44">
            <a:extLst>
              <a:ext uri="{FF2B5EF4-FFF2-40B4-BE49-F238E27FC236}">
                <a16:creationId xmlns:a16="http://schemas.microsoft.com/office/drawing/2014/main" id="{20F81DF0-4130-674F-8A2B-CC02186B59AF}"/>
              </a:ext>
            </a:extLst>
          </p:cNvPr>
          <p:cNvSpPr/>
          <p:nvPr/>
        </p:nvSpPr>
        <p:spPr>
          <a:xfrm>
            <a:off x="2909612" y="3288614"/>
            <a:ext cx="1549889"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JavaScript Service</a:t>
            </a:r>
          </a:p>
        </p:txBody>
      </p:sp>
      <p:sp>
        <p:nvSpPr>
          <p:cNvPr id="46" name="Rectangle 45">
            <a:extLst>
              <a:ext uri="{FF2B5EF4-FFF2-40B4-BE49-F238E27FC236}">
                <a16:creationId xmlns:a16="http://schemas.microsoft.com/office/drawing/2014/main" id="{29F7D7C7-E1D8-614A-8EE0-3D0BEBA58CBD}"/>
              </a:ext>
            </a:extLst>
          </p:cNvPr>
          <p:cNvSpPr/>
          <p:nvPr/>
        </p:nvSpPr>
        <p:spPr>
          <a:xfrm>
            <a:off x="4755082" y="3288614"/>
            <a:ext cx="1549889"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MySQL   Service</a:t>
            </a:r>
          </a:p>
        </p:txBody>
      </p:sp>
      <p:cxnSp>
        <p:nvCxnSpPr>
          <p:cNvPr id="47" name="Straight Arrow Connector 46">
            <a:extLst>
              <a:ext uri="{FF2B5EF4-FFF2-40B4-BE49-F238E27FC236}">
                <a16:creationId xmlns:a16="http://schemas.microsoft.com/office/drawing/2014/main" id="{4E164313-066C-F642-84A5-B262AA025214}"/>
              </a:ext>
            </a:extLst>
          </p:cNvPr>
          <p:cNvCxnSpPr>
            <a:stCxn id="44" idx="3"/>
            <a:endCxn id="45" idx="1"/>
          </p:cNvCxnSpPr>
          <p:nvPr/>
        </p:nvCxnSpPr>
        <p:spPr bwMode="gray">
          <a:xfrm>
            <a:off x="2657672" y="3483790"/>
            <a:ext cx="251939" cy="0"/>
          </a:xfrm>
          <a:prstGeom prst="straightConnector1">
            <a:avLst/>
          </a:prstGeom>
          <a:ln>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B90A907-DD7C-814B-8E2B-B96EEC9FCE29}"/>
              </a:ext>
            </a:extLst>
          </p:cNvPr>
          <p:cNvCxnSpPr>
            <a:stCxn id="45" idx="3"/>
            <a:endCxn id="46" idx="1"/>
          </p:cNvCxnSpPr>
          <p:nvPr/>
        </p:nvCxnSpPr>
        <p:spPr bwMode="gray">
          <a:xfrm>
            <a:off x="4459500" y="3483790"/>
            <a:ext cx="295580" cy="0"/>
          </a:xfrm>
          <a:prstGeom prst="straightConnector1">
            <a:avLst/>
          </a:prstGeom>
          <a:ln>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F0BF248-345E-FB40-B027-F89B0786B8A0}"/>
              </a:ext>
            </a:extLst>
          </p:cNvPr>
          <p:cNvSpPr txBox="1"/>
          <p:nvPr/>
        </p:nvSpPr>
        <p:spPr>
          <a:xfrm rot="5400000">
            <a:off x="2273324" y="4332285"/>
            <a:ext cx="369332" cy="2122880"/>
          </a:xfrm>
          <a:prstGeom prst="rect">
            <a:avLst/>
          </a:prstGeom>
          <a:noFill/>
        </p:spPr>
        <p:txBody>
          <a:bodyPr vert="vert270" wrap="square" rtlCol="0">
            <a:spAutoFit/>
          </a:bodyPr>
          <a:lstStyle/>
          <a:p>
            <a:r>
              <a:rPr lang="en-US" sz="1200" dirty="0"/>
              <a:t>Namespace = </a:t>
            </a:r>
            <a:r>
              <a:rPr lang="en-US" sz="1200" dirty="0" err="1"/>
              <a:t>planespotter</a:t>
            </a:r>
            <a:endParaRPr lang="en-US" sz="1200" dirty="0"/>
          </a:p>
        </p:txBody>
      </p:sp>
      <p:sp>
        <p:nvSpPr>
          <p:cNvPr id="36" name="Rounded Rectangle 35">
            <a:extLst>
              <a:ext uri="{FF2B5EF4-FFF2-40B4-BE49-F238E27FC236}">
                <a16:creationId xmlns:a16="http://schemas.microsoft.com/office/drawing/2014/main" id="{E767D932-677C-0E46-B11B-792F17D6B65A}"/>
              </a:ext>
            </a:extLst>
          </p:cNvPr>
          <p:cNvSpPr/>
          <p:nvPr/>
        </p:nvSpPr>
        <p:spPr>
          <a:xfrm>
            <a:off x="6693043" y="1863541"/>
            <a:ext cx="3907978" cy="37012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7692F89-28F0-D546-80CC-3E299BBC0FE0}"/>
              </a:ext>
            </a:extLst>
          </p:cNvPr>
          <p:cNvSpPr txBox="1"/>
          <p:nvPr/>
        </p:nvSpPr>
        <p:spPr>
          <a:xfrm rot="5400000">
            <a:off x="8009988" y="4345614"/>
            <a:ext cx="369332" cy="2122880"/>
          </a:xfrm>
          <a:prstGeom prst="rect">
            <a:avLst/>
          </a:prstGeom>
          <a:noFill/>
        </p:spPr>
        <p:txBody>
          <a:bodyPr vert="vert270" wrap="square" rtlCol="0">
            <a:spAutoFit/>
          </a:bodyPr>
          <a:lstStyle/>
          <a:p>
            <a:r>
              <a:rPr lang="en-US" sz="1200" dirty="0"/>
              <a:t>Namespace =Istio-system</a:t>
            </a:r>
          </a:p>
        </p:txBody>
      </p:sp>
      <p:sp>
        <p:nvSpPr>
          <p:cNvPr id="39" name="Rectangle 38">
            <a:extLst>
              <a:ext uri="{FF2B5EF4-FFF2-40B4-BE49-F238E27FC236}">
                <a16:creationId xmlns:a16="http://schemas.microsoft.com/office/drawing/2014/main" id="{0617BB30-C0EF-1644-BBF0-38C13A1464DF}"/>
              </a:ext>
            </a:extLst>
          </p:cNvPr>
          <p:cNvSpPr/>
          <p:nvPr/>
        </p:nvSpPr>
        <p:spPr>
          <a:xfrm>
            <a:off x="7026336" y="4123261"/>
            <a:ext cx="667613"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Istio-pilot</a:t>
            </a:r>
          </a:p>
        </p:txBody>
      </p:sp>
      <p:sp>
        <p:nvSpPr>
          <p:cNvPr id="40" name="Rectangle 39">
            <a:extLst>
              <a:ext uri="{FF2B5EF4-FFF2-40B4-BE49-F238E27FC236}">
                <a16:creationId xmlns:a16="http://schemas.microsoft.com/office/drawing/2014/main" id="{BC00F087-12B9-894A-9358-D0F319961D37}"/>
              </a:ext>
            </a:extLst>
          </p:cNvPr>
          <p:cNvSpPr/>
          <p:nvPr/>
        </p:nvSpPr>
        <p:spPr>
          <a:xfrm>
            <a:off x="7823370" y="4108793"/>
            <a:ext cx="645188"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Istio-citadel</a:t>
            </a:r>
          </a:p>
        </p:txBody>
      </p:sp>
      <p:sp>
        <p:nvSpPr>
          <p:cNvPr id="42" name="Rectangle 41">
            <a:extLst>
              <a:ext uri="{FF2B5EF4-FFF2-40B4-BE49-F238E27FC236}">
                <a16:creationId xmlns:a16="http://schemas.microsoft.com/office/drawing/2014/main" id="{187D154C-528E-B14C-9519-55327ADD3FD4}"/>
              </a:ext>
            </a:extLst>
          </p:cNvPr>
          <p:cNvSpPr/>
          <p:nvPr/>
        </p:nvSpPr>
        <p:spPr>
          <a:xfrm>
            <a:off x="8574046" y="4108793"/>
            <a:ext cx="756398"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Istio-ingress</a:t>
            </a:r>
          </a:p>
        </p:txBody>
      </p:sp>
      <p:sp>
        <p:nvSpPr>
          <p:cNvPr id="49" name="Rectangle 48">
            <a:extLst>
              <a:ext uri="{FF2B5EF4-FFF2-40B4-BE49-F238E27FC236}">
                <a16:creationId xmlns:a16="http://schemas.microsoft.com/office/drawing/2014/main" id="{42515724-5FA6-0E47-B303-11ADE6126585}"/>
              </a:ext>
            </a:extLst>
          </p:cNvPr>
          <p:cNvSpPr/>
          <p:nvPr/>
        </p:nvSpPr>
        <p:spPr>
          <a:xfrm>
            <a:off x="6881269" y="3556929"/>
            <a:ext cx="810473"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Istio-pilot</a:t>
            </a:r>
          </a:p>
        </p:txBody>
      </p:sp>
      <p:sp>
        <p:nvSpPr>
          <p:cNvPr id="50" name="Rectangle 49">
            <a:extLst>
              <a:ext uri="{FF2B5EF4-FFF2-40B4-BE49-F238E27FC236}">
                <a16:creationId xmlns:a16="http://schemas.microsoft.com/office/drawing/2014/main" id="{717C2675-C0FF-774D-9773-9C48FB1C41C0}"/>
              </a:ext>
            </a:extLst>
          </p:cNvPr>
          <p:cNvSpPr/>
          <p:nvPr/>
        </p:nvSpPr>
        <p:spPr>
          <a:xfrm>
            <a:off x="7823370" y="3563088"/>
            <a:ext cx="613941"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Istio-citadel</a:t>
            </a:r>
          </a:p>
        </p:txBody>
      </p:sp>
      <p:sp>
        <p:nvSpPr>
          <p:cNvPr id="51" name="Rectangle 50">
            <a:extLst>
              <a:ext uri="{FF2B5EF4-FFF2-40B4-BE49-F238E27FC236}">
                <a16:creationId xmlns:a16="http://schemas.microsoft.com/office/drawing/2014/main" id="{C3ED55EA-298E-3D42-A3CA-AEAAA4F9D09A}"/>
              </a:ext>
            </a:extLst>
          </p:cNvPr>
          <p:cNvSpPr/>
          <p:nvPr/>
        </p:nvSpPr>
        <p:spPr>
          <a:xfrm>
            <a:off x="9415284" y="4121420"/>
            <a:ext cx="756398"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Istio-policy</a:t>
            </a:r>
          </a:p>
        </p:txBody>
      </p:sp>
      <p:sp>
        <p:nvSpPr>
          <p:cNvPr id="52" name="Rectangle 51">
            <a:extLst>
              <a:ext uri="{FF2B5EF4-FFF2-40B4-BE49-F238E27FC236}">
                <a16:creationId xmlns:a16="http://schemas.microsoft.com/office/drawing/2014/main" id="{93EE5A3C-7C4A-A140-BBDF-5C1B1B5BE6F6}"/>
              </a:ext>
            </a:extLst>
          </p:cNvPr>
          <p:cNvSpPr/>
          <p:nvPr/>
        </p:nvSpPr>
        <p:spPr>
          <a:xfrm>
            <a:off x="8647032" y="3556929"/>
            <a:ext cx="613941"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Istio-ingress</a:t>
            </a:r>
          </a:p>
        </p:txBody>
      </p:sp>
      <p:sp>
        <p:nvSpPr>
          <p:cNvPr id="53" name="Rectangle 52">
            <a:extLst>
              <a:ext uri="{FF2B5EF4-FFF2-40B4-BE49-F238E27FC236}">
                <a16:creationId xmlns:a16="http://schemas.microsoft.com/office/drawing/2014/main" id="{33F70829-9CCA-BB4A-ACD1-02BB557C0C1A}"/>
              </a:ext>
            </a:extLst>
          </p:cNvPr>
          <p:cNvSpPr/>
          <p:nvPr/>
        </p:nvSpPr>
        <p:spPr>
          <a:xfrm>
            <a:off x="9438393" y="3567370"/>
            <a:ext cx="613941"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Istio-Policy</a:t>
            </a:r>
          </a:p>
        </p:txBody>
      </p:sp>
      <p:cxnSp>
        <p:nvCxnSpPr>
          <p:cNvPr id="54" name="Straight Arrow Connector 53">
            <a:extLst>
              <a:ext uri="{FF2B5EF4-FFF2-40B4-BE49-F238E27FC236}">
                <a16:creationId xmlns:a16="http://schemas.microsoft.com/office/drawing/2014/main" id="{5BC1BF26-D61F-E342-A882-15D5D7049D42}"/>
              </a:ext>
            </a:extLst>
          </p:cNvPr>
          <p:cNvCxnSpPr>
            <a:cxnSpLocks/>
            <a:stCxn id="49" idx="3"/>
            <a:endCxn id="50" idx="1"/>
          </p:cNvCxnSpPr>
          <p:nvPr/>
        </p:nvCxnSpPr>
        <p:spPr bwMode="gray">
          <a:xfrm>
            <a:off x="7691742" y="3752105"/>
            <a:ext cx="131628" cy="6159"/>
          </a:xfrm>
          <a:prstGeom prst="straightConnector1">
            <a:avLst/>
          </a:prstGeom>
          <a:ln>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8CCE823-5BCD-6647-892D-A547964C5C71}"/>
              </a:ext>
            </a:extLst>
          </p:cNvPr>
          <p:cNvCxnSpPr>
            <a:cxnSpLocks/>
            <a:stCxn id="50" idx="3"/>
            <a:endCxn id="52" idx="1"/>
          </p:cNvCxnSpPr>
          <p:nvPr/>
        </p:nvCxnSpPr>
        <p:spPr bwMode="gray">
          <a:xfrm flipV="1">
            <a:off x="8437311" y="3752105"/>
            <a:ext cx="209721" cy="6159"/>
          </a:xfrm>
          <a:prstGeom prst="straightConnector1">
            <a:avLst/>
          </a:prstGeom>
          <a:ln>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3E7557C-A405-F242-BFEC-D14DD2B1DE47}"/>
              </a:ext>
            </a:extLst>
          </p:cNvPr>
          <p:cNvCxnSpPr>
            <a:cxnSpLocks/>
            <a:endCxn id="53" idx="1"/>
          </p:cNvCxnSpPr>
          <p:nvPr/>
        </p:nvCxnSpPr>
        <p:spPr bwMode="gray">
          <a:xfrm>
            <a:off x="9275517" y="3762546"/>
            <a:ext cx="162876" cy="0"/>
          </a:xfrm>
          <a:prstGeom prst="straightConnector1">
            <a:avLst/>
          </a:prstGeom>
          <a:ln>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70ADDF2-02F2-AE40-B23E-D71F41599545}"/>
              </a:ext>
            </a:extLst>
          </p:cNvPr>
          <p:cNvGrpSpPr/>
          <p:nvPr/>
        </p:nvGrpSpPr>
        <p:grpSpPr>
          <a:xfrm>
            <a:off x="7128975" y="2082589"/>
            <a:ext cx="2763775" cy="872545"/>
            <a:chOff x="2176361" y="1446945"/>
            <a:chExt cx="2763775" cy="872545"/>
          </a:xfrm>
        </p:grpSpPr>
        <p:sp>
          <p:nvSpPr>
            <p:cNvPr id="59" name="Rectangle 58">
              <a:extLst>
                <a:ext uri="{FF2B5EF4-FFF2-40B4-BE49-F238E27FC236}">
                  <a16:creationId xmlns:a16="http://schemas.microsoft.com/office/drawing/2014/main" id="{7EA3736A-E436-9E4B-99B8-CB2C0CCEBA23}"/>
                </a:ext>
              </a:extLst>
            </p:cNvPr>
            <p:cNvSpPr/>
            <p:nvPr/>
          </p:nvSpPr>
          <p:spPr>
            <a:xfrm>
              <a:off x="2707575" y="1774153"/>
              <a:ext cx="1940978" cy="437676"/>
            </a:xfrm>
            <a:prstGeom prst="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Istio-ingress Gateway</a:t>
              </a:r>
            </a:p>
          </p:txBody>
        </p:sp>
        <p:sp>
          <p:nvSpPr>
            <p:cNvPr id="60" name="Rounded Rectangle 59">
              <a:extLst>
                <a:ext uri="{FF2B5EF4-FFF2-40B4-BE49-F238E27FC236}">
                  <a16:creationId xmlns:a16="http://schemas.microsoft.com/office/drawing/2014/main" id="{1A6E66C4-7414-FC42-B6B0-BD3F7A848A6D}"/>
                </a:ext>
              </a:extLst>
            </p:cNvPr>
            <p:cNvSpPr/>
            <p:nvPr/>
          </p:nvSpPr>
          <p:spPr>
            <a:xfrm>
              <a:off x="2339441" y="1672636"/>
              <a:ext cx="2600695" cy="646854"/>
            </a:xfrm>
            <a:prstGeom prst="roundRect">
              <a:avLst/>
            </a:prstGeom>
            <a:noFill/>
            <a:ln>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61" name="Picture 60">
              <a:extLst>
                <a:ext uri="{FF2B5EF4-FFF2-40B4-BE49-F238E27FC236}">
                  <a16:creationId xmlns:a16="http://schemas.microsoft.com/office/drawing/2014/main" id="{C19DA3C6-726E-0741-A025-424670ECB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361" y="1446945"/>
              <a:ext cx="382061" cy="458474"/>
            </a:xfrm>
            <a:prstGeom prst="rect">
              <a:avLst/>
            </a:prstGeom>
          </p:spPr>
        </p:pic>
      </p:grpSp>
      <p:cxnSp>
        <p:nvCxnSpPr>
          <p:cNvPr id="62" name="Curved Connector 61">
            <a:extLst>
              <a:ext uri="{FF2B5EF4-FFF2-40B4-BE49-F238E27FC236}">
                <a16:creationId xmlns:a16="http://schemas.microsoft.com/office/drawing/2014/main" id="{203E447E-A62E-424C-A046-B05450BB255F}"/>
              </a:ext>
            </a:extLst>
          </p:cNvPr>
          <p:cNvCxnSpPr>
            <a:cxnSpLocks/>
            <a:stCxn id="60" idx="2"/>
            <a:endCxn id="52" idx="0"/>
          </p:cNvCxnSpPr>
          <p:nvPr/>
        </p:nvCxnSpPr>
        <p:spPr bwMode="gray">
          <a:xfrm rot="16200000" flipH="1">
            <a:off x="8472306" y="3075231"/>
            <a:ext cx="601795" cy="361600"/>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9D6F106A-4A2D-624F-858D-19CEDC5A9115}"/>
              </a:ext>
            </a:extLst>
          </p:cNvPr>
          <p:cNvSpPr/>
          <p:nvPr/>
        </p:nvSpPr>
        <p:spPr>
          <a:xfrm>
            <a:off x="428261" y="5778527"/>
            <a:ext cx="1762228" cy="2488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Pod</a:t>
            </a:r>
          </a:p>
        </p:txBody>
      </p:sp>
      <p:sp>
        <p:nvSpPr>
          <p:cNvPr id="67" name="Rectangle 66">
            <a:extLst>
              <a:ext uri="{FF2B5EF4-FFF2-40B4-BE49-F238E27FC236}">
                <a16:creationId xmlns:a16="http://schemas.microsoft.com/office/drawing/2014/main" id="{0BAF89B0-DC74-6245-806C-7C9E3BA81D80}"/>
              </a:ext>
            </a:extLst>
          </p:cNvPr>
          <p:cNvSpPr/>
          <p:nvPr/>
        </p:nvSpPr>
        <p:spPr>
          <a:xfrm>
            <a:off x="428261" y="6059668"/>
            <a:ext cx="1788046" cy="30420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Service API</a:t>
            </a:r>
          </a:p>
        </p:txBody>
      </p:sp>
      <p:sp>
        <p:nvSpPr>
          <p:cNvPr id="68" name="Rectangle 67">
            <a:extLst>
              <a:ext uri="{FF2B5EF4-FFF2-40B4-BE49-F238E27FC236}">
                <a16:creationId xmlns:a16="http://schemas.microsoft.com/office/drawing/2014/main" id="{045E2841-D92A-3846-B25C-16430D97AC4F}"/>
              </a:ext>
            </a:extLst>
          </p:cNvPr>
          <p:cNvSpPr/>
          <p:nvPr/>
        </p:nvSpPr>
        <p:spPr>
          <a:xfrm>
            <a:off x="428261" y="6428466"/>
            <a:ext cx="1788046" cy="30420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Load Balancer Service</a:t>
            </a:r>
          </a:p>
        </p:txBody>
      </p:sp>
      <p:sp>
        <p:nvSpPr>
          <p:cNvPr id="3" name="Rectangle 2">
            <a:extLst>
              <a:ext uri="{FF2B5EF4-FFF2-40B4-BE49-F238E27FC236}">
                <a16:creationId xmlns:a16="http://schemas.microsoft.com/office/drawing/2014/main" id="{4D006198-91C2-4541-8CBB-C686CEE051E5}"/>
              </a:ext>
            </a:extLst>
          </p:cNvPr>
          <p:cNvSpPr/>
          <p:nvPr/>
        </p:nvSpPr>
        <p:spPr>
          <a:xfrm>
            <a:off x="1585652" y="4121420"/>
            <a:ext cx="1062354" cy="2196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Envoy-Proxy</a:t>
            </a:r>
          </a:p>
        </p:txBody>
      </p:sp>
      <p:sp>
        <p:nvSpPr>
          <p:cNvPr id="57" name="Rectangle 56">
            <a:extLst>
              <a:ext uri="{FF2B5EF4-FFF2-40B4-BE49-F238E27FC236}">
                <a16:creationId xmlns:a16="http://schemas.microsoft.com/office/drawing/2014/main" id="{497FC030-3C59-4E48-88E7-1FD7A7A58E28}"/>
              </a:ext>
            </a:extLst>
          </p:cNvPr>
          <p:cNvSpPr/>
          <p:nvPr/>
        </p:nvSpPr>
        <p:spPr>
          <a:xfrm>
            <a:off x="2694949" y="4110368"/>
            <a:ext cx="1080654" cy="2196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Envoy-Proxy</a:t>
            </a:r>
          </a:p>
        </p:txBody>
      </p:sp>
      <p:sp>
        <p:nvSpPr>
          <p:cNvPr id="63" name="Rectangle 62">
            <a:extLst>
              <a:ext uri="{FF2B5EF4-FFF2-40B4-BE49-F238E27FC236}">
                <a16:creationId xmlns:a16="http://schemas.microsoft.com/office/drawing/2014/main" id="{A6F35EE6-861A-394D-9A22-88F33858FF54}"/>
              </a:ext>
            </a:extLst>
          </p:cNvPr>
          <p:cNvSpPr/>
          <p:nvPr/>
        </p:nvSpPr>
        <p:spPr>
          <a:xfrm>
            <a:off x="3827925" y="4110381"/>
            <a:ext cx="1069896" cy="2306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Envoy-Proxy</a:t>
            </a:r>
          </a:p>
        </p:txBody>
      </p:sp>
      <p:sp>
        <p:nvSpPr>
          <p:cNvPr id="64" name="Rectangle 63">
            <a:extLst>
              <a:ext uri="{FF2B5EF4-FFF2-40B4-BE49-F238E27FC236}">
                <a16:creationId xmlns:a16="http://schemas.microsoft.com/office/drawing/2014/main" id="{9D64C8D2-751E-1F47-A9E1-15DACB871798}"/>
              </a:ext>
            </a:extLst>
          </p:cNvPr>
          <p:cNvSpPr/>
          <p:nvPr/>
        </p:nvSpPr>
        <p:spPr>
          <a:xfrm>
            <a:off x="4958235" y="4110368"/>
            <a:ext cx="1080653" cy="2416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Envoy-Proxy</a:t>
            </a:r>
          </a:p>
        </p:txBody>
      </p:sp>
      <p:sp>
        <p:nvSpPr>
          <p:cNvPr id="4" name="Rectangle 3">
            <a:extLst>
              <a:ext uri="{FF2B5EF4-FFF2-40B4-BE49-F238E27FC236}">
                <a16:creationId xmlns:a16="http://schemas.microsoft.com/office/drawing/2014/main" id="{31601CFC-59EB-B24B-9880-C33458FD9757}"/>
              </a:ext>
            </a:extLst>
          </p:cNvPr>
          <p:cNvSpPr/>
          <p:nvPr/>
        </p:nvSpPr>
        <p:spPr>
          <a:xfrm>
            <a:off x="3374733" y="2312629"/>
            <a:ext cx="2635267" cy="520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Planespotter</a:t>
            </a:r>
            <a:r>
              <a:rPr lang="en-US" sz="1400" dirty="0"/>
              <a:t>-frontend-ingress-gateway</a:t>
            </a:r>
          </a:p>
        </p:txBody>
      </p:sp>
      <p:cxnSp>
        <p:nvCxnSpPr>
          <p:cNvPr id="9" name="Elbow Connector 8">
            <a:extLst>
              <a:ext uri="{FF2B5EF4-FFF2-40B4-BE49-F238E27FC236}">
                <a16:creationId xmlns:a16="http://schemas.microsoft.com/office/drawing/2014/main" id="{BB5E6B05-3796-6045-8CC4-4F8453E70F35}"/>
              </a:ext>
            </a:extLst>
          </p:cNvPr>
          <p:cNvCxnSpPr>
            <a:cxnSpLocks/>
            <a:stCxn id="60" idx="1"/>
            <a:endCxn id="4" idx="3"/>
          </p:cNvCxnSpPr>
          <p:nvPr/>
        </p:nvCxnSpPr>
        <p:spPr>
          <a:xfrm rot="10800000">
            <a:off x="6010001" y="2573123"/>
            <a:ext cx="1282055" cy="58584"/>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8D60F41-8E55-744D-A961-3502B771E2EB}"/>
              </a:ext>
            </a:extLst>
          </p:cNvPr>
          <p:cNvSpPr/>
          <p:nvPr/>
        </p:nvSpPr>
        <p:spPr>
          <a:xfrm>
            <a:off x="1454298" y="2316776"/>
            <a:ext cx="1689904" cy="520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Planespotter</a:t>
            </a:r>
            <a:r>
              <a:rPr lang="en-US" sz="1400" dirty="0"/>
              <a:t> Virtual Service</a:t>
            </a:r>
          </a:p>
        </p:txBody>
      </p:sp>
      <p:sp>
        <p:nvSpPr>
          <p:cNvPr id="23" name="Rectangle 22">
            <a:extLst>
              <a:ext uri="{FF2B5EF4-FFF2-40B4-BE49-F238E27FC236}">
                <a16:creationId xmlns:a16="http://schemas.microsoft.com/office/drawing/2014/main" id="{412BD2B7-1339-BC4C-8A4B-6498BC009BA4}"/>
              </a:ext>
            </a:extLst>
          </p:cNvPr>
          <p:cNvSpPr/>
          <p:nvPr/>
        </p:nvSpPr>
        <p:spPr>
          <a:xfrm>
            <a:off x="4596516" y="5352574"/>
            <a:ext cx="2352146" cy="44235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Kubernetes Cluster</a:t>
            </a:r>
          </a:p>
        </p:txBody>
      </p:sp>
      <p:cxnSp>
        <p:nvCxnSpPr>
          <p:cNvPr id="72" name="Elbow Connector 71">
            <a:extLst>
              <a:ext uri="{FF2B5EF4-FFF2-40B4-BE49-F238E27FC236}">
                <a16:creationId xmlns:a16="http://schemas.microsoft.com/office/drawing/2014/main" id="{23B82864-B6BB-784D-9C43-C587F21F934C}"/>
              </a:ext>
            </a:extLst>
          </p:cNvPr>
          <p:cNvCxnSpPr>
            <a:stCxn id="33" idx="2"/>
            <a:endCxn id="44" idx="0"/>
          </p:cNvCxnSpPr>
          <p:nvPr/>
        </p:nvCxnSpPr>
        <p:spPr>
          <a:xfrm rot="5400000">
            <a:off x="1865564" y="2854927"/>
            <a:ext cx="450851" cy="4165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1D4A9686-DD0F-A343-80B9-59C07ECF115D}"/>
              </a:ext>
            </a:extLst>
          </p:cNvPr>
          <p:cNvCxnSpPr>
            <a:stCxn id="33" idx="2"/>
            <a:endCxn id="45" idx="0"/>
          </p:cNvCxnSpPr>
          <p:nvPr/>
        </p:nvCxnSpPr>
        <p:spPr>
          <a:xfrm rot="16200000" flipH="1">
            <a:off x="2766478" y="2370534"/>
            <a:ext cx="450851" cy="13853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84A8B861-E9FD-6845-AC27-EC9AB112A4E8}"/>
              </a:ext>
            </a:extLst>
          </p:cNvPr>
          <p:cNvCxnSpPr>
            <a:stCxn id="33" idx="2"/>
            <a:endCxn id="46" idx="0"/>
          </p:cNvCxnSpPr>
          <p:nvPr/>
        </p:nvCxnSpPr>
        <p:spPr>
          <a:xfrm rot="16200000" flipH="1">
            <a:off x="3689213" y="1447799"/>
            <a:ext cx="450851" cy="32307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31A641B-4741-2A40-9531-CFA7C9D766DB}"/>
              </a:ext>
            </a:extLst>
          </p:cNvPr>
          <p:cNvSpPr txBox="1"/>
          <p:nvPr/>
        </p:nvSpPr>
        <p:spPr>
          <a:xfrm>
            <a:off x="1364969" y="1976686"/>
            <a:ext cx="2205180" cy="400110"/>
          </a:xfrm>
          <a:prstGeom prst="rect">
            <a:avLst/>
          </a:prstGeom>
          <a:noFill/>
        </p:spPr>
        <p:txBody>
          <a:bodyPr wrap="square" rtlCol="0">
            <a:spAutoFit/>
          </a:bodyPr>
          <a:lstStyle/>
          <a:p>
            <a:r>
              <a:rPr lang="en-US" sz="1000" dirty="0"/>
              <a:t>gateway: </a:t>
            </a:r>
            <a:r>
              <a:rPr lang="en-US" sz="1000" dirty="0" err="1"/>
              <a:t>planespotter</a:t>
            </a:r>
            <a:r>
              <a:rPr lang="en-US" sz="1000" dirty="0"/>
              <a:t>-frontend-ingress-gateway</a:t>
            </a:r>
          </a:p>
        </p:txBody>
      </p:sp>
      <p:sp>
        <p:nvSpPr>
          <p:cNvPr id="80" name="TextBox 79">
            <a:extLst>
              <a:ext uri="{FF2B5EF4-FFF2-40B4-BE49-F238E27FC236}">
                <a16:creationId xmlns:a16="http://schemas.microsoft.com/office/drawing/2014/main" id="{181697A5-B3EF-7347-922D-B954997ED64D}"/>
              </a:ext>
            </a:extLst>
          </p:cNvPr>
          <p:cNvSpPr txBox="1"/>
          <p:nvPr/>
        </p:nvSpPr>
        <p:spPr>
          <a:xfrm>
            <a:off x="3479317" y="2021547"/>
            <a:ext cx="2205180" cy="246221"/>
          </a:xfrm>
          <a:prstGeom prst="rect">
            <a:avLst/>
          </a:prstGeom>
          <a:noFill/>
        </p:spPr>
        <p:txBody>
          <a:bodyPr wrap="square" rtlCol="0">
            <a:spAutoFit/>
          </a:bodyPr>
          <a:lstStyle/>
          <a:p>
            <a:r>
              <a:rPr lang="en-US" sz="1000" dirty="0"/>
              <a:t>Ingress: Istio-ingress-gateway</a:t>
            </a:r>
          </a:p>
        </p:txBody>
      </p:sp>
      <p:cxnSp>
        <p:nvCxnSpPr>
          <p:cNvPr id="82" name="Elbow Connector 81">
            <a:extLst>
              <a:ext uri="{FF2B5EF4-FFF2-40B4-BE49-F238E27FC236}">
                <a16:creationId xmlns:a16="http://schemas.microsoft.com/office/drawing/2014/main" id="{7C882BB5-8A64-A544-A456-2DC1E99AA087}"/>
              </a:ext>
            </a:extLst>
          </p:cNvPr>
          <p:cNvCxnSpPr>
            <a:stCxn id="4" idx="1"/>
            <a:endCxn id="33" idx="3"/>
          </p:cNvCxnSpPr>
          <p:nvPr/>
        </p:nvCxnSpPr>
        <p:spPr>
          <a:xfrm rot="10800000" flipV="1">
            <a:off x="3144203" y="2573122"/>
            <a:ext cx="230531" cy="41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26ACE19D-F43D-704B-B63B-7965717B2872}"/>
              </a:ext>
            </a:extLst>
          </p:cNvPr>
          <p:cNvCxnSpPr>
            <a:endCxn id="3" idx="0"/>
          </p:cNvCxnSpPr>
          <p:nvPr/>
        </p:nvCxnSpPr>
        <p:spPr>
          <a:xfrm rot="16200000" flipH="1">
            <a:off x="1796145" y="3800736"/>
            <a:ext cx="407266" cy="2341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424A943-524D-EB4E-A1CB-7EB82119D34E}"/>
              </a:ext>
            </a:extLst>
          </p:cNvPr>
          <p:cNvSpPr txBox="1"/>
          <p:nvPr/>
        </p:nvSpPr>
        <p:spPr>
          <a:xfrm>
            <a:off x="1003585" y="3641671"/>
            <a:ext cx="1891484" cy="246221"/>
          </a:xfrm>
          <a:prstGeom prst="rect">
            <a:avLst/>
          </a:prstGeom>
          <a:solidFill>
            <a:schemeClr val="bg1"/>
          </a:solidFill>
        </p:spPr>
        <p:txBody>
          <a:bodyPr wrap="square" rtlCol="0">
            <a:spAutoFit/>
          </a:bodyPr>
          <a:lstStyle/>
          <a:p>
            <a:r>
              <a:rPr lang="en-US" sz="1000" dirty="0" err="1"/>
              <a:t>Pod:planespotter-frontend</a:t>
            </a:r>
            <a:endParaRPr lang="en-US" sz="1000" dirty="0"/>
          </a:p>
        </p:txBody>
      </p:sp>
      <p:sp>
        <p:nvSpPr>
          <p:cNvPr id="83" name="TextBox 82">
            <a:extLst>
              <a:ext uri="{FF2B5EF4-FFF2-40B4-BE49-F238E27FC236}">
                <a16:creationId xmlns:a16="http://schemas.microsoft.com/office/drawing/2014/main" id="{FE9570A8-4E45-0547-9983-9A769CDED55C}"/>
              </a:ext>
            </a:extLst>
          </p:cNvPr>
          <p:cNvSpPr txBox="1"/>
          <p:nvPr/>
        </p:nvSpPr>
        <p:spPr>
          <a:xfrm>
            <a:off x="1396550" y="2850710"/>
            <a:ext cx="2059459" cy="246221"/>
          </a:xfrm>
          <a:prstGeom prst="rect">
            <a:avLst/>
          </a:prstGeom>
          <a:solidFill>
            <a:schemeClr val="bg1"/>
          </a:solidFill>
        </p:spPr>
        <p:txBody>
          <a:bodyPr wrap="square" rtlCol="0">
            <a:spAutoFit/>
          </a:bodyPr>
          <a:lstStyle/>
          <a:p>
            <a:r>
              <a:rPr lang="en-US" sz="1000" dirty="0" err="1"/>
              <a:t>Service:planespotter-frontend</a:t>
            </a:r>
            <a:endParaRPr lang="en-US" sz="1000" dirty="0"/>
          </a:p>
        </p:txBody>
      </p:sp>
    </p:spTree>
    <p:extLst>
      <p:ext uri="{BB962C8B-B14F-4D97-AF65-F5344CB8AC3E}">
        <p14:creationId xmlns:p14="http://schemas.microsoft.com/office/powerpoint/2010/main" val="17015007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9773" y="2373510"/>
            <a:ext cx="6958013" cy="2387600"/>
          </a:xfrm>
        </p:spPr>
        <p:txBody>
          <a:bodyPr/>
          <a:lstStyle/>
          <a:p>
            <a:r>
              <a:rPr lang="en-US" dirty="0"/>
              <a:t>Istio Use cases</a:t>
            </a:r>
          </a:p>
        </p:txBody>
      </p:sp>
    </p:spTree>
    <p:extLst>
      <p:ext uri="{BB962C8B-B14F-4D97-AF65-F5344CB8AC3E}">
        <p14:creationId xmlns:p14="http://schemas.microsoft.com/office/powerpoint/2010/main" val="3848395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9773" y="2373510"/>
            <a:ext cx="6958013" cy="2387600"/>
          </a:xfrm>
        </p:spPr>
        <p:txBody>
          <a:bodyPr>
            <a:normAutofit/>
          </a:bodyPr>
          <a:lstStyle/>
          <a:p>
            <a:r>
              <a:rPr lang="en-US" dirty="0"/>
              <a:t>Lab 5 : Traffic Management</a:t>
            </a:r>
            <a:br>
              <a:rPr lang="en-US" dirty="0"/>
            </a:br>
            <a:r>
              <a:rPr lang="en-US" sz="2800" dirty="0">
                <a:solidFill>
                  <a:prstClr val="white"/>
                </a:solidFill>
              </a:rPr>
              <a:t>http://</a:t>
            </a:r>
            <a:r>
              <a:rPr lang="en-US" sz="2800" dirty="0" err="1">
                <a:solidFill>
                  <a:prstClr val="white"/>
                </a:solidFill>
              </a:rPr>
              <a:t>bit.ly</a:t>
            </a:r>
            <a:r>
              <a:rPr lang="en-US" sz="2800" dirty="0">
                <a:solidFill>
                  <a:prstClr val="white"/>
                </a:solidFill>
              </a:rPr>
              <a:t>/Kube18_servicemesh_vmw</a:t>
            </a:r>
            <a:endParaRPr lang="en-US" dirty="0"/>
          </a:p>
        </p:txBody>
      </p:sp>
    </p:spTree>
    <p:extLst>
      <p:ext uri="{BB962C8B-B14F-4D97-AF65-F5344CB8AC3E}">
        <p14:creationId xmlns:p14="http://schemas.microsoft.com/office/powerpoint/2010/main" val="8435278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D667-B437-BE40-AFF0-B41661A15245}"/>
              </a:ext>
            </a:extLst>
          </p:cNvPr>
          <p:cNvSpPr>
            <a:spLocks noGrp="1"/>
          </p:cNvSpPr>
          <p:nvPr>
            <p:ph type="title"/>
          </p:nvPr>
        </p:nvSpPr>
        <p:spPr/>
        <p:txBody>
          <a:bodyPr/>
          <a:lstStyle/>
          <a:p>
            <a:r>
              <a:rPr lang="en-US" dirty="0"/>
              <a:t>Istio Use case: Traffic Management</a:t>
            </a:r>
          </a:p>
        </p:txBody>
      </p:sp>
      <p:graphicFrame>
        <p:nvGraphicFramePr>
          <p:cNvPr id="4" name="Diagram 3">
            <a:extLst>
              <a:ext uri="{FF2B5EF4-FFF2-40B4-BE49-F238E27FC236}">
                <a16:creationId xmlns:a16="http://schemas.microsoft.com/office/drawing/2014/main" id="{F7BF63DA-125F-344F-A5EC-326203325D14}"/>
              </a:ext>
            </a:extLst>
          </p:cNvPr>
          <p:cNvGraphicFramePr/>
          <p:nvPr>
            <p:extLst>
              <p:ext uri="{D42A27DB-BD31-4B8C-83A1-F6EECF244321}">
                <p14:modId xmlns:p14="http://schemas.microsoft.com/office/powerpoint/2010/main" val="1074794960"/>
              </p:ext>
            </p:extLst>
          </p:nvPr>
        </p:nvGraphicFramePr>
        <p:xfrm>
          <a:off x="1012723" y="1986115"/>
          <a:ext cx="8908026" cy="1569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84943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0BE3D545-E028-B341-9555-94DDCEA9DB7C}"/>
              </a:ext>
            </a:extLst>
          </p:cNvPr>
          <p:cNvSpPr/>
          <p:nvPr/>
        </p:nvSpPr>
        <p:spPr>
          <a:xfrm>
            <a:off x="1508569" y="1638887"/>
            <a:ext cx="5867173" cy="31798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5B659-2FBA-0743-9403-FA0287968E0E}"/>
              </a:ext>
            </a:extLst>
          </p:cNvPr>
          <p:cNvSpPr>
            <a:spLocks noGrp="1"/>
          </p:cNvSpPr>
          <p:nvPr>
            <p:ph type="title"/>
          </p:nvPr>
        </p:nvSpPr>
        <p:spPr/>
        <p:txBody>
          <a:bodyPr/>
          <a:lstStyle/>
          <a:p>
            <a:r>
              <a:rPr lang="en-US" dirty="0"/>
              <a:t>A/B test</a:t>
            </a:r>
          </a:p>
        </p:txBody>
      </p:sp>
      <p:sp>
        <p:nvSpPr>
          <p:cNvPr id="24" name="Rectangle 23">
            <a:extLst>
              <a:ext uri="{FF2B5EF4-FFF2-40B4-BE49-F238E27FC236}">
                <a16:creationId xmlns:a16="http://schemas.microsoft.com/office/drawing/2014/main" id="{7326711A-C384-9941-B2D3-44FE1C30A30B}"/>
              </a:ext>
            </a:extLst>
          </p:cNvPr>
          <p:cNvSpPr/>
          <p:nvPr/>
        </p:nvSpPr>
        <p:spPr>
          <a:xfrm>
            <a:off x="2418306" y="3368724"/>
            <a:ext cx="1080654"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Frontend Pod</a:t>
            </a:r>
          </a:p>
        </p:txBody>
      </p:sp>
      <p:sp>
        <p:nvSpPr>
          <p:cNvPr id="25" name="Rectangle 24">
            <a:extLst>
              <a:ext uri="{FF2B5EF4-FFF2-40B4-BE49-F238E27FC236}">
                <a16:creationId xmlns:a16="http://schemas.microsoft.com/office/drawing/2014/main" id="{C5B668E9-49CA-7940-9FE7-DD6DCE4895BE}"/>
              </a:ext>
            </a:extLst>
          </p:cNvPr>
          <p:cNvSpPr/>
          <p:nvPr/>
        </p:nvSpPr>
        <p:spPr>
          <a:xfrm>
            <a:off x="3540524" y="3362737"/>
            <a:ext cx="1080654" cy="926275"/>
          </a:xfrm>
          <a:prstGeom prst="rect">
            <a:avLst/>
          </a:prstGeom>
          <a:solidFill>
            <a:srgbClr val="1585A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Frontend Pod</a:t>
            </a:r>
          </a:p>
        </p:txBody>
      </p:sp>
      <p:sp>
        <p:nvSpPr>
          <p:cNvPr id="26" name="Rectangle 25">
            <a:extLst>
              <a:ext uri="{FF2B5EF4-FFF2-40B4-BE49-F238E27FC236}">
                <a16:creationId xmlns:a16="http://schemas.microsoft.com/office/drawing/2014/main" id="{9C14093F-35C0-0440-B80A-6D7C4CBAF20E}"/>
              </a:ext>
            </a:extLst>
          </p:cNvPr>
          <p:cNvSpPr/>
          <p:nvPr/>
        </p:nvSpPr>
        <p:spPr>
          <a:xfrm>
            <a:off x="4662742" y="3356750"/>
            <a:ext cx="1080654"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App Pod</a:t>
            </a:r>
          </a:p>
        </p:txBody>
      </p:sp>
      <p:sp>
        <p:nvSpPr>
          <p:cNvPr id="27" name="Rectangle 26">
            <a:extLst>
              <a:ext uri="{FF2B5EF4-FFF2-40B4-BE49-F238E27FC236}">
                <a16:creationId xmlns:a16="http://schemas.microsoft.com/office/drawing/2014/main" id="{BC81E035-66EE-154E-A239-2D64DBC86503}"/>
              </a:ext>
            </a:extLst>
          </p:cNvPr>
          <p:cNvSpPr/>
          <p:nvPr/>
        </p:nvSpPr>
        <p:spPr>
          <a:xfrm>
            <a:off x="5784960" y="3350763"/>
            <a:ext cx="1122218"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MySQL Pod</a:t>
            </a:r>
          </a:p>
        </p:txBody>
      </p:sp>
      <p:sp>
        <p:nvSpPr>
          <p:cNvPr id="44" name="Rectangle 43">
            <a:extLst>
              <a:ext uri="{FF2B5EF4-FFF2-40B4-BE49-F238E27FC236}">
                <a16:creationId xmlns:a16="http://schemas.microsoft.com/office/drawing/2014/main" id="{6D99DC3B-46DD-334A-B348-FA1D0D4C9AFF}"/>
              </a:ext>
            </a:extLst>
          </p:cNvPr>
          <p:cNvSpPr/>
          <p:nvPr/>
        </p:nvSpPr>
        <p:spPr>
          <a:xfrm>
            <a:off x="1993555" y="2817032"/>
            <a:ext cx="1549889"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Web Frontend Service</a:t>
            </a:r>
          </a:p>
        </p:txBody>
      </p:sp>
      <p:sp>
        <p:nvSpPr>
          <p:cNvPr id="45" name="Rectangle 44">
            <a:extLst>
              <a:ext uri="{FF2B5EF4-FFF2-40B4-BE49-F238E27FC236}">
                <a16:creationId xmlns:a16="http://schemas.microsoft.com/office/drawing/2014/main" id="{20F81DF0-4130-674F-8A2B-CC02186B59AF}"/>
              </a:ext>
            </a:extLst>
          </p:cNvPr>
          <p:cNvSpPr/>
          <p:nvPr/>
        </p:nvSpPr>
        <p:spPr>
          <a:xfrm>
            <a:off x="3795384" y="2817032"/>
            <a:ext cx="1549889"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JavaScript Service</a:t>
            </a:r>
          </a:p>
        </p:txBody>
      </p:sp>
      <p:sp>
        <p:nvSpPr>
          <p:cNvPr id="46" name="Rectangle 45">
            <a:extLst>
              <a:ext uri="{FF2B5EF4-FFF2-40B4-BE49-F238E27FC236}">
                <a16:creationId xmlns:a16="http://schemas.microsoft.com/office/drawing/2014/main" id="{29F7D7C7-E1D8-614A-8EE0-3D0BEBA58CBD}"/>
              </a:ext>
            </a:extLst>
          </p:cNvPr>
          <p:cNvSpPr/>
          <p:nvPr/>
        </p:nvSpPr>
        <p:spPr>
          <a:xfrm>
            <a:off x="5640854" y="2817032"/>
            <a:ext cx="1549889"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MySQL   Service</a:t>
            </a:r>
          </a:p>
        </p:txBody>
      </p:sp>
      <p:cxnSp>
        <p:nvCxnSpPr>
          <p:cNvPr id="47" name="Straight Arrow Connector 46">
            <a:extLst>
              <a:ext uri="{FF2B5EF4-FFF2-40B4-BE49-F238E27FC236}">
                <a16:creationId xmlns:a16="http://schemas.microsoft.com/office/drawing/2014/main" id="{4E164313-066C-F642-84A5-B262AA025214}"/>
              </a:ext>
            </a:extLst>
          </p:cNvPr>
          <p:cNvCxnSpPr>
            <a:stCxn id="44" idx="3"/>
            <a:endCxn id="45" idx="1"/>
          </p:cNvCxnSpPr>
          <p:nvPr/>
        </p:nvCxnSpPr>
        <p:spPr bwMode="gray">
          <a:xfrm>
            <a:off x="3543444" y="3012208"/>
            <a:ext cx="251939" cy="0"/>
          </a:xfrm>
          <a:prstGeom prst="straightConnector1">
            <a:avLst/>
          </a:prstGeom>
          <a:ln>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B90A907-DD7C-814B-8E2B-B96EEC9FCE29}"/>
              </a:ext>
            </a:extLst>
          </p:cNvPr>
          <p:cNvCxnSpPr>
            <a:stCxn id="45" idx="3"/>
            <a:endCxn id="46" idx="1"/>
          </p:cNvCxnSpPr>
          <p:nvPr/>
        </p:nvCxnSpPr>
        <p:spPr bwMode="gray">
          <a:xfrm>
            <a:off x="5345272" y="3012208"/>
            <a:ext cx="295580" cy="0"/>
          </a:xfrm>
          <a:prstGeom prst="straightConnector1">
            <a:avLst/>
          </a:prstGeom>
          <a:ln>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F0BF248-345E-FB40-B027-F89B0786B8A0}"/>
              </a:ext>
            </a:extLst>
          </p:cNvPr>
          <p:cNvSpPr txBox="1"/>
          <p:nvPr/>
        </p:nvSpPr>
        <p:spPr>
          <a:xfrm rot="5400000">
            <a:off x="3118899" y="3586229"/>
            <a:ext cx="369332" cy="2122880"/>
          </a:xfrm>
          <a:prstGeom prst="rect">
            <a:avLst/>
          </a:prstGeom>
          <a:noFill/>
        </p:spPr>
        <p:txBody>
          <a:bodyPr vert="vert270" wrap="square" rtlCol="0">
            <a:spAutoFit/>
          </a:bodyPr>
          <a:lstStyle/>
          <a:p>
            <a:r>
              <a:rPr lang="en-US" sz="1200" dirty="0"/>
              <a:t>Namespace = </a:t>
            </a:r>
            <a:r>
              <a:rPr lang="en-US" sz="1200" dirty="0" err="1"/>
              <a:t>planespotter</a:t>
            </a:r>
            <a:endParaRPr lang="en-US" sz="1200" dirty="0"/>
          </a:p>
        </p:txBody>
      </p:sp>
      <p:sp>
        <p:nvSpPr>
          <p:cNvPr id="36" name="Rounded Rectangle 35">
            <a:extLst>
              <a:ext uri="{FF2B5EF4-FFF2-40B4-BE49-F238E27FC236}">
                <a16:creationId xmlns:a16="http://schemas.microsoft.com/office/drawing/2014/main" id="{E767D932-677C-0E46-B11B-792F17D6B65A}"/>
              </a:ext>
            </a:extLst>
          </p:cNvPr>
          <p:cNvSpPr/>
          <p:nvPr/>
        </p:nvSpPr>
        <p:spPr>
          <a:xfrm>
            <a:off x="7538618" y="1638887"/>
            <a:ext cx="3907978" cy="31798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7692F89-28F0-D546-80CC-3E299BBC0FE0}"/>
              </a:ext>
            </a:extLst>
          </p:cNvPr>
          <p:cNvSpPr txBox="1"/>
          <p:nvPr/>
        </p:nvSpPr>
        <p:spPr>
          <a:xfrm rot="5400000">
            <a:off x="8855563" y="3599558"/>
            <a:ext cx="369332" cy="2122880"/>
          </a:xfrm>
          <a:prstGeom prst="rect">
            <a:avLst/>
          </a:prstGeom>
          <a:noFill/>
        </p:spPr>
        <p:txBody>
          <a:bodyPr vert="vert270" wrap="square" rtlCol="0">
            <a:spAutoFit/>
          </a:bodyPr>
          <a:lstStyle/>
          <a:p>
            <a:r>
              <a:rPr lang="en-US" sz="1200" dirty="0"/>
              <a:t>Namespace =Istio-system</a:t>
            </a:r>
          </a:p>
        </p:txBody>
      </p:sp>
      <p:sp>
        <p:nvSpPr>
          <p:cNvPr id="39" name="Rectangle 38">
            <a:extLst>
              <a:ext uri="{FF2B5EF4-FFF2-40B4-BE49-F238E27FC236}">
                <a16:creationId xmlns:a16="http://schemas.microsoft.com/office/drawing/2014/main" id="{0617BB30-C0EF-1644-BBF0-38C13A1464DF}"/>
              </a:ext>
            </a:extLst>
          </p:cNvPr>
          <p:cNvSpPr/>
          <p:nvPr/>
        </p:nvSpPr>
        <p:spPr>
          <a:xfrm>
            <a:off x="7871911" y="3377205"/>
            <a:ext cx="667613"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Istio-pilot</a:t>
            </a:r>
          </a:p>
        </p:txBody>
      </p:sp>
      <p:sp>
        <p:nvSpPr>
          <p:cNvPr id="40" name="Rectangle 39">
            <a:extLst>
              <a:ext uri="{FF2B5EF4-FFF2-40B4-BE49-F238E27FC236}">
                <a16:creationId xmlns:a16="http://schemas.microsoft.com/office/drawing/2014/main" id="{BC00F087-12B9-894A-9358-D0F319961D37}"/>
              </a:ext>
            </a:extLst>
          </p:cNvPr>
          <p:cNvSpPr/>
          <p:nvPr/>
        </p:nvSpPr>
        <p:spPr>
          <a:xfrm>
            <a:off x="8668945" y="3362737"/>
            <a:ext cx="645188"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Istio-citadel</a:t>
            </a:r>
          </a:p>
        </p:txBody>
      </p:sp>
      <p:sp>
        <p:nvSpPr>
          <p:cNvPr id="42" name="Rectangle 41">
            <a:extLst>
              <a:ext uri="{FF2B5EF4-FFF2-40B4-BE49-F238E27FC236}">
                <a16:creationId xmlns:a16="http://schemas.microsoft.com/office/drawing/2014/main" id="{187D154C-528E-B14C-9519-55327ADD3FD4}"/>
              </a:ext>
            </a:extLst>
          </p:cNvPr>
          <p:cNvSpPr/>
          <p:nvPr/>
        </p:nvSpPr>
        <p:spPr>
          <a:xfrm>
            <a:off x="9419621" y="3362737"/>
            <a:ext cx="756398"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Istio-ingress</a:t>
            </a:r>
          </a:p>
        </p:txBody>
      </p:sp>
      <p:sp>
        <p:nvSpPr>
          <p:cNvPr id="49" name="Rectangle 48">
            <a:extLst>
              <a:ext uri="{FF2B5EF4-FFF2-40B4-BE49-F238E27FC236}">
                <a16:creationId xmlns:a16="http://schemas.microsoft.com/office/drawing/2014/main" id="{42515724-5FA6-0E47-B303-11ADE6126585}"/>
              </a:ext>
            </a:extLst>
          </p:cNvPr>
          <p:cNvSpPr/>
          <p:nvPr/>
        </p:nvSpPr>
        <p:spPr>
          <a:xfrm>
            <a:off x="7726844" y="2810873"/>
            <a:ext cx="810473"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Istio-pilot</a:t>
            </a:r>
          </a:p>
        </p:txBody>
      </p:sp>
      <p:sp>
        <p:nvSpPr>
          <p:cNvPr id="50" name="Rectangle 49">
            <a:extLst>
              <a:ext uri="{FF2B5EF4-FFF2-40B4-BE49-F238E27FC236}">
                <a16:creationId xmlns:a16="http://schemas.microsoft.com/office/drawing/2014/main" id="{717C2675-C0FF-774D-9773-9C48FB1C41C0}"/>
              </a:ext>
            </a:extLst>
          </p:cNvPr>
          <p:cNvSpPr/>
          <p:nvPr/>
        </p:nvSpPr>
        <p:spPr>
          <a:xfrm>
            <a:off x="8668945" y="2817032"/>
            <a:ext cx="613941"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Istio-citadel</a:t>
            </a:r>
          </a:p>
        </p:txBody>
      </p:sp>
      <p:sp>
        <p:nvSpPr>
          <p:cNvPr id="51" name="Rectangle 50">
            <a:extLst>
              <a:ext uri="{FF2B5EF4-FFF2-40B4-BE49-F238E27FC236}">
                <a16:creationId xmlns:a16="http://schemas.microsoft.com/office/drawing/2014/main" id="{C3ED55EA-298E-3D42-A3CA-AEAAA4F9D09A}"/>
              </a:ext>
            </a:extLst>
          </p:cNvPr>
          <p:cNvSpPr/>
          <p:nvPr/>
        </p:nvSpPr>
        <p:spPr>
          <a:xfrm>
            <a:off x="10260859" y="3375364"/>
            <a:ext cx="756398"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Istio-policy</a:t>
            </a:r>
          </a:p>
        </p:txBody>
      </p:sp>
      <p:sp>
        <p:nvSpPr>
          <p:cNvPr id="52" name="Rectangle 51">
            <a:extLst>
              <a:ext uri="{FF2B5EF4-FFF2-40B4-BE49-F238E27FC236}">
                <a16:creationId xmlns:a16="http://schemas.microsoft.com/office/drawing/2014/main" id="{93EE5A3C-7C4A-A140-BBDF-5C1B1B5BE6F6}"/>
              </a:ext>
            </a:extLst>
          </p:cNvPr>
          <p:cNvSpPr/>
          <p:nvPr/>
        </p:nvSpPr>
        <p:spPr>
          <a:xfrm>
            <a:off x="9492607" y="2810873"/>
            <a:ext cx="613941"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Istio-ingress</a:t>
            </a:r>
          </a:p>
        </p:txBody>
      </p:sp>
      <p:sp>
        <p:nvSpPr>
          <p:cNvPr id="53" name="Rectangle 52">
            <a:extLst>
              <a:ext uri="{FF2B5EF4-FFF2-40B4-BE49-F238E27FC236}">
                <a16:creationId xmlns:a16="http://schemas.microsoft.com/office/drawing/2014/main" id="{33F70829-9CCA-BB4A-ACD1-02BB557C0C1A}"/>
              </a:ext>
            </a:extLst>
          </p:cNvPr>
          <p:cNvSpPr/>
          <p:nvPr/>
        </p:nvSpPr>
        <p:spPr>
          <a:xfrm>
            <a:off x="10283968" y="2821314"/>
            <a:ext cx="613941"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Istio-Policy</a:t>
            </a:r>
          </a:p>
        </p:txBody>
      </p:sp>
      <p:cxnSp>
        <p:nvCxnSpPr>
          <p:cNvPr id="54" name="Straight Arrow Connector 53">
            <a:extLst>
              <a:ext uri="{FF2B5EF4-FFF2-40B4-BE49-F238E27FC236}">
                <a16:creationId xmlns:a16="http://schemas.microsoft.com/office/drawing/2014/main" id="{5BC1BF26-D61F-E342-A882-15D5D7049D42}"/>
              </a:ext>
            </a:extLst>
          </p:cNvPr>
          <p:cNvCxnSpPr>
            <a:cxnSpLocks/>
            <a:stCxn id="49" idx="3"/>
            <a:endCxn id="50" idx="1"/>
          </p:cNvCxnSpPr>
          <p:nvPr/>
        </p:nvCxnSpPr>
        <p:spPr bwMode="gray">
          <a:xfrm>
            <a:off x="8537317" y="3006049"/>
            <a:ext cx="131628" cy="6159"/>
          </a:xfrm>
          <a:prstGeom prst="straightConnector1">
            <a:avLst/>
          </a:prstGeom>
          <a:ln>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8CCE823-5BCD-6647-892D-A547964C5C71}"/>
              </a:ext>
            </a:extLst>
          </p:cNvPr>
          <p:cNvCxnSpPr>
            <a:cxnSpLocks/>
            <a:stCxn id="50" idx="3"/>
            <a:endCxn id="52" idx="1"/>
          </p:cNvCxnSpPr>
          <p:nvPr/>
        </p:nvCxnSpPr>
        <p:spPr bwMode="gray">
          <a:xfrm flipV="1">
            <a:off x="9282886" y="3006049"/>
            <a:ext cx="209721" cy="6159"/>
          </a:xfrm>
          <a:prstGeom prst="straightConnector1">
            <a:avLst/>
          </a:prstGeom>
          <a:ln>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3E7557C-A405-F242-BFEC-D14DD2B1DE47}"/>
              </a:ext>
            </a:extLst>
          </p:cNvPr>
          <p:cNvCxnSpPr>
            <a:cxnSpLocks/>
            <a:endCxn id="53" idx="1"/>
          </p:cNvCxnSpPr>
          <p:nvPr/>
        </p:nvCxnSpPr>
        <p:spPr bwMode="gray">
          <a:xfrm>
            <a:off x="10121092" y="3016490"/>
            <a:ext cx="162876" cy="0"/>
          </a:xfrm>
          <a:prstGeom prst="straightConnector1">
            <a:avLst/>
          </a:prstGeom>
          <a:ln>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70ADDF2-02F2-AE40-B23E-D71F41599545}"/>
              </a:ext>
            </a:extLst>
          </p:cNvPr>
          <p:cNvGrpSpPr/>
          <p:nvPr/>
        </p:nvGrpSpPr>
        <p:grpSpPr>
          <a:xfrm>
            <a:off x="7919656" y="1751009"/>
            <a:ext cx="2763775" cy="872545"/>
            <a:chOff x="2176361" y="1446945"/>
            <a:chExt cx="2763775" cy="872545"/>
          </a:xfrm>
        </p:grpSpPr>
        <p:sp>
          <p:nvSpPr>
            <p:cNvPr id="59" name="Rectangle 58">
              <a:extLst>
                <a:ext uri="{FF2B5EF4-FFF2-40B4-BE49-F238E27FC236}">
                  <a16:creationId xmlns:a16="http://schemas.microsoft.com/office/drawing/2014/main" id="{7EA3736A-E436-9E4B-99B8-CB2C0CCEBA23}"/>
                </a:ext>
              </a:extLst>
            </p:cNvPr>
            <p:cNvSpPr/>
            <p:nvPr/>
          </p:nvSpPr>
          <p:spPr>
            <a:xfrm>
              <a:off x="2707575" y="1774153"/>
              <a:ext cx="1940978" cy="437676"/>
            </a:xfrm>
            <a:prstGeom prst="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Istio-ingress Gateway</a:t>
              </a:r>
            </a:p>
          </p:txBody>
        </p:sp>
        <p:sp>
          <p:nvSpPr>
            <p:cNvPr id="60" name="Rounded Rectangle 59">
              <a:extLst>
                <a:ext uri="{FF2B5EF4-FFF2-40B4-BE49-F238E27FC236}">
                  <a16:creationId xmlns:a16="http://schemas.microsoft.com/office/drawing/2014/main" id="{1A6E66C4-7414-FC42-B6B0-BD3F7A848A6D}"/>
                </a:ext>
              </a:extLst>
            </p:cNvPr>
            <p:cNvSpPr/>
            <p:nvPr/>
          </p:nvSpPr>
          <p:spPr>
            <a:xfrm>
              <a:off x="2339441" y="1672636"/>
              <a:ext cx="2600695" cy="646854"/>
            </a:xfrm>
            <a:prstGeom prst="roundRect">
              <a:avLst/>
            </a:prstGeom>
            <a:noFill/>
            <a:ln>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61" name="Picture 60">
              <a:extLst>
                <a:ext uri="{FF2B5EF4-FFF2-40B4-BE49-F238E27FC236}">
                  <a16:creationId xmlns:a16="http://schemas.microsoft.com/office/drawing/2014/main" id="{C19DA3C6-726E-0741-A025-424670ECB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361" y="1446945"/>
              <a:ext cx="382061" cy="458474"/>
            </a:xfrm>
            <a:prstGeom prst="rect">
              <a:avLst/>
            </a:prstGeom>
          </p:spPr>
        </p:pic>
      </p:grpSp>
      <p:cxnSp>
        <p:nvCxnSpPr>
          <p:cNvPr id="62" name="Curved Connector 61">
            <a:extLst>
              <a:ext uri="{FF2B5EF4-FFF2-40B4-BE49-F238E27FC236}">
                <a16:creationId xmlns:a16="http://schemas.microsoft.com/office/drawing/2014/main" id="{203E447E-A62E-424C-A046-B05450BB255F}"/>
              </a:ext>
            </a:extLst>
          </p:cNvPr>
          <p:cNvCxnSpPr>
            <a:cxnSpLocks/>
            <a:stCxn id="60" idx="2"/>
            <a:endCxn id="52" idx="0"/>
          </p:cNvCxnSpPr>
          <p:nvPr/>
        </p:nvCxnSpPr>
        <p:spPr bwMode="gray">
          <a:xfrm rot="16200000" flipH="1">
            <a:off x="9497672" y="2508966"/>
            <a:ext cx="187319" cy="416494"/>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9D6F106A-4A2D-624F-858D-19CEDC5A9115}"/>
              </a:ext>
            </a:extLst>
          </p:cNvPr>
          <p:cNvSpPr/>
          <p:nvPr/>
        </p:nvSpPr>
        <p:spPr>
          <a:xfrm>
            <a:off x="428261" y="5778527"/>
            <a:ext cx="1762228" cy="2488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Pod</a:t>
            </a:r>
          </a:p>
        </p:txBody>
      </p:sp>
      <p:sp>
        <p:nvSpPr>
          <p:cNvPr id="67" name="Rectangle 66">
            <a:extLst>
              <a:ext uri="{FF2B5EF4-FFF2-40B4-BE49-F238E27FC236}">
                <a16:creationId xmlns:a16="http://schemas.microsoft.com/office/drawing/2014/main" id="{0BAF89B0-DC74-6245-806C-7C9E3BA81D80}"/>
              </a:ext>
            </a:extLst>
          </p:cNvPr>
          <p:cNvSpPr/>
          <p:nvPr/>
        </p:nvSpPr>
        <p:spPr>
          <a:xfrm>
            <a:off x="428261" y="6059668"/>
            <a:ext cx="1788046" cy="30420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Service API</a:t>
            </a:r>
          </a:p>
        </p:txBody>
      </p:sp>
      <p:sp>
        <p:nvSpPr>
          <p:cNvPr id="68" name="Rectangle 67">
            <a:extLst>
              <a:ext uri="{FF2B5EF4-FFF2-40B4-BE49-F238E27FC236}">
                <a16:creationId xmlns:a16="http://schemas.microsoft.com/office/drawing/2014/main" id="{045E2841-D92A-3846-B25C-16430D97AC4F}"/>
              </a:ext>
            </a:extLst>
          </p:cNvPr>
          <p:cNvSpPr/>
          <p:nvPr/>
        </p:nvSpPr>
        <p:spPr>
          <a:xfrm>
            <a:off x="428261" y="6428466"/>
            <a:ext cx="1788046" cy="30420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Load Balancer Service</a:t>
            </a:r>
          </a:p>
        </p:txBody>
      </p:sp>
      <p:sp>
        <p:nvSpPr>
          <p:cNvPr id="3" name="Rectangle 2">
            <a:extLst>
              <a:ext uri="{FF2B5EF4-FFF2-40B4-BE49-F238E27FC236}">
                <a16:creationId xmlns:a16="http://schemas.microsoft.com/office/drawing/2014/main" id="{4D006198-91C2-4541-8CBB-C686CEE051E5}"/>
              </a:ext>
            </a:extLst>
          </p:cNvPr>
          <p:cNvSpPr/>
          <p:nvPr/>
        </p:nvSpPr>
        <p:spPr>
          <a:xfrm>
            <a:off x="2431227" y="3375364"/>
            <a:ext cx="1062354" cy="2196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Envoy-Proxy</a:t>
            </a:r>
          </a:p>
        </p:txBody>
      </p:sp>
      <p:sp>
        <p:nvSpPr>
          <p:cNvPr id="57" name="Rectangle 56">
            <a:extLst>
              <a:ext uri="{FF2B5EF4-FFF2-40B4-BE49-F238E27FC236}">
                <a16:creationId xmlns:a16="http://schemas.microsoft.com/office/drawing/2014/main" id="{497FC030-3C59-4E48-88E7-1FD7A7A58E28}"/>
              </a:ext>
            </a:extLst>
          </p:cNvPr>
          <p:cNvSpPr/>
          <p:nvPr/>
        </p:nvSpPr>
        <p:spPr>
          <a:xfrm>
            <a:off x="3540524" y="3364312"/>
            <a:ext cx="1080654" cy="2196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Envoy-Proxy</a:t>
            </a:r>
          </a:p>
        </p:txBody>
      </p:sp>
      <p:sp>
        <p:nvSpPr>
          <p:cNvPr id="63" name="Rectangle 62">
            <a:extLst>
              <a:ext uri="{FF2B5EF4-FFF2-40B4-BE49-F238E27FC236}">
                <a16:creationId xmlns:a16="http://schemas.microsoft.com/office/drawing/2014/main" id="{A6F35EE6-861A-394D-9A22-88F33858FF54}"/>
              </a:ext>
            </a:extLst>
          </p:cNvPr>
          <p:cNvSpPr/>
          <p:nvPr/>
        </p:nvSpPr>
        <p:spPr>
          <a:xfrm>
            <a:off x="4673500" y="3364325"/>
            <a:ext cx="1069896" cy="2306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Envoy-Proxy</a:t>
            </a:r>
          </a:p>
        </p:txBody>
      </p:sp>
      <p:sp>
        <p:nvSpPr>
          <p:cNvPr id="64" name="Rectangle 63">
            <a:extLst>
              <a:ext uri="{FF2B5EF4-FFF2-40B4-BE49-F238E27FC236}">
                <a16:creationId xmlns:a16="http://schemas.microsoft.com/office/drawing/2014/main" id="{9D64C8D2-751E-1F47-A9E1-15DACB871798}"/>
              </a:ext>
            </a:extLst>
          </p:cNvPr>
          <p:cNvSpPr/>
          <p:nvPr/>
        </p:nvSpPr>
        <p:spPr>
          <a:xfrm>
            <a:off x="5803810" y="3364312"/>
            <a:ext cx="1080653" cy="2416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Envoy-Proxy</a:t>
            </a:r>
          </a:p>
        </p:txBody>
      </p:sp>
      <p:sp>
        <p:nvSpPr>
          <p:cNvPr id="4" name="Rectangle 3">
            <a:extLst>
              <a:ext uri="{FF2B5EF4-FFF2-40B4-BE49-F238E27FC236}">
                <a16:creationId xmlns:a16="http://schemas.microsoft.com/office/drawing/2014/main" id="{31601CFC-59EB-B24B-9880-C33458FD9757}"/>
              </a:ext>
            </a:extLst>
          </p:cNvPr>
          <p:cNvSpPr/>
          <p:nvPr/>
        </p:nvSpPr>
        <p:spPr>
          <a:xfrm>
            <a:off x="4425762" y="2048012"/>
            <a:ext cx="2635267" cy="520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Planespotter</a:t>
            </a:r>
            <a:r>
              <a:rPr lang="en-US" sz="1400" dirty="0"/>
              <a:t>-frontend-ingress-gateway</a:t>
            </a:r>
          </a:p>
        </p:txBody>
      </p:sp>
      <p:cxnSp>
        <p:nvCxnSpPr>
          <p:cNvPr id="9" name="Elbow Connector 8">
            <a:extLst>
              <a:ext uri="{FF2B5EF4-FFF2-40B4-BE49-F238E27FC236}">
                <a16:creationId xmlns:a16="http://schemas.microsoft.com/office/drawing/2014/main" id="{BB5E6B05-3796-6045-8CC4-4F8453E70F35}"/>
              </a:ext>
            </a:extLst>
          </p:cNvPr>
          <p:cNvCxnSpPr>
            <a:cxnSpLocks/>
            <a:endCxn id="4" idx="3"/>
          </p:cNvCxnSpPr>
          <p:nvPr/>
        </p:nvCxnSpPr>
        <p:spPr>
          <a:xfrm rot="10800000">
            <a:off x="7061029" y="2308506"/>
            <a:ext cx="1049658" cy="6836"/>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8D60F41-8E55-744D-A961-3502B771E2EB}"/>
              </a:ext>
            </a:extLst>
          </p:cNvPr>
          <p:cNvSpPr/>
          <p:nvPr/>
        </p:nvSpPr>
        <p:spPr>
          <a:xfrm>
            <a:off x="2505327" y="2052159"/>
            <a:ext cx="1689904" cy="520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Planespotter</a:t>
            </a:r>
            <a:r>
              <a:rPr lang="en-US" sz="1400" dirty="0"/>
              <a:t> Virtual Service</a:t>
            </a:r>
          </a:p>
        </p:txBody>
      </p:sp>
      <p:grpSp>
        <p:nvGrpSpPr>
          <p:cNvPr id="7" name="Group 6">
            <a:extLst>
              <a:ext uri="{FF2B5EF4-FFF2-40B4-BE49-F238E27FC236}">
                <a16:creationId xmlns:a16="http://schemas.microsoft.com/office/drawing/2014/main" id="{34114714-A2D8-CD4E-B50D-C150B264E65A}"/>
              </a:ext>
            </a:extLst>
          </p:cNvPr>
          <p:cNvGrpSpPr/>
          <p:nvPr/>
        </p:nvGrpSpPr>
        <p:grpSpPr>
          <a:xfrm>
            <a:off x="4793359" y="4606518"/>
            <a:ext cx="3649609" cy="2099116"/>
            <a:chOff x="2871495" y="4386163"/>
            <a:chExt cx="3649609" cy="2099116"/>
          </a:xfrm>
        </p:grpSpPr>
        <p:grpSp>
          <p:nvGrpSpPr>
            <p:cNvPr id="18" name="Group 17">
              <a:extLst>
                <a:ext uri="{FF2B5EF4-FFF2-40B4-BE49-F238E27FC236}">
                  <a16:creationId xmlns:a16="http://schemas.microsoft.com/office/drawing/2014/main" id="{3055FDDC-2EB5-EE4B-8BE5-5991ABEC479D}"/>
                </a:ext>
              </a:extLst>
            </p:cNvPr>
            <p:cNvGrpSpPr/>
            <p:nvPr/>
          </p:nvGrpSpPr>
          <p:grpSpPr>
            <a:xfrm>
              <a:off x="3641144" y="4880430"/>
              <a:ext cx="1131708" cy="1174772"/>
              <a:chOff x="3328576" y="3203445"/>
              <a:chExt cx="1516028" cy="1509179"/>
            </a:xfrm>
          </p:grpSpPr>
          <p:pic>
            <p:nvPicPr>
              <p:cNvPr id="17" name="Picture 16">
                <a:extLst>
                  <a:ext uri="{FF2B5EF4-FFF2-40B4-BE49-F238E27FC236}">
                    <a16:creationId xmlns:a16="http://schemas.microsoft.com/office/drawing/2014/main" id="{9B728608-BDF4-CF41-B785-A935B4709C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8576" y="3203445"/>
                <a:ext cx="1429748" cy="1509179"/>
              </a:xfrm>
              <a:prstGeom prst="rect">
                <a:avLst/>
              </a:prstGeom>
            </p:spPr>
          </p:pic>
          <p:sp>
            <p:nvSpPr>
              <p:cNvPr id="14" name="Rectangle 13">
                <a:extLst>
                  <a:ext uri="{FF2B5EF4-FFF2-40B4-BE49-F238E27FC236}">
                    <a16:creationId xmlns:a16="http://schemas.microsoft.com/office/drawing/2014/main" id="{040C0587-203D-E741-8202-F16344B40697}"/>
                  </a:ext>
                </a:extLst>
              </p:cNvPr>
              <p:cNvSpPr/>
              <p:nvPr/>
            </p:nvSpPr>
            <p:spPr>
              <a:xfrm>
                <a:off x="3887403" y="4001074"/>
                <a:ext cx="957201" cy="514004"/>
              </a:xfrm>
              <a:prstGeom prst="rect">
                <a:avLst/>
              </a:prstGeom>
            </p:spPr>
            <p:txBody>
              <a:bodyPr wrap="square">
                <a:spAutoFit/>
              </a:bodyPr>
              <a:lstStyle/>
              <a:p>
                <a:pPr algn="ctr">
                  <a:spcAft>
                    <a:spcPts val="600"/>
                  </a:spcAft>
                </a:pPr>
                <a:r>
                  <a:rPr lang="en-US" sz="1000" dirty="0">
                    <a:solidFill>
                      <a:schemeClr val="bg1"/>
                    </a:solidFill>
                  </a:rPr>
                  <a:t>Master Nodes</a:t>
                </a:r>
              </a:p>
            </p:txBody>
          </p:sp>
        </p:grpSp>
        <p:grpSp>
          <p:nvGrpSpPr>
            <p:cNvPr id="19" name="Group 18">
              <a:extLst>
                <a:ext uri="{FF2B5EF4-FFF2-40B4-BE49-F238E27FC236}">
                  <a16:creationId xmlns:a16="http://schemas.microsoft.com/office/drawing/2014/main" id="{8C4443A9-0F12-0649-BF85-88FD0072D18E}"/>
                </a:ext>
              </a:extLst>
            </p:cNvPr>
            <p:cNvGrpSpPr/>
            <p:nvPr/>
          </p:nvGrpSpPr>
          <p:grpSpPr>
            <a:xfrm>
              <a:off x="4890156" y="4893936"/>
              <a:ext cx="1183190" cy="1161267"/>
              <a:chOff x="3328576" y="3203445"/>
              <a:chExt cx="1584993" cy="1509179"/>
            </a:xfrm>
          </p:grpSpPr>
          <p:pic>
            <p:nvPicPr>
              <p:cNvPr id="20" name="Picture 19">
                <a:extLst>
                  <a:ext uri="{FF2B5EF4-FFF2-40B4-BE49-F238E27FC236}">
                    <a16:creationId xmlns:a16="http://schemas.microsoft.com/office/drawing/2014/main" id="{64789007-368B-1D40-BF4D-8F444656B1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8576" y="3203445"/>
                <a:ext cx="1429748" cy="1509179"/>
              </a:xfrm>
              <a:prstGeom prst="rect">
                <a:avLst/>
              </a:prstGeom>
            </p:spPr>
          </p:pic>
          <p:sp>
            <p:nvSpPr>
              <p:cNvPr id="21" name="Rectangle 20">
                <a:extLst>
                  <a:ext uri="{FF2B5EF4-FFF2-40B4-BE49-F238E27FC236}">
                    <a16:creationId xmlns:a16="http://schemas.microsoft.com/office/drawing/2014/main" id="{77A932CF-B709-DD46-A0A4-550E39AFEFC2}"/>
                  </a:ext>
                </a:extLst>
              </p:cNvPr>
              <p:cNvSpPr/>
              <p:nvPr/>
            </p:nvSpPr>
            <p:spPr>
              <a:xfrm>
                <a:off x="3731498" y="4005603"/>
                <a:ext cx="1182071" cy="519982"/>
              </a:xfrm>
              <a:prstGeom prst="rect">
                <a:avLst/>
              </a:prstGeom>
            </p:spPr>
            <p:txBody>
              <a:bodyPr wrap="square">
                <a:spAutoFit/>
              </a:bodyPr>
              <a:lstStyle/>
              <a:p>
                <a:pPr algn="ctr">
                  <a:spcAft>
                    <a:spcPts val="600"/>
                  </a:spcAft>
                </a:pPr>
                <a:r>
                  <a:rPr lang="en-US" sz="1000" dirty="0">
                    <a:solidFill>
                      <a:schemeClr val="bg1"/>
                    </a:solidFill>
                  </a:rPr>
                  <a:t>Worker Nodes</a:t>
                </a:r>
              </a:p>
            </p:txBody>
          </p:sp>
        </p:grpSp>
        <p:grpSp>
          <p:nvGrpSpPr>
            <p:cNvPr id="28" name="Group 27">
              <a:extLst>
                <a:ext uri="{FF2B5EF4-FFF2-40B4-BE49-F238E27FC236}">
                  <a16:creationId xmlns:a16="http://schemas.microsoft.com/office/drawing/2014/main" id="{FAA435E5-07DE-1344-95BE-2A2CE6A93C9B}"/>
                </a:ext>
              </a:extLst>
            </p:cNvPr>
            <p:cNvGrpSpPr/>
            <p:nvPr/>
          </p:nvGrpSpPr>
          <p:grpSpPr>
            <a:xfrm>
              <a:off x="2871495" y="4633922"/>
              <a:ext cx="3649609" cy="1851357"/>
              <a:chOff x="-194923" y="1127988"/>
              <a:chExt cx="3469735" cy="1851357"/>
            </a:xfrm>
          </p:grpSpPr>
          <p:sp>
            <p:nvSpPr>
              <p:cNvPr id="29" name="Rounded Rectangle 28">
                <a:extLst>
                  <a:ext uri="{FF2B5EF4-FFF2-40B4-BE49-F238E27FC236}">
                    <a16:creationId xmlns:a16="http://schemas.microsoft.com/office/drawing/2014/main" id="{74D7B649-CB52-584D-8006-D1A34471CF2B}"/>
                  </a:ext>
                </a:extLst>
              </p:cNvPr>
              <p:cNvSpPr/>
              <p:nvPr/>
            </p:nvSpPr>
            <p:spPr>
              <a:xfrm>
                <a:off x="-100910" y="1250857"/>
                <a:ext cx="3375722" cy="167657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rial"/>
                  <a:cs typeface="Arial"/>
                </a:endParaRPr>
              </a:p>
            </p:txBody>
          </p:sp>
          <p:sp>
            <p:nvSpPr>
              <p:cNvPr id="30" name="TextBox 35">
                <a:extLst>
                  <a:ext uri="{FF2B5EF4-FFF2-40B4-BE49-F238E27FC236}">
                    <a16:creationId xmlns:a16="http://schemas.microsoft.com/office/drawing/2014/main" id="{06976250-74F4-1848-B431-49664A9AABB1}"/>
                  </a:ext>
                </a:extLst>
              </p:cNvPr>
              <p:cNvSpPr txBox="1">
                <a:spLocks noChangeArrowheads="1"/>
              </p:cNvSpPr>
              <p:nvPr/>
            </p:nvSpPr>
            <p:spPr bwMode="auto">
              <a:xfrm>
                <a:off x="893211" y="2748513"/>
                <a:ext cx="1557337" cy="230832"/>
              </a:xfrm>
              <a:prstGeom prst="rect">
                <a:avLst/>
              </a:prstGeom>
              <a:noFill/>
              <a:ln w="9525">
                <a:noFill/>
                <a:miter lim="800000"/>
                <a:headEnd/>
                <a:tailEnd/>
              </a:ln>
            </p:spPr>
            <p:txBody>
              <a:bodyPr>
                <a:spAutoFit/>
              </a:bodyPr>
              <a:lstStyle/>
              <a:p>
                <a:pPr algn="ctr"/>
                <a:r>
                  <a:rPr lang="en-US" sz="900" b="1" dirty="0">
                    <a:latin typeface="+mj-lt"/>
                    <a:ea typeface="Verdana" pitchFamily="34" charset="0"/>
                    <a:cs typeface="Helvetica Neue"/>
                  </a:rPr>
                  <a:t>virtual private cloud</a:t>
                </a:r>
              </a:p>
            </p:txBody>
          </p:sp>
          <p:pic>
            <p:nvPicPr>
              <p:cNvPr id="31" name="Picture 30">
                <a:extLst>
                  <a:ext uri="{FF2B5EF4-FFF2-40B4-BE49-F238E27FC236}">
                    <a16:creationId xmlns:a16="http://schemas.microsoft.com/office/drawing/2014/main" id="{73902C3A-0A0C-7D42-8899-F996EBF78C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923" y="1127988"/>
                <a:ext cx="599170" cy="391125"/>
              </a:xfrm>
              <a:prstGeom prst="rect">
                <a:avLst/>
              </a:prstGeom>
            </p:spPr>
          </p:pic>
        </p:grpSp>
        <p:sp>
          <p:nvSpPr>
            <p:cNvPr id="23" name="Rectangle 22">
              <a:extLst>
                <a:ext uri="{FF2B5EF4-FFF2-40B4-BE49-F238E27FC236}">
                  <a16:creationId xmlns:a16="http://schemas.microsoft.com/office/drawing/2014/main" id="{412BD2B7-1339-BC4C-8A4B-6498BC009BA4}"/>
                </a:ext>
              </a:extLst>
            </p:cNvPr>
            <p:cNvSpPr/>
            <p:nvPr/>
          </p:nvSpPr>
          <p:spPr>
            <a:xfrm>
              <a:off x="3520227" y="4386163"/>
              <a:ext cx="2352146" cy="44235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Kubernetes Cluster</a:t>
              </a:r>
            </a:p>
          </p:txBody>
        </p:sp>
      </p:grpSp>
      <p:cxnSp>
        <p:nvCxnSpPr>
          <p:cNvPr id="72" name="Elbow Connector 71">
            <a:extLst>
              <a:ext uri="{FF2B5EF4-FFF2-40B4-BE49-F238E27FC236}">
                <a16:creationId xmlns:a16="http://schemas.microsoft.com/office/drawing/2014/main" id="{23B82864-B6BB-784D-9C43-C587F21F934C}"/>
              </a:ext>
            </a:extLst>
          </p:cNvPr>
          <p:cNvCxnSpPr>
            <a:stCxn id="33" idx="2"/>
            <a:endCxn id="44" idx="0"/>
          </p:cNvCxnSpPr>
          <p:nvPr/>
        </p:nvCxnSpPr>
        <p:spPr>
          <a:xfrm rot="5400000">
            <a:off x="2937447" y="2404200"/>
            <a:ext cx="243886" cy="58177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1D4A9686-DD0F-A343-80B9-59C07ECF115D}"/>
              </a:ext>
            </a:extLst>
          </p:cNvPr>
          <p:cNvCxnSpPr>
            <a:stCxn id="33" idx="2"/>
            <a:endCxn id="45" idx="0"/>
          </p:cNvCxnSpPr>
          <p:nvPr/>
        </p:nvCxnSpPr>
        <p:spPr>
          <a:xfrm rot="16200000" flipH="1">
            <a:off x="3838361" y="2085064"/>
            <a:ext cx="243886" cy="12200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84A8B861-E9FD-6845-AC27-EC9AB112A4E8}"/>
              </a:ext>
            </a:extLst>
          </p:cNvPr>
          <p:cNvCxnSpPr>
            <a:stCxn id="33" idx="2"/>
            <a:endCxn id="46" idx="0"/>
          </p:cNvCxnSpPr>
          <p:nvPr/>
        </p:nvCxnSpPr>
        <p:spPr>
          <a:xfrm rot="16200000" flipH="1">
            <a:off x="4761096" y="1162329"/>
            <a:ext cx="243886" cy="30655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4CF73B-C42C-FD4F-AD71-52D86A6ED0C2}"/>
              </a:ext>
            </a:extLst>
          </p:cNvPr>
          <p:cNvSpPr txBox="1"/>
          <p:nvPr/>
        </p:nvSpPr>
        <p:spPr>
          <a:xfrm>
            <a:off x="4046800" y="4008527"/>
            <a:ext cx="598129" cy="307777"/>
          </a:xfrm>
          <a:prstGeom prst="rect">
            <a:avLst/>
          </a:prstGeom>
          <a:noFill/>
        </p:spPr>
        <p:txBody>
          <a:bodyPr wrap="square" rtlCol="0">
            <a:spAutoFit/>
          </a:bodyPr>
          <a:lstStyle/>
          <a:p>
            <a:r>
              <a:rPr lang="en-US" sz="1400" dirty="0">
                <a:solidFill>
                  <a:schemeClr val="bg1"/>
                </a:solidFill>
              </a:rPr>
              <a:t>V1.1</a:t>
            </a:r>
          </a:p>
        </p:txBody>
      </p:sp>
      <p:cxnSp>
        <p:nvCxnSpPr>
          <p:cNvPr id="11" name="Straight Arrow Connector 10">
            <a:extLst>
              <a:ext uri="{FF2B5EF4-FFF2-40B4-BE49-F238E27FC236}">
                <a16:creationId xmlns:a16="http://schemas.microsoft.com/office/drawing/2014/main" id="{ABDA2C8F-196D-B446-B397-722A3CC5E3B7}"/>
              </a:ext>
            </a:extLst>
          </p:cNvPr>
          <p:cNvCxnSpPr>
            <a:stCxn id="44" idx="2"/>
            <a:endCxn id="3" idx="0"/>
          </p:cNvCxnSpPr>
          <p:nvPr/>
        </p:nvCxnSpPr>
        <p:spPr>
          <a:xfrm flipH="1">
            <a:off x="2768499" y="3207384"/>
            <a:ext cx="1" cy="1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A42DB657-B135-4B46-8656-A5F46A964D9C}"/>
              </a:ext>
            </a:extLst>
          </p:cNvPr>
          <p:cNvCxnSpPr>
            <a:stCxn id="44" idx="2"/>
            <a:endCxn id="57" idx="0"/>
          </p:cNvCxnSpPr>
          <p:nvPr/>
        </p:nvCxnSpPr>
        <p:spPr>
          <a:xfrm rot="16200000" flipH="1">
            <a:off x="3346211" y="2629672"/>
            <a:ext cx="156928" cy="13123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7ACA521-04C9-9C40-A880-503C77004B1E}"/>
              </a:ext>
            </a:extLst>
          </p:cNvPr>
          <p:cNvSpPr/>
          <p:nvPr/>
        </p:nvSpPr>
        <p:spPr>
          <a:xfrm>
            <a:off x="9286531" y="1734304"/>
            <a:ext cx="304800" cy="28961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9" name="Oval 68">
            <a:extLst>
              <a:ext uri="{FF2B5EF4-FFF2-40B4-BE49-F238E27FC236}">
                <a16:creationId xmlns:a16="http://schemas.microsoft.com/office/drawing/2014/main" id="{05F5EAB5-1339-9A45-A869-6A9A65DA57D7}"/>
              </a:ext>
            </a:extLst>
          </p:cNvPr>
          <p:cNvSpPr/>
          <p:nvPr/>
        </p:nvSpPr>
        <p:spPr>
          <a:xfrm>
            <a:off x="6597024" y="1857215"/>
            <a:ext cx="304800" cy="28961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0" name="Oval 69">
            <a:extLst>
              <a:ext uri="{FF2B5EF4-FFF2-40B4-BE49-F238E27FC236}">
                <a16:creationId xmlns:a16="http://schemas.microsoft.com/office/drawing/2014/main" id="{89ACC1AC-BF28-264D-A54B-0468A09BDE3F}"/>
              </a:ext>
            </a:extLst>
          </p:cNvPr>
          <p:cNvSpPr/>
          <p:nvPr/>
        </p:nvSpPr>
        <p:spPr>
          <a:xfrm>
            <a:off x="3829379" y="1909572"/>
            <a:ext cx="304800" cy="28961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1" name="Oval 70">
            <a:extLst>
              <a:ext uri="{FF2B5EF4-FFF2-40B4-BE49-F238E27FC236}">
                <a16:creationId xmlns:a16="http://schemas.microsoft.com/office/drawing/2014/main" id="{4CF45163-2B9F-894A-996E-1BFEFC002B6F}"/>
              </a:ext>
            </a:extLst>
          </p:cNvPr>
          <p:cNvSpPr/>
          <p:nvPr/>
        </p:nvSpPr>
        <p:spPr>
          <a:xfrm>
            <a:off x="1990498" y="3285964"/>
            <a:ext cx="533440" cy="465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4/5</a:t>
            </a:r>
          </a:p>
        </p:txBody>
      </p:sp>
      <p:sp>
        <p:nvSpPr>
          <p:cNvPr id="75" name="Oval 74">
            <a:extLst>
              <a:ext uri="{FF2B5EF4-FFF2-40B4-BE49-F238E27FC236}">
                <a16:creationId xmlns:a16="http://schemas.microsoft.com/office/drawing/2014/main" id="{58D1E72E-231A-C64F-B9A6-70491B19F859}"/>
              </a:ext>
            </a:extLst>
          </p:cNvPr>
          <p:cNvSpPr/>
          <p:nvPr/>
        </p:nvSpPr>
        <p:spPr>
          <a:xfrm>
            <a:off x="3381146" y="3299845"/>
            <a:ext cx="533440" cy="465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4/5</a:t>
            </a:r>
          </a:p>
        </p:txBody>
      </p:sp>
    </p:spTree>
    <p:extLst>
      <p:ext uri="{BB962C8B-B14F-4D97-AF65-F5344CB8AC3E}">
        <p14:creationId xmlns:p14="http://schemas.microsoft.com/office/powerpoint/2010/main" val="136552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69" grpId="0" animBg="1"/>
      <p:bldP spid="70" grpId="0" animBg="1"/>
      <p:bldP spid="71" grpId="0" animBg="1"/>
      <p:bldP spid="7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0648-CB53-4F83-B71F-008F4339E095}"/>
              </a:ext>
            </a:extLst>
          </p:cNvPr>
          <p:cNvSpPr>
            <a:spLocks noGrp="1"/>
          </p:cNvSpPr>
          <p:nvPr>
            <p:ph type="title"/>
          </p:nvPr>
        </p:nvSpPr>
        <p:spPr>
          <a:xfrm>
            <a:off x="168342" y="23257"/>
            <a:ext cx="10515600" cy="1402453"/>
          </a:xfrm>
        </p:spPr>
        <p:txBody>
          <a:bodyPr>
            <a:normAutofit/>
          </a:bodyPr>
          <a:lstStyle/>
          <a:p>
            <a:r>
              <a:rPr lang="en-US" sz="3600" dirty="0">
                <a:solidFill>
                  <a:schemeClr val="tx1"/>
                </a:solidFill>
              </a:rPr>
              <a:t>Container vs Container Orchestration</a:t>
            </a:r>
          </a:p>
        </p:txBody>
      </p:sp>
      <p:sp>
        <p:nvSpPr>
          <p:cNvPr id="25" name="Content Placeholder 24">
            <a:extLst>
              <a:ext uri="{FF2B5EF4-FFF2-40B4-BE49-F238E27FC236}">
                <a16:creationId xmlns:a16="http://schemas.microsoft.com/office/drawing/2014/main" id="{C19A5797-6B97-4211-A883-B93D126DDCB1}"/>
              </a:ext>
            </a:extLst>
          </p:cNvPr>
          <p:cNvSpPr>
            <a:spLocks noGrp="1"/>
          </p:cNvSpPr>
          <p:nvPr>
            <p:ph sz="quarter" idx="4294967295"/>
          </p:nvPr>
        </p:nvSpPr>
        <p:spPr>
          <a:xfrm>
            <a:off x="367600" y="2351088"/>
            <a:ext cx="5326617" cy="830262"/>
          </a:xfrm>
        </p:spPr>
        <p:txBody>
          <a:bodyPr vert="horz" lIns="91440" tIns="45720" rIns="91440" bIns="45720" rtlCol="0">
            <a:noAutofit/>
          </a:bodyPr>
          <a:lstStyle/>
          <a:p>
            <a:pPr marL="0" indent="0">
              <a:buNone/>
            </a:pPr>
            <a:r>
              <a:rPr lang="en-US" sz="2000" dirty="0"/>
              <a:t>Core Docker functionality is ability run containers </a:t>
            </a:r>
          </a:p>
          <a:p>
            <a:pPr lvl="1">
              <a:spcBef>
                <a:spcPts val="600"/>
              </a:spcBef>
            </a:pPr>
            <a:r>
              <a:rPr lang="en-US" sz="2000" dirty="0"/>
              <a:t>Manual, no fault tolerance, hard to scale, </a:t>
            </a:r>
            <a:r>
              <a:rPr lang="en-US" sz="2000" dirty="0" err="1"/>
              <a:t>etc</a:t>
            </a:r>
            <a:endParaRPr lang="en-US" sz="2000" dirty="0"/>
          </a:p>
          <a:p>
            <a:pPr lvl="1">
              <a:spcBef>
                <a:spcPts val="600"/>
              </a:spcBef>
            </a:pPr>
            <a:endParaRPr lang="en-US" sz="2000" dirty="0"/>
          </a:p>
        </p:txBody>
      </p:sp>
      <p:sp>
        <p:nvSpPr>
          <p:cNvPr id="9" name="Content Placeholder 8">
            <a:extLst>
              <a:ext uri="{FF2B5EF4-FFF2-40B4-BE49-F238E27FC236}">
                <a16:creationId xmlns:a16="http://schemas.microsoft.com/office/drawing/2014/main" id="{E1544C03-1650-42AE-AF82-B10DC358FF59}"/>
              </a:ext>
            </a:extLst>
          </p:cNvPr>
          <p:cNvSpPr>
            <a:spLocks noGrp="1"/>
          </p:cNvSpPr>
          <p:nvPr>
            <p:ph sz="quarter" idx="4294967295"/>
          </p:nvPr>
        </p:nvSpPr>
        <p:spPr>
          <a:xfrm>
            <a:off x="6324600" y="2305050"/>
            <a:ext cx="5867400" cy="1544638"/>
          </a:xfrm>
        </p:spPr>
        <p:txBody>
          <a:bodyPr>
            <a:normAutofit lnSpcReduction="10000"/>
          </a:bodyPr>
          <a:lstStyle/>
          <a:p>
            <a:pPr marL="0" indent="0">
              <a:buNone/>
            </a:pPr>
            <a:r>
              <a:rPr lang="en-US" sz="2000" dirty="0"/>
              <a:t>Scheduling, provisioning, and resource management of multiple containers</a:t>
            </a:r>
          </a:p>
          <a:p>
            <a:pPr lvl="1">
              <a:spcBef>
                <a:spcPts val="600"/>
              </a:spcBef>
            </a:pPr>
            <a:r>
              <a:rPr lang="en-US" sz="2000" dirty="0"/>
              <a:t>Docker, Mesos </a:t>
            </a:r>
            <a:r>
              <a:rPr lang="en-US" sz="2000" dirty="0">
                <a:sym typeface="Wingdings" panose="05000000000000000000" pitchFamily="2" charset="2"/>
              </a:rPr>
              <a:t> Kubernetes Support</a:t>
            </a:r>
          </a:p>
          <a:p>
            <a:pPr lvl="1">
              <a:spcBef>
                <a:spcPts val="600"/>
              </a:spcBef>
            </a:pPr>
            <a:r>
              <a:rPr lang="en-US" sz="2000" dirty="0">
                <a:sym typeface="Wingdings" panose="05000000000000000000" pitchFamily="2" charset="2"/>
              </a:rPr>
              <a:t>AWS, Azure, Google  Kubernetes Services</a:t>
            </a:r>
          </a:p>
          <a:p>
            <a:pPr lvl="1"/>
            <a:endParaRPr lang="en-US" sz="2000" dirty="0"/>
          </a:p>
          <a:p>
            <a:pPr lvl="1"/>
            <a:endParaRPr lang="en-US" sz="2000" dirty="0"/>
          </a:p>
          <a:p>
            <a:endParaRPr lang="en-US" sz="2000" dirty="0"/>
          </a:p>
        </p:txBody>
      </p:sp>
      <p:sp>
        <p:nvSpPr>
          <p:cNvPr id="11" name="Rectangle 10">
            <a:extLst>
              <a:ext uri="{FF2B5EF4-FFF2-40B4-BE49-F238E27FC236}">
                <a16:creationId xmlns:a16="http://schemas.microsoft.com/office/drawing/2014/main" id="{8F72D6C6-CD75-4A15-A885-D7F1138A2077}"/>
              </a:ext>
            </a:extLst>
          </p:cNvPr>
          <p:cNvSpPr/>
          <p:nvPr/>
        </p:nvSpPr>
        <p:spPr>
          <a:xfrm>
            <a:off x="495120" y="3767888"/>
            <a:ext cx="771936" cy="2757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sz="1400" dirty="0"/>
              <a:t>The “App”</a:t>
            </a:r>
          </a:p>
        </p:txBody>
      </p:sp>
      <p:grpSp>
        <p:nvGrpSpPr>
          <p:cNvPr id="3" name="Group 2">
            <a:extLst>
              <a:ext uri="{FF2B5EF4-FFF2-40B4-BE49-F238E27FC236}">
                <a16:creationId xmlns:a16="http://schemas.microsoft.com/office/drawing/2014/main" id="{79087B64-D1A8-405E-8802-242944E51D83}"/>
              </a:ext>
            </a:extLst>
          </p:cNvPr>
          <p:cNvGrpSpPr/>
          <p:nvPr/>
        </p:nvGrpSpPr>
        <p:grpSpPr>
          <a:xfrm>
            <a:off x="630615" y="3830232"/>
            <a:ext cx="533400" cy="457200"/>
            <a:chOff x="1015261" y="2126713"/>
            <a:chExt cx="533400" cy="457200"/>
          </a:xfrm>
        </p:grpSpPr>
        <p:sp>
          <p:nvSpPr>
            <p:cNvPr id="6" name="Rectangle 5">
              <a:extLst>
                <a:ext uri="{FF2B5EF4-FFF2-40B4-BE49-F238E27FC236}">
                  <a16:creationId xmlns:a16="http://schemas.microsoft.com/office/drawing/2014/main" id="{7BBDCBCC-FC7F-4519-9130-2DDA1F166C68}"/>
                </a:ext>
              </a:extLst>
            </p:cNvPr>
            <p:cNvSpPr/>
            <p:nvPr/>
          </p:nvSpPr>
          <p:spPr>
            <a:xfrm>
              <a:off x="1015261" y="2126713"/>
              <a:ext cx="533400" cy="4572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Content Placeholder 12">
              <a:extLst>
                <a:ext uri="{FF2B5EF4-FFF2-40B4-BE49-F238E27FC236}">
                  <a16:creationId xmlns:a16="http://schemas.microsoft.com/office/drawing/2014/main" id="{4BD20B69-8EBC-4A5B-BDB0-3C67A6735F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8119" y="2158386"/>
              <a:ext cx="419100" cy="419100"/>
            </a:xfrm>
            <a:prstGeom prst="rect">
              <a:avLst/>
            </a:prstGeom>
          </p:spPr>
        </p:pic>
      </p:grpSp>
      <p:grpSp>
        <p:nvGrpSpPr>
          <p:cNvPr id="150" name="Group 149">
            <a:extLst>
              <a:ext uri="{FF2B5EF4-FFF2-40B4-BE49-F238E27FC236}">
                <a16:creationId xmlns:a16="http://schemas.microsoft.com/office/drawing/2014/main" id="{96427312-9D4E-4501-92EF-5B2D15977CEF}"/>
              </a:ext>
            </a:extLst>
          </p:cNvPr>
          <p:cNvGrpSpPr/>
          <p:nvPr/>
        </p:nvGrpSpPr>
        <p:grpSpPr>
          <a:xfrm>
            <a:off x="632979" y="4407622"/>
            <a:ext cx="533400" cy="457200"/>
            <a:chOff x="1015261" y="2126713"/>
            <a:chExt cx="533400" cy="457200"/>
          </a:xfrm>
        </p:grpSpPr>
        <p:sp>
          <p:nvSpPr>
            <p:cNvPr id="151" name="Rectangle 150">
              <a:extLst>
                <a:ext uri="{FF2B5EF4-FFF2-40B4-BE49-F238E27FC236}">
                  <a16:creationId xmlns:a16="http://schemas.microsoft.com/office/drawing/2014/main" id="{9B34496A-05A2-465E-AC69-C755E69342F7}"/>
                </a:ext>
              </a:extLst>
            </p:cNvPr>
            <p:cNvSpPr/>
            <p:nvPr/>
          </p:nvSpPr>
          <p:spPr>
            <a:xfrm>
              <a:off x="1015261" y="2126713"/>
              <a:ext cx="533400" cy="4572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2" name="Content Placeholder 12">
              <a:extLst>
                <a:ext uri="{FF2B5EF4-FFF2-40B4-BE49-F238E27FC236}">
                  <a16:creationId xmlns:a16="http://schemas.microsoft.com/office/drawing/2014/main" id="{25429387-A51C-4DED-8390-F35C19AC65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8119" y="2158386"/>
              <a:ext cx="419100" cy="419100"/>
            </a:xfrm>
            <a:prstGeom prst="rect">
              <a:avLst/>
            </a:prstGeom>
          </p:spPr>
        </p:pic>
      </p:grpSp>
      <p:grpSp>
        <p:nvGrpSpPr>
          <p:cNvPr id="153" name="Group 152">
            <a:extLst>
              <a:ext uri="{FF2B5EF4-FFF2-40B4-BE49-F238E27FC236}">
                <a16:creationId xmlns:a16="http://schemas.microsoft.com/office/drawing/2014/main" id="{40605CFC-4AD0-4289-BD68-3281FAEE4B4A}"/>
              </a:ext>
            </a:extLst>
          </p:cNvPr>
          <p:cNvGrpSpPr/>
          <p:nvPr/>
        </p:nvGrpSpPr>
        <p:grpSpPr>
          <a:xfrm>
            <a:off x="626323" y="4973232"/>
            <a:ext cx="533400" cy="457200"/>
            <a:chOff x="1015261" y="2126713"/>
            <a:chExt cx="533400" cy="457200"/>
          </a:xfrm>
        </p:grpSpPr>
        <p:sp>
          <p:nvSpPr>
            <p:cNvPr id="154" name="Rectangle 153">
              <a:extLst>
                <a:ext uri="{FF2B5EF4-FFF2-40B4-BE49-F238E27FC236}">
                  <a16:creationId xmlns:a16="http://schemas.microsoft.com/office/drawing/2014/main" id="{9A3E603A-34C0-480B-94C9-6A3A70354FCB}"/>
                </a:ext>
              </a:extLst>
            </p:cNvPr>
            <p:cNvSpPr/>
            <p:nvPr/>
          </p:nvSpPr>
          <p:spPr>
            <a:xfrm>
              <a:off x="1015261" y="2126713"/>
              <a:ext cx="533400" cy="4572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Content Placeholder 12">
              <a:extLst>
                <a:ext uri="{FF2B5EF4-FFF2-40B4-BE49-F238E27FC236}">
                  <a16:creationId xmlns:a16="http://schemas.microsoft.com/office/drawing/2014/main" id="{9A3B693C-FC7C-471B-816C-D75423C507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8119" y="2158386"/>
              <a:ext cx="419100" cy="419100"/>
            </a:xfrm>
            <a:prstGeom prst="rect">
              <a:avLst/>
            </a:prstGeom>
          </p:spPr>
        </p:pic>
      </p:grpSp>
      <p:grpSp>
        <p:nvGrpSpPr>
          <p:cNvPr id="156" name="Group 155">
            <a:extLst>
              <a:ext uri="{FF2B5EF4-FFF2-40B4-BE49-F238E27FC236}">
                <a16:creationId xmlns:a16="http://schemas.microsoft.com/office/drawing/2014/main" id="{2A2D21F0-D289-4EB9-AFF5-A0C54F2A863C}"/>
              </a:ext>
            </a:extLst>
          </p:cNvPr>
          <p:cNvGrpSpPr/>
          <p:nvPr/>
        </p:nvGrpSpPr>
        <p:grpSpPr>
          <a:xfrm>
            <a:off x="632979" y="5538842"/>
            <a:ext cx="533400" cy="457200"/>
            <a:chOff x="1015261" y="2126713"/>
            <a:chExt cx="533400" cy="457200"/>
          </a:xfrm>
        </p:grpSpPr>
        <p:sp>
          <p:nvSpPr>
            <p:cNvPr id="157" name="Rectangle 156">
              <a:extLst>
                <a:ext uri="{FF2B5EF4-FFF2-40B4-BE49-F238E27FC236}">
                  <a16:creationId xmlns:a16="http://schemas.microsoft.com/office/drawing/2014/main" id="{5EF15996-C3BA-4D4B-B52D-FA78AC0B1318}"/>
                </a:ext>
              </a:extLst>
            </p:cNvPr>
            <p:cNvSpPr/>
            <p:nvPr/>
          </p:nvSpPr>
          <p:spPr>
            <a:xfrm>
              <a:off x="1015261" y="2126713"/>
              <a:ext cx="533400" cy="4572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8" name="Content Placeholder 12">
              <a:extLst>
                <a:ext uri="{FF2B5EF4-FFF2-40B4-BE49-F238E27FC236}">
                  <a16:creationId xmlns:a16="http://schemas.microsoft.com/office/drawing/2014/main" id="{E25A6697-4EF6-40B5-B629-49C67D926A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8119" y="2158386"/>
              <a:ext cx="419100" cy="419100"/>
            </a:xfrm>
            <a:prstGeom prst="rect">
              <a:avLst/>
            </a:prstGeom>
          </p:spPr>
        </p:pic>
      </p:grpSp>
      <p:sp>
        <p:nvSpPr>
          <p:cNvPr id="10" name="Rectangle 9">
            <a:extLst>
              <a:ext uri="{FF2B5EF4-FFF2-40B4-BE49-F238E27FC236}">
                <a16:creationId xmlns:a16="http://schemas.microsoft.com/office/drawing/2014/main" id="{2C26FB1A-CA74-4AE3-A53F-1311FB254DF1}"/>
              </a:ext>
            </a:extLst>
          </p:cNvPr>
          <p:cNvSpPr/>
          <p:nvPr/>
        </p:nvSpPr>
        <p:spPr>
          <a:xfrm>
            <a:off x="1314987" y="3767887"/>
            <a:ext cx="3834197" cy="4507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Courier New" panose="02070309020205020404" pitchFamily="49" charset="0"/>
                <a:cs typeface="Courier New" panose="02070309020205020404" pitchFamily="49" charset="0"/>
              </a:rPr>
              <a:t>$docker run container1</a:t>
            </a:r>
          </a:p>
        </p:txBody>
      </p:sp>
      <p:sp>
        <p:nvSpPr>
          <p:cNvPr id="159" name="Rectangle 158">
            <a:extLst>
              <a:ext uri="{FF2B5EF4-FFF2-40B4-BE49-F238E27FC236}">
                <a16:creationId xmlns:a16="http://schemas.microsoft.com/office/drawing/2014/main" id="{45945ACD-9E95-41E9-BDDF-76144EC41B6F}"/>
              </a:ext>
            </a:extLst>
          </p:cNvPr>
          <p:cNvSpPr/>
          <p:nvPr/>
        </p:nvSpPr>
        <p:spPr>
          <a:xfrm>
            <a:off x="1314987" y="4351704"/>
            <a:ext cx="3834197" cy="4507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latin typeface="Courier New" panose="02070309020205020404" pitchFamily="49" charset="0"/>
                <a:cs typeface="Courier New" panose="02070309020205020404" pitchFamily="49" charset="0"/>
              </a:rPr>
              <a:t>$docker run container1</a:t>
            </a:r>
          </a:p>
        </p:txBody>
      </p:sp>
      <p:sp>
        <p:nvSpPr>
          <p:cNvPr id="160" name="Rectangle 159">
            <a:extLst>
              <a:ext uri="{FF2B5EF4-FFF2-40B4-BE49-F238E27FC236}">
                <a16:creationId xmlns:a16="http://schemas.microsoft.com/office/drawing/2014/main" id="{2F5F4D12-DF55-4A61-8FD0-917936EFDD2F}"/>
              </a:ext>
            </a:extLst>
          </p:cNvPr>
          <p:cNvSpPr/>
          <p:nvPr/>
        </p:nvSpPr>
        <p:spPr>
          <a:xfrm>
            <a:off x="1314987" y="4904575"/>
            <a:ext cx="3834197" cy="4507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latin typeface="Courier New" panose="02070309020205020404" pitchFamily="49" charset="0"/>
                <a:cs typeface="Courier New" panose="02070309020205020404" pitchFamily="49" charset="0"/>
              </a:rPr>
              <a:t>$docker run container2</a:t>
            </a:r>
          </a:p>
        </p:txBody>
      </p:sp>
      <p:sp>
        <p:nvSpPr>
          <p:cNvPr id="161" name="Rectangle 160">
            <a:extLst>
              <a:ext uri="{FF2B5EF4-FFF2-40B4-BE49-F238E27FC236}">
                <a16:creationId xmlns:a16="http://schemas.microsoft.com/office/drawing/2014/main" id="{9D32778F-BFC0-4511-BDC0-B58B09F72F01}"/>
              </a:ext>
            </a:extLst>
          </p:cNvPr>
          <p:cNvSpPr/>
          <p:nvPr/>
        </p:nvSpPr>
        <p:spPr>
          <a:xfrm>
            <a:off x="1314987" y="5451175"/>
            <a:ext cx="3834197" cy="4507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latin typeface="Courier New" panose="02070309020205020404" pitchFamily="49" charset="0"/>
                <a:cs typeface="Courier New" panose="02070309020205020404" pitchFamily="49" charset="0"/>
              </a:rPr>
              <a:t>$docker run container3</a:t>
            </a:r>
          </a:p>
        </p:txBody>
      </p:sp>
      <p:sp>
        <p:nvSpPr>
          <p:cNvPr id="165" name="Rectangle 164">
            <a:extLst>
              <a:ext uri="{FF2B5EF4-FFF2-40B4-BE49-F238E27FC236}">
                <a16:creationId xmlns:a16="http://schemas.microsoft.com/office/drawing/2014/main" id="{E2706E75-48D0-40FB-B1F2-5EE900C425C9}"/>
              </a:ext>
            </a:extLst>
          </p:cNvPr>
          <p:cNvSpPr/>
          <p:nvPr/>
        </p:nvSpPr>
        <p:spPr>
          <a:xfrm>
            <a:off x="6235002" y="3767886"/>
            <a:ext cx="5273526" cy="4110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latin typeface="Courier New" panose="02070309020205020404" pitchFamily="49" charset="0"/>
                <a:cs typeface="Courier New" panose="02070309020205020404" pitchFamily="49" charset="0"/>
              </a:rPr>
              <a:t>$</a:t>
            </a:r>
            <a:r>
              <a:rPr lang="en-US" sz="1400" err="1">
                <a:solidFill>
                  <a:schemeClr val="bg1"/>
                </a:solidFill>
                <a:latin typeface="Courier New" panose="02070309020205020404" pitchFamily="49" charset="0"/>
                <a:cs typeface="Courier New" panose="02070309020205020404" pitchFamily="49" charset="0"/>
              </a:rPr>
              <a:t>kubctl</a:t>
            </a:r>
            <a:r>
              <a:rPr lang="en-US" sz="1400">
                <a:solidFill>
                  <a:schemeClr val="bg1"/>
                </a:solidFill>
                <a:latin typeface="Courier New" panose="02070309020205020404" pitchFamily="49" charset="0"/>
                <a:cs typeface="Courier New" panose="02070309020205020404" pitchFamily="49" charset="0"/>
              </a:rPr>
              <a:t> create –f </a:t>
            </a:r>
            <a:r>
              <a:rPr lang="en-US" sz="1400" b="1" err="1">
                <a:solidFill>
                  <a:srgbClr val="FFFF00"/>
                </a:solidFill>
                <a:latin typeface="Courier New" panose="02070309020205020404" pitchFamily="49" charset="0"/>
                <a:cs typeface="Courier New" panose="02070309020205020404" pitchFamily="49" charset="0"/>
              </a:rPr>
              <a:t>App.yaml</a:t>
            </a:r>
            <a:endParaRPr lang="en-US" sz="1400" b="1">
              <a:solidFill>
                <a:srgbClr val="FFFF00"/>
              </a:solidFill>
              <a:latin typeface="Courier New" panose="02070309020205020404" pitchFamily="49" charset="0"/>
              <a:cs typeface="Courier New" panose="02070309020205020404" pitchFamily="49" charset="0"/>
            </a:endParaRPr>
          </a:p>
        </p:txBody>
      </p:sp>
      <p:grpSp>
        <p:nvGrpSpPr>
          <p:cNvPr id="13" name="Group 12">
            <a:extLst>
              <a:ext uri="{FF2B5EF4-FFF2-40B4-BE49-F238E27FC236}">
                <a16:creationId xmlns:a16="http://schemas.microsoft.com/office/drawing/2014/main" id="{2F5AEA18-9F00-4A72-8E3A-A39D9327DA10}"/>
              </a:ext>
            </a:extLst>
          </p:cNvPr>
          <p:cNvGrpSpPr/>
          <p:nvPr/>
        </p:nvGrpSpPr>
        <p:grpSpPr>
          <a:xfrm>
            <a:off x="8051214" y="4259760"/>
            <a:ext cx="1431257" cy="1523885"/>
            <a:chOff x="6240340" y="4038908"/>
            <a:chExt cx="1431257" cy="1523885"/>
          </a:xfrm>
        </p:grpSpPr>
        <p:sp>
          <p:nvSpPr>
            <p:cNvPr id="43" name="Rectangle 42">
              <a:extLst>
                <a:ext uri="{FF2B5EF4-FFF2-40B4-BE49-F238E27FC236}">
                  <a16:creationId xmlns:a16="http://schemas.microsoft.com/office/drawing/2014/main" id="{DC58E927-7E52-42E5-BCCF-91321A068632}"/>
                </a:ext>
              </a:extLst>
            </p:cNvPr>
            <p:cNvSpPr/>
            <p:nvPr/>
          </p:nvSpPr>
          <p:spPr>
            <a:xfrm>
              <a:off x="6240340" y="4038908"/>
              <a:ext cx="1431257" cy="15238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a:t>The “App”</a:t>
              </a:r>
            </a:p>
          </p:txBody>
        </p:sp>
        <p:grpSp>
          <p:nvGrpSpPr>
            <p:cNvPr id="162" name="Group 161">
              <a:extLst>
                <a:ext uri="{FF2B5EF4-FFF2-40B4-BE49-F238E27FC236}">
                  <a16:creationId xmlns:a16="http://schemas.microsoft.com/office/drawing/2014/main" id="{8A50531C-E771-4BD9-BA80-B87D53E52619}"/>
                </a:ext>
              </a:extLst>
            </p:cNvPr>
            <p:cNvGrpSpPr/>
            <p:nvPr/>
          </p:nvGrpSpPr>
          <p:grpSpPr>
            <a:xfrm>
              <a:off x="6376198" y="4114993"/>
              <a:ext cx="533400" cy="457200"/>
              <a:chOff x="1015261" y="2126713"/>
              <a:chExt cx="533400" cy="457200"/>
            </a:xfrm>
          </p:grpSpPr>
          <p:sp>
            <p:nvSpPr>
              <p:cNvPr id="163" name="Rectangle 162">
                <a:extLst>
                  <a:ext uri="{FF2B5EF4-FFF2-40B4-BE49-F238E27FC236}">
                    <a16:creationId xmlns:a16="http://schemas.microsoft.com/office/drawing/2014/main" id="{0FF09F0A-BBE4-4992-8DEE-4E8892EA74AE}"/>
                  </a:ext>
                </a:extLst>
              </p:cNvPr>
              <p:cNvSpPr/>
              <p:nvPr/>
            </p:nvSpPr>
            <p:spPr>
              <a:xfrm>
                <a:off x="1015261" y="2126713"/>
                <a:ext cx="533400" cy="4572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Content Placeholder 12">
                <a:extLst>
                  <a:ext uri="{FF2B5EF4-FFF2-40B4-BE49-F238E27FC236}">
                    <a16:creationId xmlns:a16="http://schemas.microsoft.com/office/drawing/2014/main" id="{007C06D4-6712-4CFD-B182-EF05444039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8119" y="2158386"/>
                <a:ext cx="419100" cy="419100"/>
              </a:xfrm>
              <a:prstGeom prst="rect">
                <a:avLst/>
              </a:prstGeom>
            </p:spPr>
          </p:pic>
        </p:grpSp>
        <p:grpSp>
          <p:nvGrpSpPr>
            <p:cNvPr id="166" name="Group 165">
              <a:extLst>
                <a:ext uri="{FF2B5EF4-FFF2-40B4-BE49-F238E27FC236}">
                  <a16:creationId xmlns:a16="http://schemas.microsoft.com/office/drawing/2014/main" id="{F02D880B-4FFB-48EA-A413-F4451258F40C}"/>
                </a:ext>
              </a:extLst>
            </p:cNvPr>
            <p:cNvGrpSpPr/>
            <p:nvPr/>
          </p:nvGrpSpPr>
          <p:grpSpPr>
            <a:xfrm>
              <a:off x="6528598" y="4267393"/>
              <a:ext cx="533400" cy="457200"/>
              <a:chOff x="1015261" y="2126713"/>
              <a:chExt cx="533400" cy="457200"/>
            </a:xfrm>
          </p:grpSpPr>
          <p:sp>
            <p:nvSpPr>
              <p:cNvPr id="167" name="Rectangle 166">
                <a:extLst>
                  <a:ext uri="{FF2B5EF4-FFF2-40B4-BE49-F238E27FC236}">
                    <a16:creationId xmlns:a16="http://schemas.microsoft.com/office/drawing/2014/main" id="{BEC3495E-8454-443B-B95B-1F886A6DFCAD}"/>
                  </a:ext>
                </a:extLst>
              </p:cNvPr>
              <p:cNvSpPr/>
              <p:nvPr/>
            </p:nvSpPr>
            <p:spPr>
              <a:xfrm>
                <a:off x="1015261" y="2126713"/>
                <a:ext cx="533400" cy="4572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Content Placeholder 12">
                <a:extLst>
                  <a:ext uri="{FF2B5EF4-FFF2-40B4-BE49-F238E27FC236}">
                    <a16:creationId xmlns:a16="http://schemas.microsoft.com/office/drawing/2014/main" id="{473FF00D-DF78-497C-905E-3B0328C56E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8119" y="2158386"/>
                <a:ext cx="419100" cy="419100"/>
              </a:xfrm>
              <a:prstGeom prst="rect">
                <a:avLst/>
              </a:prstGeom>
            </p:spPr>
          </p:pic>
        </p:grpSp>
        <p:grpSp>
          <p:nvGrpSpPr>
            <p:cNvPr id="169" name="Group 168">
              <a:extLst>
                <a:ext uri="{FF2B5EF4-FFF2-40B4-BE49-F238E27FC236}">
                  <a16:creationId xmlns:a16="http://schemas.microsoft.com/office/drawing/2014/main" id="{7D5327FE-7A3D-4B5E-B8CF-2F4ECAA88D35}"/>
                </a:ext>
              </a:extLst>
            </p:cNvPr>
            <p:cNvGrpSpPr/>
            <p:nvPr/>
          </p:nvGrpSpPr>
          <p:grpSpPr>
            <a:xfrm>
              <a:off x="6680998" y="4419793"/>
              <a:ext cx="533400" cy="457200"/>
              <a:chOff x="1015261" y="2126713"/>
              <a:chExt cx="533400" cy="457200"/>
            </a:xfrm>
          </p:grpSpPr>
          <p:sp>
            <p:nvSpPr>
              <p:cNvPr id="170" name="Rectangle 169">
                <a:extLst>
                  <a:ext uri="{FF2B5EF4-FFF2-40B4-BE49-F238E27FC236}">
                    <a16:creationId xmlns:a16="http://schemas.microsoft.com/office/drawing/2014/main" id="{14E39C51-8CB2-4F86-8AB8-E720A495C631}"/>
                  </a:ext>
                </a:extLst>
              </p:cNvPr>
              <p:cNvSpPr/>
              <p:nvPr/>
            </p:nvSpPr>
            <p:spPr>
              <a:xfrm>
                <a:off x="1015261" y="2126713"/>
                <a:ext cx="533400" cy="4572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Content Placeholder 12">
                <a:extLst>
                  <a:ext uri="{FF2B5EF4-FFF2-40B4-BE49-F238E27FC236}">
                    <a16:creationId xmlns:a16="http://schemas.microsoft.com/office/drawing/2014/main" id="{BB7EDE83-1967-4202-8F26-99F9D3020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8119" y="2158386"/>
                <a:ext cx="419100" cy="419100"/>
              </a:xfrm>
              <a:prstGeom prst="rect">
                <a:avLst/>
              </a:prstGeom>
            </p:spPr>
          </p:pic>
        </p:grpSp>
        <p:grpSp>
          <p:nvGrpSpPr>
            <p:cNvPr id="172" name="Group 171">
              <a:extLst>
                <a:ext uri="{FF2B5EF4-FFF2-40B4-BE49-F238E27FC236}">
                  <a16:creationId xmlns:a16="http://schemas.microsoft.com/office/drawing/2014/main" id="{DCB37D7C-7ECB-40AA-8523-543BD12CFDCD}"/>
                </a:ext>
              </a:extLst>
            </p:cNvPr>
            <p:cNvGrpSpPr/>
            <p:nvPr/>
          </p:nvGrpSpPr>
          <p:grpSpPr>
            <a:xfrm>
              <a:off x="6833398" y="4572193"/>
              <a:ext cx="533400" cy="457200"/>
              <a:chOff x="1015261" y="2126713"/>
              <a:chExt cx="533400" cy="457200"/>
            </a:xfrm>
          </p:grpSpPr>
          <p:sp>
            <p:nvSpPr>
              <p:cNvPr id="173" name="Rectangle 172">
                <a:extLst>
                  <a:ext uri="{FF2B5EF4-FFF2-40B4-BE49-F238E27FC236}">
                    <a16:creationId xmlns:a16="http://schemas.microsoft.com/office/drawing/2014/main" id="{702E07AA-D973-4F3D-AE87-54CF1D1EE474}"/>
                  </a:ext>
                </a:extLst>
              </p:cNvPr>
              <p:cNvSpPr/>
              <p:nvPr/>
            </p:nvSpPr>
            <p:spPr>
              <a:xfrm>
                <a:off x="1015261" y="2126713"/>
                <a:ext cx="533400" cy="4572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Content Placeholder 12">
                <a:extLst>
                  <a:ext uri="{FF2B5EF4-FFF2-40B4-BE49-F238E27FC236}">
                    <a16:creationId xmlns:a16="http://schemas.microsoft.com/office/drawing/2014/main" id="{50308952-6550-45A1-9095-CA9577BE0E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8119" y="2158386"/>
                <a:ext cx="419100" cy="419100"/>
              </a:xfrm>
              <a:prstGeom prst="rect">
                <a:avLst/>
              </a:prstGeom>
            </p:spPr>
          </p:pic>
        </p:grpSp>
      </p:grpSp>
      <p:grpSp>
        <p:nvGrpSpPr>
          <p:cNvPr id="175" name="Group 174">
            <a:extLst>
              <a:ext uri="{FF2B5EF4-FFF2-40B4-BE49-F238E27FC236}">
                <a16:creationId xmlns:a16="http://schemas.microsoft.com/office/drawing/2014/main" id="{1F9596C8-4C4B-4206-8382-1EDAFBED224D}"/>
              </a:ext>
            </a:extLst>
          </p:cNvPr>
          <p:cNvGrpSpPr/>
          <p:nvPr/>
        </p:nvGrpSpPr>
        <p:grpSpPr>
          <a:xfrm>
            <a:off x="8758570" y="4916688"/>
            <a:ext cx="533400" cy="457200"/>
            <a:chOff x="1015261" y="2126713"/>
            <a:chExt cx="533400" cy="457200"/>
          </a:xfrm>
        </p:grpSpPr>
        <p:sp>
          <p:nvSpPr>
            <p:cNvPr id="176" name="Rectangle 175">
              <a:extLst>
                <a:ext uri="{FF2B5EF4-FFF2-40B4-BE49-F238E27FC236}">
                  <a16:creationId xmlns:a16="http://schemas.microsoft.com/office/drawing/2014/main" id="{644E98C3-90DE-4125-BF77-2CEAF240195A}"/>
                </a:ext>
              </a:extLst>
            </p:cNvPr>
            <p:cNvSpPr/>
            <p:nvPr/>
          </p:nvSpPr>
          <p:spPr>
            <a:xfrm>
              <a:off x="1015261" y="2126713"/>
              <a:ext cx="533400" cy="4572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Content Placeholder 12">
              <a:extLst>
                <a:ext uri="{FF2B5EF4-FFF2-40B4-BE49-F238E27FC236}">
                  <a16:creationId xmlns:a16="http://schemas.microsoft.com/office/drawing/2014/main" id="{F5A87A31-CE15-4799-872F-EC9AC33A653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8119" y="2158386"/>
              <a:ext cx="419100" cy="419100"/>
            </a:xfrm>
            <a:prstGeom prst="rect">
              <a:avLst/>
            </a:prstGeom>
          </p:spPr>
        </p:pic>
      </p:grpSp>
      <p:sp>
        <p:nvSpPr>
          <p:cNvPr id="148" name="Flowchart: Punched Tape 147">
            <a:extLst>
              <a:ext uri="{FF2B5EF4-FFF2-40B4-BE49-F238E27FC236}">
                <a16:creationId xmlns:a16="http://schemas.microsoft.com/office/drawing/2014/main" id="{1C78208D-B5F6-4DF9-82C0-3FB7B96B6ADA}"/>
              </a:ext>
            </a:extLst>
          </p:cNvPr>
          <p:cNvSpPr/>
          <p:nvPr/>
        </p:nvSpPr>
        <p:spPr>
          <a:xfrm>
            <a:off x="1339013" y="3774775"/>
            <a:ext cx="3766854" cy="2127173"/>
          </a:xfrm>
          <a:prstGeom prst="flowChartPunchedTap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a:t>Wanted:  </a:t>
            </a:r>
          </a:p>
          <a:p>
            <a:pPr algn="ctr"/>
            <a:r>
              <a:rPr lang="en-US" sz="2400"/>
              <a:t>Container Orchestrator! </a:t>
            </a:r>
          </a:p>
        </p:txBody>
      </p:sp>
      <p:sp>
        <p:nvSpPr>
          <p:cNvPr id="48" name="Rectangle 47">
            <a:extLst>
              <a:ext uri="{FF2B5EF4-FFF2-40B4-BE49-F238E27FC236}">
                <a16:creationId xmlns:a16="http://schemas.microsoft.com/office/drawing/2014/main" id="{6154F998-6C48-4224-90DC-BE162280684A}"/>
              </a:ext>
            </a:extLst>
          </p:cNvPr>
          <p:cNvSpPr/>
          <p:nvPr/>
        </p:nvSpPr>
        <p:spPr>
          <a:xfrm>
            <a:off x="6235002" y="5989615"/>
            <a:ext cx="5271162" cy="53574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t>Kubernetes Cluster</a:t>
            </a:r>
          </a:p>
        </p:txBody>
      </p:sp>
      <p:pic>
        <p:nvPicPr>
          <p:cNvPr id="61" name="Shape 843" descr="Shape 843">
            <a:extLst>
              <a:ext uri="{FF2B5EF4-FFF2-40B4-BE49-F238E27FC236}">
                <a16:creationId xmlns:a16="http://schemas.microsoft.com/office/drawing/2014/main" id="{04798C80-7669-42CF-B9A4-0BA1F812F9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87845" y="6023932"/>
            <a:ext cx="449803" cy="436433"/>
          </a:xfrm>
          <a:prstGeom prst="rect">
            <a:avLst/>
          </a:prstGeom>
          <a:ln w="12700">
            <a:miter lim="400000"/>
          </a:ln>
        </p:spPr>
      </p:pic>
      <p:sp>
        <p:nvSpPr>
          <p:cNvPr id="20" name="Rectangle 19">
            <a:extLst>
              <a:ext uri="{FF2B5EF4-FFF2-40B4-BE49-F238E27FC236}">
                <a16:creationId xmlns:a16="http://schemas.microsoft.com/office/drawing/2014/main" id="{F6FDD03D-9CF3-4675-84F2-9E6EE537D2A5}"/>
              </a:ext>
            </a:extLst>
          </p:cNvPr>
          <p:cNvSpPr/>
          <p:nvPr/>
        </p:nvSpPr>
        <p:spPr>
          <a:xfrm>
            <a:off x="367601" y="1558754"/>
            <a:ext cx="6092825" cy="707886"/>
          </a:xfrm>
          <a:prstGeom prst="rect">
            <a:avLst/>
          </a:prstGeom>
        </p:spPr>
        <p:txBody>
          <a:bodyPr>
            <a:spAutoFit/>
          </a:bodyPr>
          <a:lstStyle/>
          <a:p>
            <a:r>
              <a:rPr lang="en-US" sz="2000" b="1" dirty="0">
                <a:solidFill>
                  <a:schemeClr val="accent6"/>
                </a:solidFill>
              </a:rPr>
              <a:t>Basic Containers</a:t>
            </a:r>
          </a:p>
          <a:p>
            <a:r>
              <a:rPr lang="en-US" sz="2000" b="1" dirty="0">
                <a:solidFill>
                  <a:schemeClr val="accent6"/>
                </a:solidFill>
              </a:rPr>
              <a:t>One at a Time</a:t>
            </a:r>
          </a:p>
        </p:txBody>
      </p:sp>
      <p:sp>
        <p:nvSpPr>
          <p:cNvPr id="21" name="Rectangle 20">
            <a:extLst>
              <a:ext uri="{FF2B5EF4-FFF2-40B4-BE49-F238E27FC236}">
                <a16:creationId xmlns:a16="http://schemas.microsoft.com/office/drawing/2014/main" id="{1619EBB4-A112-4919-AD02-CBC7F9D9B007}"/>
              </a:ext>
            </a:extLst>
          </p:cNvPr>
          <p:cNvSpPr/>
          <p:nvPr/>
        </p:nvSpPr>
        <p:spPr>
          <a:xfrm>
            <a:off x="6324600" y="1535630"/>
            <a:ext cx="6092825" cy="707886"/>
          </a:xfrm>
          <a:prstGeom prst="rect">
            <a:avLst/>
          </a:prstGeom>
        </p:spPr>
        <p:txBody>
          <a:bodyPr>
            <a:spAutoFit/>
          </a:bodyPr>
          <a:lstStyle/>
          <a:p>
            <a:r>
              <a:rPr lang="en-US" sz="2000" b="1" dirty="0">
                <a:solidFill>
                  <a:schemeClr val="accent6"/>
                </a:solidFill>
              </a:rPr>
              <a:t>Container Orchestration</a:t>
            </a:r>
          </a:p>
          <a:p>
            <a:r>
              <a:rPr lang="en-US" sz="2000" b="1" dirty="0">
                <a:solidFill>
                  <a:schemeClr val="accent6"/>
                </a:solidFill>
              </a:rPr>
              <a:t>Orchestrating Multiple Containers</a:t>
            </a:r>
          </a:p>
        </p:txBody>
      </p:sp>
    </p:spTree>
    <p:extLst>
      <p:ext uri="{BB962C8B-B14F-4D97-AF65-F5344CB8AC3E}">
        <p14:creationId xmlns:p14="http://schemas.microsoft.com/office/powerpoint/2010/main" val="207742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9"/>
                                        </p:tgtEl>
                                        <p:attrNameLst>
                                          <p:attrName>style.visibility</p:attrName>
                                        </p:attrNameLst>
                                      </p:cBhvr>
                                      <p:to>
                                        <p:strVal val="visible"/>
                                      </p:to>
                                    </p:set>
                                    <p:animEffect transition="in" filter="wipe(left)">
                                      <p:cBhvr>
                                        <p:cTn id="15" dur="500"/>
                                        <p:tgtEl>
                                          <p:spTgt spid="15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0"/>
                                        </p:tgtEl>
                                        <p:attrNameLst>
                                          <p:attrName>style.visibility</p:attrName>
                                        </p:attrNameLst>
                                      </p:cBhvr>
                                      <p:to>
                                        <p:strVal val="visible"/>
                                      </p:to>
                                    </p:set>
                                    <p:animEffect transition="in" filter="wipe(left)">
                                      <p:cBhvr>
                                        <p:cTn id="19" dur="500"/>
                                        <p:tgtEl>
                                          <p:spTgt spid="16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61"/>
                                        </p:tgtEl>
                                        <p:attrNameLst>
                                          <p:attrName>style.visibility</p:attrName>
                                        </p:attrNameLst>
                                      </p:cBhvr>
                                      <p:to>
                                        <p:strVal val="visible"/>
                                      </p:to>
                                    </p:set>
                                    <p:animEffect transition="in" filter="wipe(left)">
                                      <p:cBhvr>
                                        <p:cTn id="23" dur="500"/>
                                        <p:tgtEl>
                                          <p:spTgt spid="161"/>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48"/>
                                        </p:tgtEl>
                                        <p:attrNameLst>
                                          <p:attrName>style.visibility</p:attrName>
                                        </p:attrNameLst>
                                      </p:cBhvr>
                                      <p:to>
                                        <p:strVal val="visible"/>
                                      </p:to>
                                    </p:set>
                                    <p:animEffect transition="in" filter="circle(in)">
                                      <p:cBhvr>
                                        <p:cTn id="28" dur="2000"/>
                                        <p:tgtEl>
                                          <p:spTgt spid="1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par>
                          <p:cTn id="34" fill="hold">
                            <p:stCondLst>
                              <p:cond delay="500"/>
                            </p:stCondLst>
                            <p:childTnLst>
                              <p:par>
                                <p:cTn id="35" presetID="42" presetClass="entr" presetSubtype="0" fill="hold" grpId="0"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1000"/>
                                        <p:tgtEl>
                                          <p:spTgt spid="48"/>
                                        </p:tgtEl>
                                      </p:cBhvr>
                                    </p:animEffect>
                                    <p:anim calcmode="lin" valueType="num">
                                      <p:cBhvr>
                                        <p:cTn id="38" dur="1000" fill="hold"/>
                                        <p:tgtEl>
                                          <p:spTgt spid="48"/>
                                        </p:tgtEl>
                                        <p:attrNameLst>
                                          <p:attrName>ppt_x</p:attrName>
                                        </p:attrNameLst>
                                      </p:cBhvr>
                                      <p:tavLst>
                                        <p:tav tm="0">
                                          <p:val>
                                            <p:strVal val="#ppt_x"/>
                                          </p:val>
                                        </p:tav>
                                        <p:tav tm="100000">
                                          <p:val>
                                            <p:strVal val="#ppt_x"/>
                                          </p:val>
                                        </p:tav>
                                      </p:tavLst>
                                    </p:anim>
                                    <p:anim calcmode="lin" valueType="num">
                                      <p:cBhvr>
                                        <p:cTn id="39" dur="1000" fill="hold"/>
                                        <p:tgtEl>
                                          <p:spTgt spid="4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1000"/>
                                        <p:tgtEl>
                                          <p:spTgt spid="61"/>
                                        </p:tgtEl>
                                      </p:cBhvr>
                                    </p:animEffect>
                                    <p:anim calcmode="lin" valueType="num">
                                      <p:cBhvr>
                                        <p:cTn id="43" dur="1000" fill="hold"/>
                                        <p:tgtEl>
                                          <p:spTgt spid="61"/>
                                        </p:tgtEl>
                                        <p:attrNameLst>
                                          <p:attrName>ppt_x</p:attrName>
                                        </p:attrNameLst>
                                      </p:cBhvr>
                                      <p:tavLst>
                                        <p:tav tm="0">
                                          <p:val>
                                            <p:strVal val="#ppt_x"/>
                                          </p:val>
                                        </p:tav>
                                        <p:tav tm="100000">
                                          <p:val>
                                            <p:strVal val="#ppt_x"/>
                                          </p:val>
                                        </p:tav>
                                      </p:tavLst>
                                    </p:anim>
                                    <p:anim calcmode="lin" valueType="num">
                                      <p:cBhvr>
                                        <p:cTn id="4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65"/>
                                        </p:tgtEl>
                                        <p:attrNameLst>
                                          <p:attrName>style.visibility</p:attrName>
                                        </p:attrNameLst>
                                      </p:cBhvr>
                                      <p:to>
                                        <p:strVal val="visible"/>
                                      </p:to>
                                    </p:set>
                                    <p:animEffect transition="in" filter="wipe(left)">
                                      <p:cBhvr>
                                        <p:cTn id="49" dur="500"/>
                                        <p:tgtEl>
                                          <p:spTgt spid="165"/>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nodeType="withEffect">
                                  <p:stCondLst>
                                    <p:cond delay="0"/>
                                  </p:stCondLst>
                                  <p:childTnLst>
                                    <p:set>
                                      <p:cBhvr>
                                        <p:cTn id="55" dur="1" fill="hold">
                                          <p:stCondLst>
                                            <p:cond delay="0"/>
                                          </p:stCondLst>
                                        </p:cTn>
                                        <p:tgtEl>
                                          <p:spTgt spid="175"/>
                                        </p:tgtEl>
                                        <p:attrNameLst>
                                          <p:attrName>style.visibility</p:attrName>
                                        </p:attrNameLst>
                                      </p:cBhvr>
                                      <p:to>
                                        <p:strVal val="visible"/>
                                      </p:to>
                                    </p:set>
                                    <p:animEffect transition="in" filter="fade">
                                      <p:cBhvr>
                                        <p:cTn id="56" dur="500"/>
                                        <p:tgtEl>
                                          <p:spTgt spid="175"/>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9">
                                            <p:txEl>
                                              <p:pRg st="0" end="0"/>
                                            </p:txEl>
                                          </p:spTgt>
                                        </p:tgtEl>
                                        <p:attrNameLst>
                                          <p:attrName>style.visibility</p:attrName>
                                        </p:attrNameLst>
                                      </p:cBhvr>
                                      <p:to>
                                        <p:strVal val="visible"/>
                                      </p:to>
                                    </p:set>
                                    <p:animEffect transition="in" filter="fade">
                                      <p:cBhvr>
                                        <p:cTn id="60" dur="500"/>
                                        <p:tgtEl>
                                          <p:spTgt spid="9">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
                                            <p:txEl>
                                              <p:pRg st="1" end="1"/>
                                            </p:txEl>
                                          </p:spTgt>
                                        </p:tgtEl>
                                        <p:attrNameLst>
                                          <p:attrName>style.visibility</p:attrName>
                                        </p:attrNameLst>
                                      </p:cBhvr>
                                      <p:to>
                                        <p:strVal val="visible"/>
                                      </p:to>
                                    </p:set>
                                    <p:animEffect transition="in" filter="fade">
                                      <p:cBhvr>
                                        <p:cTn id="63" dur="500"/>
                                        <p:tgtEl>
                                          <p:spTgt spid="9">
                                            <p:txEl>
                                              <p:pRg st="1" end="1"/>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
                                            <p:txEl>
                                              <p:pRg st="2" end="2"/>
                                            </p:txEl>
                                          </p:spTgt>
                                        </p:tgtEl>
                                        <p:attrNameLst>
                                          <p:attrName>style.visibility</p:attrName>
                                        </p:attrNameLst>
                                      </p:cBhvr>
                                      <p:to>
                                        <p:strVal val="visible"/>
                                      </p:to>
                                    </p:set>
                                    <p:animEffect transition="in" filter="fade">
                                      <p:cBhvr>
                                        <p:cTn id="66"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1" grpId="0" animBg="1"/>
      <p:bldP spid="10" grpId="0" animBg="1"/>
      <p:bldP spid="159" grpId="0" animBg="1"/>
      <p:bldP spid="160" grpId="0" animBg="1"/>
      <p:bldP spid="161" grpId="0" animBg="1"/>
      <p:bldP spid="165" grpId="0" animBg="1"/>
      <p:bldP spid="148" grpId="0" animBg="1"/>
      <p:bldP spid="48" grpId="0" animBg="1"/>
      <p:bldP spid="2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62E6-71CE-CC4E-82A1-AB22B2B51702}"/>
              </a:ext>
            </a:extLst>
          </p:cNvPr>
          <p:cNvSpPr>
            <a:spLocks noGrp="1"/>
          </p:cNvSpPr>
          <p:nvPr>
            <p:ph type="title"/>
          </p:nvPr>
        </p:nvSpPr>
        <p:spPr/>
        <p:txBody>
          <a:bodyPr/>
          <a:lstStyle/>
          <a:p>
            <a:r>
              <a:rPr lang="en-US" dirty="0"/>
              <a:t>Considerations for A/B test </a:t>
            </a:r>
          </a:p>
        </p:txBody>
      </p:sp>
      <p:sp>
        <p:nvSpPr>
          <p:cNvPr id="3" name="TextBox 2">
            <a:extLst>
              <a:ext uri="{FF2B5EF4-FFF2-40B4-BE49-F238E27FC236}">
                <a16:creationId xmlns:a16="http://schemas.microsoft.com/office/drawing/2014/main" id="{1EE97C36-5724-BF4A-B7FE-A14EEBD56237}"/>
              </a:ext>
            </a:extLst>
          </p:cNvPr>
          <p:cNvSpPr txBox="1"/>
          <p:nvPr/>
        </p:nvSpPr>
        <p:spPr>
          <a:xfrm>
            <a:off x="494071" y="1709892"/>
            <a:ext cx="5493774" cy="923330"/>
          </a:xfrm>
          <a:prstGeom prst="rect">
            <a:avLst/>
          </a:prstGeom>
          <a:noFill/>
        </p:spPr>
        <p:txBody>
          <a:bodyPr wrap="square" rtlCol="0">
            <a:spAutoFit/>
          </a:bodyPr>
          <a:lstStyle/>
          <a:p>
            <a:pPr marL="342900" indent="-342900">
              <a:buAutoNum type="arabicPeriod"/>
            </a:pPr>
            <a:r>
              <a:rPr lang="en-US" dirty="0"/>
              <a:t>The deployment should match the app-labels</a:t>
            </a:r>
          </a:p>
          <a:p>
            <a:pPr marL="342900" indent="-342900">
              <a:buAutoNum type="arabicPeriod"/>
            </a:pPr>
            <a:r>
              <a:rPr lang="en-US" dirty="0"/>
              <a:t>The deployment should have version in meta-data</a:t>
            </a:r>
          </a:p>
        </p:txBody>
      </p:sp>
      <p:sp>
        <p:nvSpPr>
          <p:cNvPr id="4" name="TextBox 3">
            <a:extLst>
              <a:ext uri="{FF2B5EF4-FFF2-40B4-BE49-F238E27FC236}">
                <a16:creationId xmlns:a16="http://schemas.microsoft.com/office/drawing/2014/main" id="{E321110D-52E6-C949-98E2-DB8098400339}"/>
              </a:ext>
            </a:extLst>
          </p:cNvPr>
          <p:cNvSpPr txBox="1"/>
          <p:nvPr/>
        </p:nvSpPr>
        <p:spPr>
          <a:xfrm>
            <a:off x="6096000" y="1225689"/>
            <a:ext cx="5830529" cy="5632311"/>
          </a:xfrm>
          <a:prstGeom prst="rect">
            <a:avLst/>
          </a:prstGeom>
          <a:noFill/>
        </p:spPr>
        <p:txBody>
          <a:bodyPr wrap="square" rtlCol="0">
            <a:spAutoFit/>
          </a:bodyPr>
          <a:lstStyle/>
          <a:p>
            <a:r>
              <a:rPr lang="en-US" dirty="0"/>
              <a:t>---</a:t>
            </a:r>
          </a:p>
          <a:p>
            <a:r>
              <a:rPr lang="en-US" dirty="0" err="1">
                <a:latin typeface="Courier" pitchFamily="2" charset="0"/>
              </a:rPr>
              <a:t>apiVersion</a:t>
            </a:r>
            <a:r>
              <a:rPr lang="en-US" dirty="0">
                <a:latin typeface="Courier" pitchFamily="2" charset="0"/>
              </a:rPr>
              <a:t>: apps/v1beta1</a:t>
            </a:r>
          </a:p>
          <a:p>
            <a:r>
              <a:rPr lang="en-US" dirty="0">
                <a:latin typeface="Courier" pitchFamily="2" charset="0"/>
              </a:rPr>
              <a:t>kind: Deployment</a:t>
            </a:r>
          </a:p>
          <a:p>
            <a:r>
              <a:rPr lang="en-US" dirty="0">
                <a:latin typeface="Courier" pitchFamily="2" charset="0"/>
              </a:rPr>
              <a:t>metadata:</a:t>
            </a:r>
          </a:p>
          <a:p>
            <a:r>
              <a:rPr lang="en-US" dirty="0">
                <a:latin typeface="Courier" pitchFamily="2" charset="0"/>
              </a:rPr>
              <a:t>  name: planespotter-frontend-v2</a:t>
            </a:r>
          </a:p>
          <a:p>
            <a:r>
              <a:rPr lang="en-US" dirty="0">
                <a:latin typeface="Courier" pitchFamily="2" charset="0"/>
              </a:rPr>
              <a:t>  namespace: </a:t>
            </a:r>
            <a:r>
              <a:rPr lang="en-US" dirty="0" err="1">
                <a:latin typeface="Courier" pitchFamily="2" charset="0"/>
              </a:rPr>
              <a:t>planespotter</a:t>
            </a:r>
            <a:endParaRPr lang="en-US" dirty="0">
              <a:latin typeface="Courier" pitchFamily="2" charset="0"/>
            </a:endParaRPr>
          </a:p>
          <a:p>
            <a:r>
              <a:rPr lang="en-US" dirty="0">
                <a:latin typeface="Courier" pitchFamily="2" charset="0"/>
              </a:rPr>
              <a:t>  labels:</a:t>
            </a:r>
          </a:p>
          <a:p>
            <a:r>
              <a:rPr lang="en-US" dirty="0">
                <a:latin typeface="Courier" pitchFamily="2" charset="0"/>
              </a:rPr>
              <a:t>    </a:t>
            </a:r>
            <a:r>
              <a:rPr lang="en-US" dirty="0">
                <a:highlight>
                  <a:srgbClr val="FFFF00"/>
                </a:highlight>
                <a:latin typeface="Courier" pitchFamily="2" charset="0"/>
              </a:rPr>
              <a:t>app: </a:t>
            </a:r>
            <a:r>
              <a:rPr lang="en-US" dirty="0" err="1">
                <a:highlight>
                  <a:srgbClr val="FFFF00"/>
                </a:highlight>
                <a:latin typeface="Courier" pitchFamily="2" charset="0"/>
              </a:rPr>
              <a:t>planespotter</a:t>
            </a:r>
            <a:r>
              <a:rPr lang="en-US" dirty="0">
                <a:highlight>
                  <a:srgbClr val="FFFF00"/>
                </a:highlight>
                <a:latin typeface="Courier" pitchFamily="2" charset="0"/>
              </a:rPr>
              <a:t>-frontend</a:t>
            </a:r>
          </a:p>
          <a:p>
            <a:r>
              <a:rPr lang="en-US" dirty="0">
                <a:latin typeface="Courier" pitchFamily="2" charset="0"/>
              </a:rPr>
              <a:t>    </a:t>
            </a:r>
            <a:r>
              <a:rPr lang="en-US" dirty="0">
                <a:highlight>
                  <a:srgbClr val="FFFF00"/>
                </a:highlight>
                <a:latin typeface="Courier" pitchFamily="2" charset="0"/>
              </a:rPr>
              <a:t>tier: frontend</a:t>
            </a:r>
          </a:p>
          <a:p>
            <a:r>
              <a:rPr lang="en-US" dirty="0">
                <a:latin typeface="Courier" pitchFamily="2" charset="0"/>
              </a:rPr>
              <a:t>spec:</a:t>
            </a:r>
          </a:p>
          <a:p>
            <a:r>
              <a:rPr lang="en-US" dirty="0">
                <a:latin typeface="Courier" pitchFamily="2" charset="0"/>
              </a:rPr>
              <a:t>  replicas: 2</a:t>
            </a:r>
          </a:p>
          <a:p>
            <a:r>
              <a:rPr lang="en-US" dirty="0">
                <a:latin typeface="Courier" pitchFamily="2" charset="0"/>
              </a:rPr>
              <a:t>  selector:</a:t>
            </a:r>
          </a:p>
          <a:p>
            <a:r>
              <a:rPr lang="en-US" dirty="0">
                <a:latin typeface="Courier" pitchFamily="2" charset="0"/>
              </a:rPr>
              <a:t>    </a:t>
            </a:r>
            <a:r>
              <a:rPr lang="en-US" dirty="0" err="1">
                <a:latin typeface="Courier" pitchFamily="2" charset="0"/>
              </a:rPr>
              <a:t>matchLabels</a:t>
            </a:r>
            <a:r>
              <a:rPr lang="en-US" dirty="0">
                <a:latin typeface="Courier" pitchFamily="2" charset="0"/>
              </a:rPr>
              <a:t>:</a:t>
            </a:r>
          </a:p>
          <a:p>
            <a:r>
              <a:rPr lang="en-US" dirty="0">
                <a:latin typeface="Courier" pitchFamily="2" charset="0"/>
              </a:rPr>
              <a:t>      app: </a:t>
            </a:r>
            <a:r>
              <a:rPr lang="en-US" dirty="0" err="1">
                <a:latin typeface="Courier" pitchFamily="2" charset="0"/>
              </a:rPr>
              <a:t>planespotter</a:t>
            </a:r>
            <a:r>
              <a:rPr lang="en-US" dirty="0">
                <a:latin typeface="Courier" pitchFamily="2" charset="0"/>
              </a:rPr>
              <a:t>-frontend</a:t>
            </a:r>
          </a:p>
          <a:p>
            <a:r>
              <a:rPr lang="en-US" dirty="0">
                <a:latin typeface="Courier" pitchFamily="2" charset="0"/>
              </a:rPr>
              <a:t>  template:</a:t>
            </a:r>
          </a:p>
          <a:p>
            <a:r>
              <a:rPr lang="en-US" dirty="0">
                <a:latin typeface="Courier" pitchFamily="2" charset="0"/>
              </a:rPr>
              <a:t>    metadata:</a:t>
            </a:r>
          </a:p>
          <a:p>
            <a:r>
              <a:rPr lang="en-US" dirty="0">
                <a:latin typeface="Courier" pitchFamily="2" charset="0"/>
              </a:rPr>
              <a:t>      labels:</a:t>
            </a:r>
          </a:p>
          <a:p>
            <a:r>
              <a:rPr lang="en-US" dirty="0">
                <a:latin typeface="Courier" pitchFamily="2" charset="0"/>
              </a:rPr>
              <a:t>        app: </a:t>
            </a:r>
            <a:r>
              <a:rPr lang="en-US" dirty="0" err="1">
                <a:latin typeface="Courier" pitchFamily="2" charset="0"/>
              </a:rPr>
              <a:t>planespotter</a:t>
            </a:r>
            <a:r>
              <a:rPr lang="en-US" dirty="0">
                <a:latin typeface="Courier" pitchFamily="2" charset="0"/>
              </a:rPr>
              <a:t>-frontend</a:t>
            </a:r>
          </a:p>
          <a:p>
            <a:r>
              <a:rPr lang="en-US" dirty="0">
                <a:latin typeface="Courier" pitchFamily="2" charset="0"/>
              </a:rPr>
              <a:t>        tier: frontend</a:t>
            </a:r>
          </a:p>
          <a:p>
            <a:r>
              <a:rPr lang="en-US" dirty="0">
                <a:highlight>
                  <a:srgbClr val="FFFF00"/>
                </a:highlight>
                <a:latin typeface="Courier" pitchFamily="2" charset="0"/>
              </a:rPr>
              <a:t>        version: v2</a:t>
            </a:r>
          </a:p>
        </p:txBody>
      </p:sp>
    </p:spTree>
    <p:extLst>
      <p:ext uri="{BB962C8B-B14F-4D97-AF65-F5344CB8AC3E}">
        <p14:creationId xmlns:p14="http://schemas.microsoft.com/office/powerpoint/2010/main" val="23863999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9773" y="2373510"/>
            <a:ext cx="6958013" cy="2387600"/>
          </a:xfrm>
        </p:spPr>
        <p:txBody>
          <a:bodyPr/>
          <a:lstStyle/>
          <a:p>
            <a:r>
              <a:rPr lang="en-US" dirty="0"/>
              <a:t>Lab 6: Canary Upgrades</a:t>
            </a:r>
            <a:br>
              <a:rPr lang="en-US" dirty="0"/>
            </a:br>
            <a:r>
              <a:rPr lang="en-US" sz="2800" dirty="0">
                <a:solidFill>
                  <a:prstClr val="white"/>
                </a:solidFill>
              </a:rPr>
              <a:t>http://</a:t>
            </a:r>
            <a:r>
              <a:rPr lang="en-US" sz="2800" dirty="0" err="1">
                <a:solidFill>
                  <a:prstClr val="white"/>
                </a:solidFill>
              </a:rPr>
              <a:t>bit.ly</a:t>
            </a:r>
            <a:r>
              <a:rPr lang="en-US" sz="2800" dirty="0">
                <a:solidFill>
                  <a:prstClr val="white"/>
                </a:solidFill>
              </a:rPr>
              <a:t>/Kube18_servicemesh_vmw</a:t>
            </a:r>
            <a:endParaRPr lang="en-US" dirty="0"/>
          </a:p>
        </p:txBody>
      </p:sp>
    </p:spTree>
    <p:extLst>
      <p:ext uri="{BB962C8B-B14F-4D97-AF65-F5344CB8AC3E}">
        <p14:creationId xmlns:p14="http://schemas.microsoft.com/office/powerpoint/2010/main" val="3575915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F6FFC-0544-9247-BF25-B434D8355480}"/>
              </a:ext>
            </a:extLst>
          </p:cNvPr>
          <p:cNvSpPr>
            <a:spLocks noGrp="1"/>
          </p:cNvSpPr>
          <p:nvPr>
            <p:ph type="title"/>
          </p:nvPr>
        </p:nvSpPr>
        <p:spPr/>
        <p:txBody>
          <a:bodyPr/>
          <a:lstStyle/>
          <a:p>
            <a:r>
              <a:rPr lang="en-US" dirty="0"/>
              <a:t>Canary Upgrades with just Kubernetes</a:t>
            </a:r>
          </a:p>
        </p:txBody>
      </p:sp>
      <p:sp>
        <p:nvSpPr>
          <p:cNvPr id="3" name="Rectangle 2">
            <a:extLst>
              <a:ext uri="{FF2B5EF4-FFF2-40B4-BE49-F238E27FC236}">
                <a16:creationId xmlns:a16="http://schemas.microsoft.com/office/drawing/2014/main" id="{585AF66C-B2B4-4D41-BDC4-61B1571189E4}"/>
              </a:ext>
            </a:extLst>
          </p:cNvPr>
          <p:cNvSpPr/>
          <p:nvPr/>
        </p:nvSpPr>
        <p:spPr>
          <a:xfrm>
            <a:off x="3398808" y="1690688"/>
            <a:ext cx="3493698" cy="741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balancer /Ingress</a:t>
            </a:r>
          </a:p>
        </p:txBody>
      </p:sp>
      <p:sp>
        <p:nvSpPr>
          <p:cNvPr id="4" name="Rectangle 3">
            <a:extLst>
              <a:ext uri="{FF2B5EF4-FFF2-40B4-BE49-F238E27FC236}">
                <a16:creationId xmlns:a16="http://schemas.microsoft.com/office/drawing/2014/main" id="{A4F74845-D49F-BD42-8FBF-4D476BF406C3}"/>
              </a:ext>
            </a:extLst>
          </p:cNvPr>
          <p:cNvSpPr/>
          <p:nvPr/>
        </p:nvSpPr>
        <p:spPr>
          <a:xfrm>
            <a:off x="1871932" y="3206033"/>
            <a:ext cx="1897812" cy="741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Version 1</a:t>
            </a:r>
          </a:p>
        </p:txBody>
      </p:sp>
      <p:sp>
        <p:nvSpPr>
          <p:cNvPr id="5" name="Rectangle 4">
            <a:extLst>
              <a:ext uri="{FF2B5EF4-FFF2-40B4-BE49-F238E27FC236}">
                <a16:creationId xmlns:a16="http://schemas.microsoft.com/office/drawing/2014/main" id="{20EB06B7-E4C5-1044-AA2D-A4CC5D320CA0}"/>
              </a:ext>
            </a:extLst>
          </p:cNvPr>
          <p:cNvSpPr/>
          <p:nvPr/>
        </p:nvSpPr>
        <p:spPr>
          <a:xfrm>
            <a:off x="6285780" y="3206032"/>
            <a:ext cx="1897812" cy="741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Version 2</a:t>
            </a:r>
          </a:p>
        </p:txBody>
      </p:sp>
      <p:sp>
        <p:nvSpPr>
          <p:cNvPr id="6" name="TextBox 5">
            <a:extLst>
              <a:ext uri="{FF2B5EF4-FFF2-40B4-BE49-F238E27FC236}">
                <a16:creationId xmlns:a16="http://schemas.microsoft.com/office/drawing/2014/main" id="{3EADD5A0-E4EA-5B44-9046-B368CD6324EB}"/>
              </a:ext>
            </a:extLst>
          </p:cNvPr>
          <p:cNvSpPr txBox="1"/>
          <p:nvPr/>
        </p:nvSpPr>
        <p:spPr>
          <a:xfrm>
            <a:off x="2078966" y="4528868"/>
            <a:ext cx="1690778" cy="369332"/>
          </a:xfrm>
          <a:prstGeom prst="rect">
            <a:avLst/>
          </a:prstGeom>
          <a:noFill/>
        </p:spPr>
        <p:txBody>
          <a:bodyPr wrap="square" rtlCol="0">
            <a:spAutoFit/>
          </a:bodyPr>
          <a:lstStyle/>
          <a:p>
            <a:r>
              <a:rPr lang="en-US" dirty="0"/>
              <a:t> 8 replicas </a:t>
            </a:r>
          </a:p>
        </p:txBody>
      </p:sp>
      <p:sp>
        <p:nvSpPr>
          <p:cNvPr id="7" name="TextBox 6">
            <a:extLst>
              <a:ext uri="{FF2B5EF4-FFF2-40B4-BE49-F238E27FC236}">
                <a16:creationId xmlns:a16="http://schemas.microsoft.com/office/drawing/2014/main" id="{2504B466-F824-D04D-9BF2-C040562FE9C2}"/>
              </a:ext>
            </a:extLst>
          </p:cNvPr>
          <p:cNvSpPr txBox="1"/>
          <p:nvPr/>
        </p:nvSpPr>
        <p:spPr>
          <a:xfrm>
            <a:off x="6389297" y="4528868"/>
            <a:ext cx="1690778" cy="369332"/>
          </a:xfrm>
          <a:prstGeom prst="rect">
            <a:avLst/>
          </a:prstGeom>
          <a:noFill/>
        </p:spPr>
        <p:txBody>
          <a:bodyPr wrap="square" rtlCol="0">
            <a:spAutoFit/>
          </a:bodyPr>
          <a:lstStyle/>
          <a:p>
            <a:r>
              <a:rPr lang="en-US" dirty="0"/>
              <a:t> 2 replicas </a:t>
            </a:r>
          </a:p>
        </p:txBody>
      </p:sp>
      <p:cxnSp>
        <p:nvCxnSpPr>
          <p:cNvPr id="9" name="Elbow Connector 8">
            <a:extLst>
              <a:ext uri="{FF2B5EF4-FFF2-40B4-BE49-F238E27FC236}">
                <a16:creationId xmlns:a16="http://schemas.microsoft.com/office/drawing/2014/main" id="{27AF7A61-028B-7A4B-A49C-6F8491832E74}"/>
              </a:ext>
            </a:extLst>
          </p:cNvPr>
          <p:cNvCxnSpPr>
            <a:stCxn id="3" idx="2"/>
            <a:endCxn id="4" idx="0"/>
          </p:cNvCxnSpPr>
          <p:nvPr/>
        </p:nvCxnSpPr>
        <p:spPr>
          <a:xfrm rot="5400000">
            <a:off x="3596556" y="1656932"/>
            <a:ext cx="773384" cy="23248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464518A0-28C2-0240-9138-69A85CC12A65}"/>
              </a:ext>
            </a:extLst>
          </p:cNvPr>
          <p:cNvCxnSpPr>
            <a:stCxn id="3" idx="2"/>
            <a:endCxn id="5" idx="0"/>
          </p:cNvCxnSpPr>
          <p:nvPr/>
        </p:nvCxnSpPr>
        <p:spPr>
          <a:xfrm rot="16200000" flipH="1">
            <a:off x="5803480" y="1774825"/>
            <a:ext cx="773383" cy="20890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9C3ACFE3-D160-4143-BB58-BD8414AE3EC3}"/>
              </a:ext>
            </a:extLst>
          </p:cNvPr>
          <p:cNvCxnSpPr>
            <a:stCxn id="4" idx="2"/>
          </p:cNvCxnSpPr>
          <p:nvPr/>
        </p:nvCxnSpPr>
        <p:spPr>
          <a:xfrm rot="5400000">
            <a:off x="2530401" y="4238431"/>
            <a:ext cx="580874"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D5693CD7-9CA5-7E48-A103-E409E808E0D3}"/>
              </a:ext>
            </a:extLst>
          </p:cNvPr>
          <p:cNvCxnSpPr/>
          <p:nvPr/>
        </p:nvCxnSpPr>
        <p:spPr>
          <a:xfrm rot="5400000">
            <a:off x="7090869" y="4157888"/>
            <a:ext cx="74196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100FB2B-2A74-584D-964D-311B7D16D755}"/>
              </a:ext>
            </a:extLst>
          </p:cNvPr>
          <p:cNvSpPr txBox="1"/>
          <p:nvPr/>
        </p:nvSpPr>
        <p:spPr>
          <a:xfrm>
            <a:off x="1860430" y="5295661"/>
            <a:ext cx="847114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Kubernetes Round robin traffic between pod</a:t>
            </a:r>
          </a:p>
          <a:p>
            <a:pPr marL="285750" indent="-285750">
              <a:buFont typeface="Arial" panose="020B0604020202020204" pitchFamily="34" charset="0"/>
              <a:buChar char="•"/>
            </a:pPr>
            <a:r>
              <a:rPr lang="en-US" dirty="0"/>
              <a:t>Instance management of individual pods in manual </a:t>
            </a:r>
          </a:p>
          <a:p>
            <a:pPr marL="285750" indent="-285750">
              <a:buFont typeface="Arial" panose="020B0604020202020204" pitchFamily="34" charset="0"/>
              <a:buChar char="•"/>
            </a:pPr>
            <a:endParaRPr lang="en-US" dirty="0"/>
          </a:p>
          <a:p>
            <a:endParaRPr lang="en-US" dirty="0"/>
          </a:p>
        </p:txBody>
      </p:sp>
      <p:sp>
        <p:nvSpPr>
          <p:cNvPr id="17" name="TextBox 16">
            <a:extLst>
              <a:ext uri="{FF2B5EF4-FFF2-40B4-BE49-F238E27FC236}">
                <a16:creationId xmlns:a16="http://schemas.microsoft.com/office/drawing/2014/main" id="{1719B074-69DE-4047-87CF-BCE9B1EFBC25}"/>
              </a:ext>
            </a:extLst>
          </p:cNvPr>
          <p:cNvSpPr txBox="1"/>
          <p:nvPr/>
        </p:nvSpPr>
        <p:spPr>
          <a:xfrm>
            <a:off x="1981920" y="3610531"/>
            <a:ext cx="2001328" cy="369332"/>
          </a:xfrm>
          <a:prstGeom prst="rect">
            <a:avLst/>
          </a:prstGeom>
          <a:noFill/>
        </p:spPr>
        <p:txBody>
          <a:bodyPr wrap="square" rtlCol="0">
            <a:spAutoFit/>
          </a:bodyPr>
          <a:lstStyle/>
          <a:p>
            <a:r>
              <a:rPr lang="en-US" dirty="0"/>
              <a:t>app = frontend</a:t>
            </a:r>
          </a:p>
        </p:txBody>
      </p:sp>
      <p:sp>
        <p:nvSpPr>
          <p:cNvPr id="18" name="TextBox 17">
            <a:extLst>
              <a:ext uri="{FF2B5EF4-FFF2-40B4-BE49-F238E27FC236}">
                <a16:creationId xmlns:a16="http://schemas.microsoft.com/office/drawing/2014/main" id="{7185CAE0-DF3F-4147-B410-857743610EA4}"/>
              </a:ext>
            </a:extLst>
          </p:cNvPr>
          <p:cNvSpPr txBox="1"/>
          <p:nvPr/>
        </p:nvSpPr>
        <p:spPr>
          <a:xfrm>
            <a:off x="6420930" y="3608591"/>
            <a:ext cx="2001328" cy="369332"/>
          </a:xfrm>
          <a:prstGeom prst="rect">
            <a:avLst/>
          </a:prstGeom>
          <a:noFill/>
        </p:spPr>
        <p:txBody>
          <a:bodyPr wrap="square" rtlCol="0">
            <a:spAutoFit/>
          </a:bodyPr>
          <a:lstStyle/>
          <a:p>
            <a:r>
              <a:rPr lang="en-US" dirty="0"/>
              <a:t>app = frontend</a:t>
            </a:r>
          </a:p>
        </p:txBody>
      </p:sp>
    </p:spTree>
    <p:extLst>
      <p:ext uri="{BB962C8B-B14F-4D97-AF65-F5344CB8AC3E}">
        <p14:creationId xmlns:p14="http://schemas.microsoft.com/office/powerpoint/2010/main" val="22713913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0BE3D545-E028-B341-9555-94DDCEA9DB7C}"/>
              </a:ext>
            </a:extLst>
          </p:cNvPr>
          <p:cNvSpPr/>
          <p:nvPr/>
        </p:nvSpPr>
        <p:spPr>
          <a:xfrm>
            <a:off x="176981" y="1638887"/>
            <a:ext cx="7198761" cy="31798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5B659-2FBA-0743-9403-FA0287968E0E}"/>
              </a:ext>
            </a:extLst>
          </p:cNvPr>
          <p:cNvSpPr>
            <a:spLocks noGrp="1"/>
          </p:cNvSpPr>
          <p:nvPr>
            <p:ph type="title"/>
          </p:nvPr>
        </p:nvSpPr>
        <p:spPr/>
        <p:txBody>
          <a:bodyPr/>
          <a:lstStyle/>
          <a:p>
            <a:r>
              <a:rPr lang="en-US" dirty="0"/>
              <a:t>Canary Upgrades with Istio</a:t>
            </a:r>
          </a:p>
        </p:txBody>
      </p:sp>
      <p:sp>
        <p:nvSpPr>
          <p:cNvPr id="24" name="Rectangle 23">
            <a:extLst>
              <a:ext uri="{FF2B5EF4-FFF2-40B4-BE49-F238E27FC236}">
                <a16:creationId xmlns:a16="http://schemas.microsoft.com/office/drawing/2014/main" id="{7326711A-C384-9941-B2D3-44FE1C30A30B}"/>
              </a:ext>
            </a:extLst>
          </p:cNvPr>
          <p:cNvSpPr/>
          <p:nvPr/>
        </p:nvSpPr>
        <p:spPr>
          <a:xfrm>
            <a:off x="2418306" y="3368724"/>
            <a:ext cx="1080654"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Frontend Pod</a:t>
            </a:r>
          </a:p>
        </p:txBody>
      </p:sp>
      <p:sp>
        <p:nvSpPr>
          <p:cNvPr id="25" name="Rectangle 24">
            <a:extLst>
              <a:ext uri="{FF2B5EF4-FFF2-40B4-BE49-F238E27FC236}">
                <a16:creationId xmlns:a16="http://schemas.microsoft.com/office/drawing/2014/main" id="{C5B668E9-49CA-7940-9FE7-DD6DCE4895BE}"/>
              </a:ext>
            </a:extLst>
          </p:cNvPr>
          <p:cNvSpPr/>
          <p:nvPr/>
        </p:nvSpPr>
        <p:spPr>
          <a:xfrm>
            <a:off x="3540524" y="3362737"/>
            <a:ext cx="1080654" cy="926275"/>
          </a:xfrm>
          <a:prstGeom prst="rect">
            <a:avLst/>
          </a:prstGeom>
          <a:solidFill>
            <a:srgbClr val="1585A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Frontend Pod</a:t>
            </a:r>
          </a:p>
        </p:txBody>
      </p:sp>
      <p:sp>
        <p:nvSpPr>
          <p:cNvPr id="26" name="Rectangle 25">
            <a:extLst>
              <a:ext uri="{FF2B5EF4-FFF2-40B4-BE49-F238E27FC236}">
                <a16:creationId xmlns:a16="http://schemas.microsoft.com/office/drawing/2014/main" id="{9C14093F-35C0-0440-B80A-6D7C4CBAF20E}"/>
              </a:ext>
            </a:extLst>
          </p:cNvPr>
          <p:cNvSpPr/>
          <p:nvPr/>
        </p:nvSpPr>
        <p:spPr>
          <a:xfrm>
            <a:off x="4662742" y="3356750"/>
            <a:ext cx="1080654"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App Pod</a:t>
            </a:r>
          </a:p>
        </p:txBody>
      </p:sp>
      <p:sp>
        <p:nvSpPr>
          <p:cNvPr id="27" name="Rectangle 26">
            <a:extLst>
              <a:ext uri="{FF2B5EF4-FFF2-40B4-BE49-F238E27FC236}">
                <a16:creationId xmlns:a16="http://schemas.microsoft.com/office/drawing/2014/main" id="{BC81E035-66EE-154E-A239-2D64DBC86503}"/>
              </a:ext>
            </a:extLst>
          </p:cNvPr>
          <p:cNvSpPr/>
          <p:nvPr/>
        </p:nvSpPr>
        <p:spPr>
          <a:xfrm>
            <a:off x="5784960" y="3350763"/>
            <a:ext cx="1122218"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MySQL Pod</a:t>
            </a:r>
          </a:p>
        </p:txBody>
      </p:sp>
      <p:sp>
        <p:nvSpPr>
          <p:cNvPr id="44" name="Rectangle 43">
            <a:extLst>
              <a:ext uri="{FF2B5EF4-FFF2-40B4-BE49-F238E27FC236}">
                <a16:creationId xmlns:a16="http://schemas.microsoft.com/office/drawing/2014/main" id="{6D99DC3B-46DD-334A-B348-FA1D0D4C9AFF}"/>
              </a:ext>
            </a:extLst>
          </p:cNvPr>
          <p:cNvSpPr/>
          <p:nvPr/>
        </p:nvSpPr>
        <p:spPr>
          <a:xfrm>
            <a:off x="1993555" y="2817032"/>
            <a:ext cx="1549889"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Web Frontend Service</a:t>
            </a:r>
          </a:p>
        </p:txBody>
      </p:sp>
      <p:sp>
        <p:nvSpPr>
          <p:cNvPr id="45" name="Rectangle 44">
            <a:extLst>
              <a:ext uri="{FF2B5EF4-FFF2-40B4-BE49-F238E27FC236}">
                <a16:creationId xmlns:a16="http://schemas.microsoft.com/office/drawing/2014/main" id="{20F81DF0-4130-674F-8A2B-CC02186B59AF}"/>
              </a:ext>
            </a:extLst>
          </p:cNvPr>
          <p:cNvSpPr/>
          <p:nvPr/>
        </p:nvSpPr>
        <p:spPr>
          <a:xfrm>
            <a:off x="3795384" y="2817032"/>
            <a:ext cx="1549889"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JavaScript Service</a:t>
            </a:r>
          </a:p>
        </p:txBody>
      </p:sp>
      <p:sp>
        <p:nvSpPr>
          <p:cNvPr id="46" name="Rectangle 45">
            <a:extLst>
              <a:ext uri="{FF2B5EF4-FFF2-40B4-BE49-F238E27FC236}">
                <a16:creationId xmlns:a16="http://schemas.microsoft.com/office/drawing/2014/main" id="{29F7D7C7-E1D8-614A-8EE0-3D0BEBA58CBD}"/>
              </a:ext>
            </a:extLst>
          </p:cNvPr>
          <p:cNvSpPr/>
          <p:nvPr/>
        </p:nvSpPr>
        <p:spPr>
          <a:xfrm>
            <a:off x="5640854" y="2817032"/>
            <a:ext cx="1549889"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MySQL   Service</a:t>
            </a:r>
          </a:p>
        </p:txBody>
      </p:sp>
      <p:cxnSp>
        <p:nvCxnSpPr>
          <p:cNvPr id="47" name="Straight Arrow Connector 46">
            <a:extLst>
              <a:ext uri="{FF2B5EF4-FFF2-40B4-BE49-F238E27FC236}">
                <a16:creationId xmlns:a16="http://schemas.microsoft.com/office/drawing/2014/main" id="{4E164313-066C-F642-84A5-B262AA025214}"/>
              </a:ext>
            </a:extLst>
          </p:cNvPr>
          <p:cNvCxnSpPr>
            <a:stCxn id="44" idx="3"/>
            <a:endCxn id="45" idx="1"/>
          </p:cNvCxnSpPr>
          <p:nvPr/>
        </p:nvCxnSpPr>
        <p:spPr bwMode="gray">
          <a:xfrm>
            <a:off x="3543444" y="3012208"/>
            <a:ext cx="251939" cy="0"/>
          </a:xfrm>
          <a:prstGeom prst="straightConnector1">
            <a:avLst/>
          </a:prstGeom>
          <a:ln>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B90A907-DD7C-814B-8E2B-B96EEC9FCE29}"/>
              </a:ext>
            </a:extLst>
          </p:cNvPr>
          <p:cNvCxnSpPr>
            <a:stCxn id="45" idx="3"/>
            <a:endCxn id="46" idx="1"/>
          </p:cNvCxnSpPr>
          <p:nvPr/>
        </p:nvCxnSpPr>
        <p:spPr bwMode="gray">
          <a:xfrm>
            <a:off x="5345272" y="3012208"/>
            <a:ext cx="295580" cy="0"/>
          </a:xfrm>
          <a:prstGeom prst="straightConnector1">
            <a:avLst/>
          </a:prstGeom>
          <a:ln>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F0BF248-345E-FB40-B027-F89B0786B8A0}"/>
              </a:ext>
            </a:extLst>
          </p:cNvPr>
          <p:cNvSpPr txBox="1"/>
          <p:nvPr/>
        </p:nvSpPr>
        <p:spPr>
          <a:xfrm rot="5400000">
            <a:off x="3118899" y="3586229"/>
            <a:ext cx="369332" cy="2122880"/>
          </a:xfrm>
          <a:prstGeom prst="rect">
            <a:avLst/>
          </a:prstGeom>
          <a:noFill/>
        </p:spPr>
        <p:txBody>
          <a:bodyPr vert="vert270" wrap="square" rtlCol="0">
            <a:spAutoFit/>
          </a:bodyPr>
          <a:lstStyle/>
          <a:p>
            <a:r>
              <a:rPr lang="en-US" sz="1200" dirty="0"/>
              <a:t>Namespace = </a:t>
            </a:r>
            <a:r>
              <a:rPr lang="en-US" sz="1200" dirty="0" err="1"/>
              <a:t>planespotter</a:t>
            </a:r>
            <a:endParaRPr lang="en-US" sz="1200" dirty="0"/>
          </a:p>
        </p:txBody>
      </p:sp>
      <p:sp>
        <p:nvSpPr>
          <p:cNvPr id="36" name="Rounded Rectangle 35">
            <a:extLst>
              <a:ext uri="{FF2B5EF4-FFF2-40B4-BE49-F238E27FC236}">
                <a16:creationId xmlns:a16="http://schemas.microsoft.com/office/drawing/2014/main" id="{E767D932-677C-0E46-B11B-792F17D6B65A}"/>
              </a:ext>
            </a:extLst>
          </p:cNvPr>
          <p:cNvSpPr/>
          <p:nvPr/>
        </p:nvSpPr>
        <p:spPr>
          <a:xfrm>
            <a:off x="7538618" y="1638887"/>
            <a:ext cx="3907978" cy="31798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7692F89-28F0-D546-80CC-3E299BBC0FE0}"/>
              </a:ext>
            </a:extLst>
          </p:cNvPr>
          <p:cNvSpPr txBox="1"/>
          <p:nvPr/>
        </p:nvSpPr>
        <p:spPr>
          <a:xfrm rot="5400000">
            <a:off x="8855563" y="3599558"/>
            <a:ext cx="369332" cy="2122880"/>
          </a:xfrm>
          <a:prstGeom prst="rect">
            <a:avLst/>
          </a:prstGeom>
          <a:noFill/>
        </p:spPr>
        <p:txBody>
          <a:bodyPr vert="vert270" wrap="square" rtlCol="0">
            <a:spAutoFit/>
          </a:bodyPr>
          <a:lstStyle/>
          <a:p>
            <a:r>
              <a:rPr lang="en-US" sz="1200" dirty="0"/>
              <a:t>Namespace =Istio-system</a:t>
            </a:r>
          </a:p>
        </p:txBody>
      </p:sp>
      <p:sp>
        <p:nvSpPr>
          <p:cNvPr id="39" name="Rectangle 38">
            <a:extLst>
              <a:ext uri="{FF2B5EF4-FFF2-40B4-BE49-F238E27FC236}">
                <a16:creationId xmlns:a16="http://schemas.microsoft.com/office/drawing/2014/main" id="{0617BB30-C0EF-1644-BBF0-38C13A1464DF}"/>
              </a:ext>
            </a:extLst>
          </p:cNvPr>
          <p:cNvSpPr/>
          <p:nvPr/>
        </p:nvSpPr>
        <p:spPr>
          <a:xfrm>
            <a:off x="7871911" y="3377205"/>
            <a:ext cx="667613"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Istio-pilot</a:t>
            </a:r>
          </a:p>
        </p:txBody>
      </p:sp>
      <p:sp>
        <p:nvSpPr>
          <p:cNvPr id="40" name="Rectangle 39">
            <a:extLst>
              <a:ext uri="{FF2B5EF4-FFF2-40B4-BE49-F238E27FC236}">
                <a16:creationId xmlns:a16="http://schemas.microsoft.com/office/drawing/2014/main" id="{BC00F087-12B9-894A-9358-D0F319961D37}"/>
              </a:ext>
            </a:extLst>
          </p:cNvPr>
          <p:cNvSpPr/>
          <p:nvPr/>
        </p:nvSpPr>
        <p:spPr>
          <a:xfrm>
            <a:off x="8668945" y="3362737"/>
            <a:ext cx="645188"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Istio-citadel</a:t>
            </a:r>
          </a:p>
        </p:txBody>
      </p:sp>
      <p:sp>
        <p:nvSpPr>
          <p:cNvPr id="42" name="Rectangle 41">
            <a:extLst>
              <a:ext uri="{FF2B5EF4-FFF2-40B4-BE49-F238E27FC236}">
                <a16:creationId xmlns:a16="http://schemas.microsoft.com/office/drawing/2014/main" id="{187D154C-528E-B14C-9519-55327ADD3FD4}"/>
              </a:ext>
            </a:extLst>
          </p:cNvPr>
          <p:cNvSpPr/>
          <p:nvPr/>
        </p:nvSpPr>
        <p:spPr>
          <a:xfrm>
            <a:off x="9419621" y="3362737"/>
            <a:ext cx="756398"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Istio-ingress</a:t>
            </a:r>
          </a:p>
        </p:txBody>
      </p:sp>
      <p:sp>
        <p:nvSpPr>
          <p:cNvPr id="49" name="Rectangle 48">
            <a:extLst>
              <a:ext uri="{FF2B5EF4-FFF2-40B4-BE49-F238E27FC236}">
                <a16:creationId xmlns:a16="http://schemas.microsoft.com/office/drawing/2014/main" id="{42515724-5FA6-0E47-B303-11ADE6126585}"/>
              </a:ext>
            </a:extLst>
          </p:cNvPr>
          <p:cNvSpPr/>
          <p:nvPr/>
        </p:nvSpPr>
        <p:spPr>
          <a:xfrm>
            <a:off x="7726844" y="2810873"/>
            <a:ext cx="810473"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Istio-pilot</a:t>
            </a:r>
          </a:p>
        </p:txBody>
      </p:sp>
      <p:sp>
        <p:nvSpPr>
          <p:cNvPr id="50" name="Rectangle 49">
            <a:extLst>
              <a:ext uri="{FF2B5EF4-FFF2-40B4-BE49-F238E27FC236}">
                <a16:creationId xmlns:a16="http://schemas.microsoft.com/office/drawing/2014/main" id="{717C2675-C0FF-774D-9773-9C48FB1C41C0}"/>
              </a:ext>
            </a:extLst>
          </p:cNvPr>
          <p:cNvSpPr/>
          <p:nvPr/>
        </p:nvSpPr>
        <p:spPr>
          <a:xfrm>
            <a:off x="8668945" y="2817032"/>
            <a:ext cx="613941"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Istio-citadel</a:t>
            </a:r>
          </a:p>
        </p:txBody>
      </p:sp>
      <p:sp>
        <p:nvSpPr>
          <p:cNvPr id="51" name="Rectangle 50">
            <a:extLst>
              <a:ext uri="{FF2B5EF4-FFF2-40B4-BE49-F238E27FC236}">
                <a16:creationId xmlns:a16="http://schemas.microsoft.com/office/drawing/2014/main" id="{C3ED55EA-298E-3D42-A3CA-AEAAA4F9D09A}"/>
              </a:ext>
            </a:extLst>
          </p:cNvPr>
          <p:cNvSpPr/>
          <p:nvPr/>
        </p:nvSpPr>
        <p:spPr>
          <a:xfrm>
            <a:off x="10260859" y="3375364"/>
            <a:ext cx="756398" cy="9262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Istio-policy</a:t>
            </a:r>
          </a:p>
        </p:txBody>
      </p:sp>
      <p:sp>
        <p:nvSpPr>
          <p:cNvPr id="52" name="Rectangle 51">
            <a:extLst>
              <a:ext uri="{FF2B5EF4-FFF2-40B4-BE49-F238E27FC236}">
                <a16:creationId xmlns:a16="http://schemas.microsoft.com/office/drawing/2014/main" id="{93EE5A3C-7C4A-A140-BBDF-5C1B1B5BE6F6}"/>
              </a:ext>
            </a:extLst>
          </p:cNvPr>
          <p:cNvSpPr/>
          <p:nvPr/>
        </p:nvSpPr>
        <p:spPr>
          <a:xfrm>
            <a:off x="9492607" y="2810873"/>
            <a:ext cx="613941"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Istio-ingress</a:t>
            </a:r>
          </a:p>
        </p:txBody>
      </p:sp>
      <p:sp>
        <p:nvSpPr>
          <p:cNvPr id="53" name="Rectangle 52">
            <a:extLst>
              <a:ext uri="{FF2B5EF4-FFF2-40B4-BE49-F238E27FC236}">
                <a16:creationId xmlns:a16="http://schemas.microsoft.com/office/drawing/2014/main" id="{33F70829-9CCA-BB4A-ACD1-02BB557C0C1A}"/>
              </a:ext>
            </a:extLst>
          </p:cNvPr>
          <p:cNvSpPr/>
          <p:nvPr/>
        </p:nvSpPr>
        <p:spPr>
          <a:xfrm>
            <a:off x="10283968" y="2821314"/>
            <a:ext cx="613941" cy="39035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Istio-Policy</a:t>
            </a:r>
          </a:p>
        </p:txBody>
      </p:sp>
      <p:cxnSp>
        <p:nvCxnSpPr>
          <p:cNvPr id="54" name="Straight Arrow Connector 53">
            <a:extLst>
              <a:ext uri="{FF2B5EF4-FFF2-40B4-BE49-F238E27FC236}">
                <a16:creationId xmlns:a16="http://schemas.microsoft.com/office/drawing/2014/main" id="{5BC1BF26-D61F-E342-A882-15D5D7049D42}"/>
              </a:ext>
            </a:extLst>
          </p:cNvPr>
          <p:cNvCxnSpPr>
            <a:cxnSpLocks/>
            <a:stCxn id="49" idx="3"/>
            <a:endCxn id="50" idx="1"/>
          </p:cNvCxnSpPr>
          <p:nvPr/>
        </p:nvCxnSpPr>
        <p:spPr bwMode="gray">
          <a:xfrm>
            <a:off x="8537317" y="3006049"/>
            <a:ext cx="131628" cy="6159"/>
          </a:xfrm>
          <a:prstGeom prst="straightConnector1">
            <a:avLst/>
          </a:prstGeom>
          <a:ln>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8CCE823-5BCD-6647-892D-A547964C5C71}"/>
              </a:ext>
            </a:extLst>
          </p:cNvPr>
          <p:cNvCxnSpPr>
            <a:cxnSpLocks/>
            <a:stCxn id="50" idx="3"/>
            <a:endCxn id="52" idx="1"/>
          </p:cNvCxnSpPr>
          <p:nvPr/>
        </p:nvCxnSpPr>
        <p:spPr bwMode="gray">
          <a:xfrm flipV="1">
            <a:off x="9282886" y="3006049"/>
            <a:ext cx="209721" cy="6159"/>
          </a:xfrm>
          <a:prstGeom prst="straightConnector1">
            <a:avLst/>
          </a:prstGeom>
          <a:ln>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3E7557C-A405-F242-BFEC-D14DD2B1DE47}"/>
              </a:ext>
            </a:extLst>
          </p:cNvPr>
          <p:cNvCxnSpPr>
            <a:cxnSpLocks/>
            <a:endCxn id="53" idx="1"/>
          </p:cNvCxnSpPr>
          <p:nvPr/>
        </p:nvCxnSpPr>
        <p:spPr bwMode="gray">
          <a:xfrm>
            <a:off x="10121092" y="3016490"/>
            <a:ext cx="162876" cy="0"/>
          </a:xfrm>
          <a:prstGeom prst="straightConnector1">
            <a:avLst/>
          </a:prstGeom>
          <a:ln>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70ADDF2-02F2-AE40-B23E-D71F41599545}"/>
              </a:ext>
            </a:extLst>
          </p:cNvPr>
          <p:cNvGrpSpPr/>
          <p:nvPr/>
        </p:nvGrpSpPr>
        <p:grpSpPr>
          <a:xfrm>
            <a:off x="7919656" y="1751009"/>
            <a:ext cx="2763775" cy="872545"/>
            <a:chOff x="2176361" y="1446945"/>
            <a:chExt cx="2763775" cy="872545"/>
          </a:xfrm>
        </p:grpSpPr>
        <p:sp>
          <p:nvSpPr>
            <p:cNvPr id="59" name="Rectangle 58">
              <a:extLst>
                <a:ext uri="{FF2B5EF4-FFF2-40B4-BE49-F238E27FC236}">
                  <a16:creationId xmlns:a16="http://schemas.microsoft.com/office/drawing/2014/main" id="{7EA3736A-E436-9E4B-99B8-CB2C0CCEBA23}"/>
                </a:ext>
              </a:extLst>
            </p:cNvPr>
            <p:cNvSpPr/>
            <p:nvPr/>
          </p:nvSpPr>
          <p:spPr>
            <a:xfrm>
              <a:off x="2707575" y="1774153"/>
              <a:ext cx="1940978" cy="437676"/>
            </a:xfrm>
            <a:prstGeom prst="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Istio-ingress Gateway</a:t>
              </a:r>
            </a:p>
          </p:txBody>
        </p:sp>
        <p:sp>
          <p:nvSpPr>
            <p:cNvPr id="60" name="Rounded Rectangle 59">
              <a:extLst>
                <a:ext uri="{FF2B5EF4-FFF2-40B4-BE49-F238E27FC236}">
                  <a16:creationId xmlns:a16="http://schemas.microsoft.com/office/drawing/2014/main" id="{1A6E66C4-7414-FC42-B6B0-BD3F7A848A6D}"/>
                </a:ext>
              </a:extLst>
            </p:cNvPr>
            <p:cNvSpPr/>
            <p:nvPr/>
          </p:nvSpPr>
          <p:spPr>
            <a:xfrm>
              <a:off x="2339441" y="1672636"/>
              <a:ext cx="2600695" cy="646854"/>
            </a:xfrm>
            <a:prstGeom prst="roundRect">
              <a:avLst/>
            </a:prstGeom>
            <a:noFill/>
            <a:ln>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61" name="Picture 60">
              <a:extLst>
                <a:ext uri="{FF2B5EF4-FFF2-40B4-BE49-F238E27FC236}">
                  <a16:creationId xmlns:a16="http://schemas.microsoft.com/office/drawing/2014/main" id="{C19DA3C6-726E-0741-A025-424670ECB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361" y="1446945"/>
              <a:ext cx="382061" cy="458474"/>
            </a:xfrm>
            <a:prstGeom prst="rect">
              <a:avLst/>
            </a:prstGeom>
          </p:spPr>
        </p:pic>
      </p:grpSp>
      <p:cxnSp>
        <p:nvCxnSpPr>
          <p:cNvPr id="62" name="Curved Connector 61">
            <a:extLst>
              <a:ext uri="{FF2B5EF4-FFF2-40B4-BE49-F238E27FC236}">
                <a16:creationId xmlns:a16="http://schemas.microsoft.com/office/drawing/2014/main" id="{203E447E-A62E-424C-A046-B05450BB255F}"/>
              </a:ext>
            </a:extLst>
          </p:cNvPr>
          <p:cNvCxnSpPr>
            <a:cxnSpLocks/>
            <a:stCxn id="60" idx="2"/>
            <a:endCxn id="52" idx="0"/>
          </p:cNvCxnSpPr>
          <p:nvPr/>
        </p:nvCxnSpPr>
        <p:spPr bwMode="gray">
          <a:xfrm rot="16200000" flipH="1">
            <a:off x="9497672" y="2508966"/>
            <a:ext cx="187319" cy="416494"/>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9D6F106A-4A2D-624F-858D-19CEDC5A9115}"/>
              </a:ext>
            </a:extLst>
          </p:cNvPr>
          <p:cNvSpPr/>
          <p:nvPr/>
        </p:nvSpPr>
        <p:spPr>
          <a:xfrm>
            <a:off x="428261" y="5778527"/>
            <a:ext cx="1762228" cy="2488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Pod</a:t>
            </a:r>
          </a:p>
        </p:txBody>
      </p:sp>
      <p:sp>
        <p:nvSpPr>
          <p:cNvPr id="67" name="Rectangle 66">
            <a:extLst>
              <a:ext uri="{FF2B5EF4-FFF2-40B4-BE49-F238E27FC236}">
                <a16:creationId xmlns:a16="http://schemas.microsoft.com/office/drawing/2014/main" id="{0BAF89B0-DC74-6245-806C-7C9E3BA81D80}"/>
              </a:ext>
            </a:extLst>
          </p:cNvPr>
          <p:cNvSpPr/>
          <p:nvPr/>
        </p:nvSpPr>
        <p:spPr>
          <a:xfrm>
            <a:off x="428261" y="6059668"/>
            <a:ext cx="1788046" cy="30420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Service API</a:t>
            </a:r>
          </a:p>
        </p:txBody>
      </p:sp>
      <p:sp>
        <p:nvSpPr>
          <p:cNvPr id="68" name="Rectangle 67">
            <a:extLst>
              <a:ext uri="{FF2B5EF4-FFF2-40B4-BE49-F238E27FC236}">
                <a16:creationId xmlns:a16="http://schemas.microsoft.com/office/drawing/2014/main" id="{045E2841-D92A-3846-B25C-16430D97AC4F}"/>
              </a:ext>
            </a:extLst>
          </p:cNvPr>
          <p:cNvSpPr/>
          <p:nvPr/>
        </p:nvSpPr>
        <p:spPr>
          <a:xfrm>
            <a:off x="428261" y="6428466"/>
            <a:ext cx="1788046" cy="30420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Load Balancer Service</a:t>
            </a:r>
          </a:p>
        </p:txBody>
      </p:sp>
      <p:sp>
        <p:nvSpPr>
          <p:cNvPr id="3" name="Rectangle 2">
            <a:extLst>
              <a:ext uri="{FF2B5EF4-FFF2-40B4-BE49-F238E27FC236}">
                <a16:creationId xmlns:a16="http://schemas.microsoft.com/office/drawing/2014/main" id="{4D006198-91C2-4541-8CBB-C686CEE051E5}"/>
              </a:ext>
            </a:extLst>
          </p:cNvPr>
          <p:cNvSpPr/>
          <p:nvPr/>
        </p:nvSpPr>
        <p:spPr>
          <a:xfrm>
            <a:off x="2431227" y="3375364"/>
            <a:ext cx="1062354" cy="2196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Envoy-Proxy</a:t>
            </a:r>
          </a:p>
        </p:txBody>
      </p:sp>
      <p:sp>
        <p:nvSpPr>
          <p:cNvPr id="57" name="Rectangle 56">
            <a:extLst>
              <a:ext uri="{FF2B5EF4-FFF2-40B4-BE49-F238E27FC236}">
                <a16:creationId xmlns:a16="http://schemas.microsoft.com/office/drawing/2014/main" id="{497FC030-3C59-4E48-88E7-1FD7A7A58E28}"/>
              </a:ext>
            </a:extLst>
          </p:cNvPr>
          <p:cNvSpPr/>
          <p:nvPr/>
        </p:nvSpPr>
        <p:spPr>
          <a:xfrm>
            <a:off x="3540524" y="3364312"/>
            <a:ext cx="1080654" cy="2196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Envoy-Proxy</a:t>
            </a:r>
          </a:p>
        </p:txBody>
      </p:sp>
      <p:sp>
        <p:nvSpPr>
          <p:cNvPr id="63" name="Rectangle 62">
            <a:extLst>
              <a:ext uri="{FF2B5EF4-FFF2-40B4-BE49-F238E27FC236}">
                <a16:creationId xmlns:a16="http://schemas.microsoft.com/office/drawing/2014/main" id="{A6F35EE6-861A-394D-9A22-88F33858FF54}"/>
              </a:ext>
            </a:extLst>
          </p:cNvPr>
          <p:cNvSpPr/>
          <p:nvPr/>
        </p:nvSpPr>
        <p:spPr>
          <a:xfrm>
            <a:off x="4673500" y="3364325"/>
            <a:ext cx="1069896" cy="2306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Envoy-Proxy</a:t>
            </a:r>
          </a:p>
        </p:txBody>
      </p:sp>
      <p:sp>
        <p:nvSpPr>
          <p:cNvPr id="64" name="Rectangle 63">
            <a:extLst>
              <a:ext uri="{FF2B5EF4-FFF2-40B4-BE49-F238E27FC236}">
                <a16:creationId xmlns:a16="http://schemas.microsoft.com/office/drawing/2014/main" id="{9D64C8D2-751E-1F47-A9E1-15DACB871798}"/>
              </a:ext>
            </a:extLst>
          </p:cNvPr>
          <p:cNvSpPr/>
          <p:nvPr/>
        </p:nvSpPr>
        <p:spPr>
          <a:xfrm>
            <a:off x="5803810" y="3364312"/>
            <a:ext cx="1080653" cy="2416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Envoy-Proxy</a:t>
            </a:r>
          </a:p>
        </p:txBody>
      </p:sp>
      <p:sp>
        <p:nvSpPr>
          <p:cNvPr id="4" name="Rectangle 3">
            <a:extLst>
              <a:ext uri="{FF2B5EF4-FFF2-40B4-BE49-F238E27FC236}">
                <a16:creationId xmlns:a16="http://schemas.microsoft.com/office/drawing/2014/main" id="{31601CFC-59EB-B24B-9880-C33458FD9757}"/>
              </a:ext>
            </a:extLst>
          </p:cNvPr>
          <p:cNvSpPr/>
          <p:nvPr/>
        </p:nvSpPr>
        <p:spPr>
          <a:xfrm>
            <a:off x="4425762" y="2048012"/>
            <a:ext cx="2635267" cy="520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Planespotter</a:t>
            </a:r>
            <a:r>
              <a:rPr lang="en-US" sz="1400" dirty="0"/>
              <a:t>-frontend-ingress-gateway</a:t>
            </a:r>
          </a:p>
        </p:txBody>
      </p:sp>
      <p:cxnSp>
        <p:nvCxnSpPr>
          <p:cNvPr id="9" name="Elbow Connector 8">
            <a:extLst>
              <a:ext uri="{FF2B5EF4-FFF2-40B4-BE49-F238E27FC236}">
                <a16:creationId xmlns:a16="http://schemas.microsoft.com/office/drawing/2014/main" id="{BB5E6B05-3796-6045-8CC4-4F8453E70F35}"/>
              </a:ext>
            </a:extLst>
          </p:cNvPr>
          <p:cNvCxnSpPr>
            <a:cxnSpLocks/>
            <a:endCxn id="4" idx="3"/>
          </p:cNvCxnSpPr>
          <p:nvPr/>
        </p:nvCxnSpPr>
        <p:spPr>
          <a:xfrm rot="10800000">
            <a:off x="7061029" y="2308506"/>
            <a:ext cx="1049658" cy="6836"/>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8D60F41-8E55-744D-A961-3502B771E2EB}"/>
              </a:ext>
            </a:extLst>
          </p:cNvPr>
          <p:cNvSpPr/>
          <p:nvPr/>
        </p:nvSpPr>
        <p:spPr>
          <a:xfrm>
            <a:off x="2505327" y="2052159"/>
            <a:ext cx="1689904" cy="520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Planespotter</a:t>
            </a:r>
            <a:r>
              <a:rPr lang="en-US" sz="1200" dirty="0"/>
              <a:t> Virtual Service 80:20</a:t>
            </a:r>
          </a:p>
        </p:txBody>
      </p:sp>
      <p:grpSp>
        <p:nvGrpSpPr>
          <p:cNvPr id="7" name="Group 6">
            <a:extLst>
              <a:ext uri="{FF2B5EF4-FFF2-40B4-BE49-F238E27FC236}">
                <a16:creationId xmlns:a16="http://schemas.microsoft.com/office/drawing/2014/main" id="{34114714-A2D8-CD4E-B50D-C150B264E65A}"/>
              </a:ext>
            </a:extLst>
          </p:cNvPr>
          <p:cNvGrpSpPr/>
          <p:nvPr/>
        </p:nvGrpSpPr>
        <p:grpSpPr>
          <a:xfrm>
            <a:off x="4793359" y="4606518"/>
            <a:ext cx="3649609" cy="2099116"/>
            <a:chOff x="2871495" y="4386163"/>
            <a:chExt cx="3649609" cy="2099116"/>
          </a:xfrm>
        </p:grpSpPr>
        <p:grpSp>
          <p:nvGrpSpPr>
            <p:cNvPr id="18" name="Group 17">
              <a:extLst>
                <a:ext uri="{FF2B5EF4-FFF2-40B4-BE49-F238E27FC236}">
                  <a16:creationId xmlns:a16="http://schemas.microsoft.com/office/drawing/2014/main" id="{3055FDDC-2EB5-EE4B-8BE5-5991ABEC479D}"/>
                </a:ext>
              </a:extLst>
            </p:cNvPr>
            <p:cNvGrpSpPr/>
            <p:nvPr/>
          </p:nvGrpSpPr>
          <p:grpSpPr>
            <a:xfrm>
              <a:off x="3641144" y="4880430"/>
              <a:ext cx="1131708" cy="1174772"/>
              <a:chOff x="3328576" y="3203445"/>
              <a:chExt cx="1516028" cy="1509179"/>
            </a:xfrm>
          </p:grpSpPr>
          <p:pic>
            <p:nvPicPr>
              <p:cNvPr id="17" name="Picture 16">
                <a:extLst>
                  <a:ext uri="{FF2B5EF4-FFF2-40B4-BE49-F238E27FC236}">
                    <a16:creationId xmlns:a16="http://schemas.microsoft.com/office/drawing/2014/main" id="{9B728608-BDF4-CF41-B785-A935B4709C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8576" y="3203445"/>
                <a:ext cx="1429748" cy="1509179"/>
              </a:xfrm>
              <a:prstGeom prst="rect">
                <a:avLst/>
              </a:prstGeom>
            </p:spPr>
          </p:pic>
          <p:sp>
            <p:nvSpPr>
              <p:cNvPr id="14" name="Rectangle 13">
                <a:extLst>
                  <a:ext uri="{FF2B5EF4-FFF2-40B4-BE49-F238E27FC236}">
                    <a16:creationId xmlns:a16="http://schemas.microsoft.com/office/drawing/2014/main" id="{040C0587-203D-E741-8202-F16344B40697}"/>
                  </a:ext>
                </a:extLst>
              </p:cNvPr>
              <p:cNvSpPr/>
              <p:nvPr/>
            </p:nvSpPr>
            <p:spPr>
              <a:xfrm>
                <a:off x="3887403" y="4001074"/>
                <a:ext cx="957201" cy="514004"/>
              </a:xfrm>
              <a:prstGeom prst="rect">
                <a:avLst/>
              </a:prstGeom>
            </p:spPr>
            <p:txBody>
              <a:bodyPr wrap="square">
                <a:spAutoFit/>
              </a:bodyPr>
              <a:lstStyle/>
              <a:p>
                <a:pPr algn="ctr">
                  <a:spcAft>
                    <a:spcPts val="600"/>
                  </a:spcAft>
                </a:pPr>
                <a:r>
                  <a:rPr lang="en-US" sz="1000" dirty="0">
                    <a:solidFill>
                      <a:schemeClr val="bg1"/>
                    </a:solidFill>
                  </a:rPr>
                  <a:t>Master Nodes</a:t>
                </a:r>
              </a:p>
            </p:txBody>
          </p:sp>
        </p:grpSp>
        <p:grpSp>
          <p:nvGrpSpPr>
            <p:cNvPr id="19" name="Group 18">
              <a:extLst>
                <a:ext uri="{FF2B5EF4-FFF2-40B4-BE49-F238E27FC236}">
                  <a16:creationId xmlns:a16="http://schemas.microsoft.com/office/drawing/2014/main" id="{8C4443A9-0F12-0649-BF85-88FD0072D18E}"/>
                </a:ext>
              </a:extLst>
            </p:cNvPr>
            <p:cNvGrpSpPr/>
            <p:nvPr/>
          </p:nvGrpSpPr>
          <p:grpSpPr>
            <a:xfrm>
              <a:off x="4890156" y="4893936"/>
              <a:ext cx="1183190" cy="1161267"/>
              <a:chOff x="3328576" y="3203445"/>
              <a:chExt cx="1584993" cy="1509179"/>
            </a:xfrm>
          </p:grpSpPr>
          <p:pic>
            <p:nvPicPr>
              <p:cNvPr id="20" name="Picture 19">
                <a:extLst>
                  <a:ext uri="{FF2B5EF4-FFF2-40B4-BE49-F238E27FC236}">
                    <a16:creationId xmlns:a16="http://schemas.microsoft.com/office/drawing/2014/main" id="{64789007-368B-1D40-BF4D-8F444656B1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8576" y="3203445"/>
                <a:ext cx="1429748" cy="1509179"/>
              </a:xfrm>
              <a:prstGeom prst="rect">
                <a:avLst/>
              </a:prstGeom>
            </p:spPr>
          </p:pic>
          <p:sp>
            <p:nvSpPr>
              <p:cNvPr id="21" name="Rectangle 20">
                <a:extLst>
                  <a:ext uri="{FF2B5EF4-FFF2-40B4-BE49-F238E27FC236}">
                    <a16:creationId xmlns:a16="http://schemas.microsoft.com/office/drawing/2014/main" id="{77A932CF-B709-DD46-A0A4-550E39AFEFC2}"/>
                  </a:ext>
                </a:extLst>
              </p:cNvPr>
              <p:cNvSpPr/>
              <p:nvPr/>
            </p:nvSpPr>
            <p:spPr>
              <a:xfrm>
                <a:off x="3731498" y="4005603"/>
                <a:ext cx="1182071" cy="519982"/>
              </a:xfrm>
              <a:prstGeom prst="rect">
                <a:avLst/>
              </a:prstGeom>
            </p:spPr>
            <p:txBody>
              <a:bodyPr wrap="square">
                <a:spAutoFit/>
              </a:bodyPr>
              <a:lstStyle/>
              <a:p>
                <a:pPr algn="ctr">
                  <a:spcAft>
                    <a:spcPts val="600"/>
                  </a:spcAft>
                </a:pPr>
                <a:r>
                  <a:rPr lang="en-US" sz="1000" dirty="0">
                    <a:solidFill>
                      <a:schemeClr val="bg1"/>
                    </a:solidFill>
                  </a:rPr>
                  <a:t>Worker Nodes</a:t>
                </a:r>
              </a:p>
            </p:txBody>
          </p:sp>
        </p:grpSp>
        <p:grpSp>
          <p:nvGrpSpPr>
            <p:cNvPr id="28" name="Group 27">
              <a:extLst>
                <a:ext uri="{FF2B5EF4-FFF2-40B4-BE49-F238E27FC236}">
                  <a16:creationId xmlns:a16="http://schemas.microsoft.com/office/drawing/2014/main" id="{FAA435E5-07DE-1344-95BE-2A2CE6A93C9B}"/>
                </a:ext>
              </a:extLst>
            </p:cNvPr>
            <p:cNvGrpSpPr/>
            <p:nvPr/>
          </p:nvGrpSpPr>
          <p:grpSpPr>
            <a:xfrm>
              <a:off x="2871495" y="4633922"/>
              <a:ext cx="3649609" cy="1851357"/>
              <a:chOff x="-194923" y="1127988"/>
              <a:chExt cx="3469735" cy="1851357"/>
            </a:xfrm>
          </p:grpSpPr>
          <p:sp>
            <p:nvSpPr>
              <p:cNvPr id="29" name="Rounded Rectangle 28">
                <a:extLst>
                  <a:ext uri="{FF2B5EF4-FFF2-40B4-BE49-F238E27FC236}">
                    <a16:creationId xmlns:a16="http://schemas.microsoft.com/office/drawing/2014/main" id="{74D7B649-CB52-584D-8006-D1A34471CF2B}"/>
                  </a:ext>
                </a:extLst>
              </p:cNvPr>
              <p:cNvSpPr/>
              <p:nvPr/>
            </p:nvSpPr>
            <p:spPr>
              <a:xfrm>
                <a:off x="-100910" y="1250857"/>
                <a:ext cx="3375722" cy="167657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rial"/>
                  <a:cs typeface="Arial"/>
                </a:endParaRPr>
              </a:p>
            </p:txBody>
          </p:sp>
          <p:sp>
            <p:nvSpPr>
              <p:cNvPr id="30" name="TextBox 35">
                <a:extLst>
                  <a:ext uri="{FF2B5EF4-FFF2-40B4-BE49-F238E27FC236}">
                    <a16:creationId xmlns:a16="http://schemas.microsoft.com/office/drawing/2014/main" id="{06976250-74F4-1848-B431-49664A9AABB1}"/>
                  </a:ext>
                </a:extLst>
              </p:cNvPr>
              <p:cNvSpPr txBox="1">
                <a:spLocks noChangeArrowheads="1"/>
              </p:cNvSpPr>
              <p:nvPr/>
            </p:nvSpPr>
            <p:spPr bwMode="auto">
              <a:xfrm>
                <a:off x="893211" y="2748513"/>
                <a:ext cx="1557337" cy="230832"/>
              </a:xfrm>
              <a:prstGeom prst="rect">
                <a:avLst/>
              </a:prstGeom>
              <a:noFill/>
              <a:ln w="9525">
                <a:noFill/>
                <a:miter lim="800000"/>
                <a:headEnd/>
                <a:tailEnd/>
              </a:ln>
            </p:spPr>
            <p:txBody>
              <a:bodyPr>
                <a:spAutoFit/>
              </a:bodyPr>
              <a:lstStyle/>
              <a:p>
                <a:pPr algn="ctr"/>
                <a:r>
                  <a:rPr lang="en-US" sz="900" b="1" dirty="0">
                    <a:latin typeface="+mj-lt"/>
                    <a:ea typeface="Verdana" pitchFamily="34" charset="0"/>
                    <a:cs typeface="Helvetica Neue"/>
                  </a:rPr>
                  <a:t>virtual private cloud</a:t>
                </a:r>
              </a:p>
            </p:txBody>
          </p:sp>
          <p:pic>
            <p:nvPicPr>
              <p:cNvPr id="31" name="Picture 30">
                <a:extLst>
                  <a:ext uri="{FF2B5EF4-FFF2-40B4-BE49-F238E27FC236}">
                    <a16:creationId xmlns:a16="http://schemas.microsoft.com/office/drawing/2014/main" id="{73902C3A-0A0C-7D42-8899-F996EBF78C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923" y="1127988"/>
                <a:ext cx="599170" cy="391125"/>
              </a:xfrm>
              <a:prstGeom prst="rect">
                <a:avLst/>
              </a:prstGeom>
            </p:spPr>
          </p:pic>
        </p:grpSp>
        <p:sp>
          <p:nvSpPr>
            <p:cNvPr id="23" name="Rectangle 22">
              <a:extLst>
                <a:ext uri="{FF2B5EF4-FFF2-40B4-BE49-F238E27FC236}">
                  <a16:creationId xmlns:a16="http://schemas.microsoft.com/office/drawing/2014/main" id="{412BD2B7-1339-BC4C-8A4B-6498BC009BA4}"/>
                </a:ext>
              </a:extLst>
            </p:cNvPr>
            <p:cNvSpPr/>
            <p:nvPr/>
          </p:nvSpPr>
          <p:spPr>
            <a:xfrm>
              <a:off x="3520227" y="4386163"/>
              <a:ext cx="2352146" cy="44235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Kubernetes Cluster</a:t>
              </a:r>
            </a:p>
          </p:txBody>
        </p:sp>
      </p:grpSp>
      <p:cxnSp>
        <p:nvCxnSpPr>
          <p:cNvPr id="74" name="Elbow Connector 73">
            <a:extLst>
              <a:ext uri="{FF2B5EF4-FFF2-40B4-BE49-F238E27FC236}">
                <a16:creationId xmlns:a16="http://schemas.microsoft.com/office/drawing/2014/main" id="{1D4A9686-DD0F-A343-80B9-59C07ECF115D}"/>
              </a:ext>
            </a:extLst>
          </p:cNvPr>
          <p:cNvCxnSpPr>
            <a:stCxn id="33" idx="2"/>
            <a:endCxn id="45" idx="0"/>
          </p:cNvCxnSpPr>
          <p:nvPr/>
        </p:nvCxnSpPr>
        <p:spPr>
          <a:xfrm rot="16200000" flipH="1">
            <a:off x="3838361" y="2085064"/>
            <a:ext cx="243886" cy="12200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84A8B861-E9FD-6845-AC27-EC9AB112A4E8}"/>
              </a:ext>
            </a:extLst>
          </p:cNvPr>
          <p:cNvCxnSpPr>
            <a:stCxn id="33" idx="2"/>
            <a:endCxn id="46" idx="0"/>
          </p:cNvCxnSpPr>
          <p:nvPr/>
        </p:nvCxnSpPr>
        <p:spPr>
          <a:xfrm rot="16200000" flipH="1">
            <a:off x="4761096" y="1162329"/>
            <a:ext cx="243886" cy="30655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4CF73B-C42C-FD4F-AD71-52D86A6ED0C2}"/>
              </a:ext>
            </a:extLst>
          </p:cNvPr>
          <p:cNvSpPr txBox="1"/>
          <p:nvPr/>
        </p:nvSpPr>
        <p:spPr>
          <a:xfrm>
            <a:off x="4046800" y="4008527"/>
            <a:ext cx="598129" cy="307777"/>
          </a:xfrm>
          <a:prstGeom prst="rect">
            <a:avLst/>
          </a:prstGeom>
          <a:noFill/>
        </p:spPr>
        <p:txBody>
          <a:bodyPr wrap="square" rtlCol="0">
            <a:spAutoFit/>
          </a:bodyPr>
          <a:lstStyle/>
          <a:p>
            <a:r>
              <a:rPr lang="en-US" sz="1400" dirty="0">
                <a:solidFill>
                  <a:schemeClr val="bg1"/>
                </a:solidFill>
              </a:rPr>
              <a:t>V1.1</a:t>
            </a:r>
          </a:p>
        </p:txBody>
      </p:sp>
      <p:cxnSp>
        <p:nvCxnSpPr>
          <p:cNvPr id="11" name="Straight Arrow Connector 10">
            <a:extLst>
              <a:ext uri="{FF2B5EF4-FFF2-40B4-BE49-F238E27FC236}">
                <a16:creationId xmlns:a16="http://schemas.microsoft.com/office/drawing/2014/main" id="{ABDA2C8F-196D-B446-B397-722A3CC5E3B7}"/>
              </a:ext>
            </a:extLst>
          </p:cNvPr>
          <p:cNvCxnSpPr>
            <a:stCxn id="44" idx="2"/>
            <a:endCxn id="3" idx="0"/>
          </p:cNvCxnSpPr>
          <p:nvPr/>
        </p:nvCxnSpPr>
        <p:spPr>
          <a:xfrm flipH="1">
            <a:off x="2768499" y="3207384"/>
            <a:ext cx="1" cy="14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A42DB657-B135-4B46-8656-A5F46A964D9C}"/>
              </a:ext>
            </a:extLst>
          </p:cNvPr>
          <p:cNvCxnSpPr>
            <a:stCxn id="44" idx="2"/>
            <a:endCxn id="57" idx="0"/>
          </p:cNvCxnSpPr>
          <p:nvPr/>
        </p:nvCxnSpPr>
        <p:spPr>
          <a:xfrm rot="16200000" flipH="1">
            <a:off x="3346211" y="2629672"/>
            <a:ext cx="156928" cy="13123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7ACA521-04C9-9C40-A880-503C77004B1E}"/>
              </a:ext>
            </a:extLst>
          </p:cNvPr>
          <p:cNvSpPr/>
          <p:nvPr/>
        </p:nvSpPr>
        <p:spPr>
          <a:xfrm>
            <a:off x="9286531" y="1734304"/>
            <a:ext cx="304800" cy="28961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9" name="Oval 68">
            <a:extLst>
              <a:ext uri="{FF2B5EF4-FFF2-40B4-BE49-F238E27FC236}">
                <a16:creationId xmlns:a16="http://schemas.microsoft.com/office/drawing/2014/main" id="{05F5EAB5-1339-9A45-A869-6A9A65DA57D7}"/>
              </a:ext>
            </a:extLst>
          </p:cNvPr>
          <p:cNvSpPr/>
          <p:nvPr/>
        </p:nvSpPr>
        <p:spPr>
          <a:xfrm>
            <a:off x="6597024" y="1857215"/>
            <a:ext cx="304800" cy="28961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0" name="Oval 69">
            <a:extLst>
              <a:ext uri="{FF2B5EF4-FFF2-40B4-BE49-F238E27FC236}">
                <a16:creationId xmlns:a16="http://schemas.microsoft.com/office/drawing/2014/main" id="{89ACC1AC-BF28-264D-A54B-0468A09BDE3F}"/>
              </a:ext>
            </a:extLst>
          </p:cNvPr>
          <p:cNvSpPr/>
          <p:nvPr/>
        </p:nvSpPr>
        <p:spPr>
          <a:xfrm>
            <a:off x="3829379" y="1909572"/>
            <a:ext cx="304800" cy="28961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1" name="Oval 70">
            <a:extLst>
              <a:ext uri="{FF2B5EF4-FFF2-40B4-BE49-F238E27FC236}">
                <a16:creationId xmlns:a16="http://schemas.microsoft.com/office/drawing/2014/main" id="{4CF45163-2B9F-894A-996E-1BFEFC002B6F}"/>
              </a:ext>
            </a:extLst>
          </p:cNvPr>
          <p:cNvSpPr/>
          <p:nvPr/>
        </p:nvSpPr>
        <p:spPr>
          <a:xfrm>
            <a:off x="1990498" y="3285964"/>
            <a:ext cx="533440" cy="465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4/5/6</a:t>
            </a:r>
          </a:p>
        </p:txBody>
      </p:sp>
      <p:sp>
        <p:nvSpPr>
          <p:cNvPr id="75" name="Oval 74">
            <a:extLst>
              <a:ext uri="{FF2B5EF4-FFF2-40B4-BE49-F238E27FC236}">
                <a16:creationId xmlns:a16="http://schemas.microsoft.com/office/drawing/2014/main" id="{58D1E72E-231A-C64F-B9A6-70491B19F859}"/>
              </a:ext>
            </a:extLst>
          </p:cNvPr>
          <p:cNvSpPr/>
          <p:nvPr/>
        </p:nvSpPr>
        <p:spPr>
          <a:xfrm>
            <a:off x="3381146" y="3299845"/>
            <a:ext cx="533440" cy="465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7</a:t>
            </a:r>
          </a:p>
        </p:txBody>
      </p:sp>
      <p:sp>
        <p:nvSpPr>
          <p:cNvPr id="65" name="Rectangle 64">
            <a:extLst>
              <a:ext uri="{FF2B5EF4-FFF2-40B4-BE49-F238E27FC236}">
                <a16:creationId xmlns:a16="http://schemas.microsoft.com/office/drawing/2014/main" id="{0AE033A7-61A0-0E4E-A51A-173B4B873991}"/>
              </a:ext>
            </a:extLst>
          </p:cNvPr>
          <p:cNvSpPr/>
          <p:nvPr/>
        </p:nvSpPr>
        <p:spPr>
          <a:xfrm>
            <a:off x="543364" y="2065653"/>
            <a:ext cx="1689904" cy="520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Destination Rules</a:t>
            </a:r>
          </a:p>
        </p:txBody>
      </p:sp>
      <p:cxnSp>
        <p:nvCxnSpPr>
          <p:cNvPr id="15" name="Elbow Connector 14">
            <a:extLst>
              <a:ext uri="{FF2B5EF4-FFF2-40B4-BE49-F238E27FC236}">
                <a16:creationId xmlns:a16="http://schemas.microsoft.com/office/drawing/2014/main" id="{F61BCF5D-C5D3-0C42-86CB-D4926931077D}"/>
              </a:ext>
            </a:extLst>
          </p:cNvPr>
          <p:cNvCxnSpPr>
            <a:cxnSpLocks/>
            <a:stCxn id="33" idx="2"/>
            <a:endCxn id="44" idx="0"/>
          </p:cNvCxnSpPr>
          <p:nvPr/>
        </p:nvCxnSpPr>
        <p:spPr>
          <a:xfrm rot="5400000">
            <a:off x="2937447" y="2404200"/>
            <a:ext cx="243886" cy="58177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A3E1DBC-7760-CA42-97BC-027BB2EF10BD}"/>
              </a:ext>
            </a:extLst>
          </p:cNvPr>
          <p:cNvCxnSpPr>
            <a:stCxn id="65" idx="3"/>
            <a:endCxn id="33" idx="1"/>
          </p:cNvCxnSpPr>
          <p:nvPr/>
        </p:nvCxnSpPr>
        <p:spPr>
          <a:xfrm flipV="1">
            <a:off x="2233268" y="2312653"/>
            <a:ext cx="272059" cy="13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7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69" grpId="0" animBg="1"/>
      <p:bldP spid="70" grpId="0" animBg="1"/>
      <p:bldP spid="71" grpId="0" animBg="1"/>
      <p:bldP spid="7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62E6-71CE-CC4E-82A1-AB22B2B51702}"/>
              </a:ext>
            </a:extLst>
          </p:cNvPr>
          <p:cNvSpPr>
            <a:spLocks noGrp="1"/>
          </p:cNvSpPr>
          <p:nvPr>
            <p:ph type="title"/>
          </p:nvPr>
        </p:nvSpPr>
        <p:spPr/>
        <p:txBody>
          <a:bodyPr/>
          <a:lstStyle/>
          <a:p>
            <a:r>
              <a:rPr lang="en-US" dirty="0"/>
              <a:t>Considerations for Canary upgrade</a:t>
            </a:r>
          </a:p>
        </p:txBody>
      </p:sp>
      <p:sp>
        <p:nvSpPr>
          <p:cNvPr id="3" name="TextBox 2">
            <a:extLst>
              <a:ext uri="{FF2B5EF4-FFF2-40B4-BE49-F238E27FC236}">
                <a16:creationId xmlns:a16="http://schemas.microsoft.com/office/drawing/2014/main" id="{1EE97C36-5724-BF4A-B7FE-A14EEBD56237}"/>
              </a:ext>
            </a:extLst>
          </p:cNvPr>
          <p:cNvSpPr txBox="1"/>
          <p:nvPr/>
        </p:nvSpPr>
        <p:spPr>
          <a:xfrm>
            <a:off x="494071" y="1709892"/>
            <a:ext cx="5493774" cy="923330"/>
          </a:xfrm>
          <a:prstGeom prst="rect">
            <a:avLst/>
          </a:prstGeom>
          <a:noFill/>
        </p:spPr>
        <p:txBody>
          <a:bodyPr wrap="square" rtlCol="0">
            <a:spAutoFit/>
          </a:bodyPr>
          <a:lstStyle/>
          <a:p>
            <a:pPr marL="342900" indent="-342900">
              <a:buAutoNum type="arabicPeriod"/>
            </a:pPr>
            <a:r>
              <a:rPr lang="en-US" dirty="0"/>
              <a:t>New deployments should match app-labels with the older version</a:t>
            </a:r>
          </a:p>
          <a:p>
            <a:pPr marL="342900" indent="-342900">
              <a:buAutoNum type="arabicPeriod"/>
            </a:pPr>
            <a:r>
              <a:rPr lang="en-US" dirty="0"/>
              <a:t>New deployment should have app-version</a:t>
            </a:r>
          </a:p>
        </p:txBody>
      </p:sp>
      <p:sp>
        <p:nvSpPr>
          <p:cNvPr id="4" name="TextBox 3">
            <a:extLst>
              <a:ext uri="{FF2B5EF4-FFF2-40B4-BE49-F238E27FC236}">
                <a16:creationId xmlns:a16="http://schemas.microsoft.com/office/drawing/2014/main" id="{E321110D-52E6-C949-98E2-DB8098400339}"/>
              </a:ext>
            </a:extLst>
          </p:cNvPr>
          <p:cNvSpPr txBox="1"/>
          <p:nvPr/>
        </p:nvSpPr>
        <p:spPr>
          <a:xfrm>
            <a:off x="6096000" y="1225689"/>
            <a:ext cx="5830529" cy="5078313"/>
          </a:xfrm>
          <a:prstGeom prst="rect">
            <a:avLst/>
          </a:prstGeom>
          <a:noFill/>
        </p:spPr>
        <p:txBody>
          <a:bodyPr wrap="square" rtlCol="0">
            <a:spAutoFit/>
          </a:bodyPr>
          <a:lstStyle/>
          <a:p>
            <a:endParaRPr lang="en-US" dirty="0">
              <a:latin typeface="Courier" pitchFamily="2" charset="0"/>
            </a:endParaRPr>
          </a:p>
          <a:p>
            <a:r>
              <a:rPr lang="en-US" dirty="0" err="1">
                <a:latin typeface="Courier" pitchFamily="2" charset="0"/>
              </a:rPr>
              <a:t>apiVersion</a:t>
            </a:r>
            <a:r>
              <a:rPr lang="en-US" dirty="0">
                <a:latin typeface="Courier" pitchFamily="2" charset="0"/>
              </a:rPr>
              <a:t>: </a:t>
            </a:r>
            <a:r>
              <a:rPr lang="en-US" dirty="0" err="1">
                <a:latin typeface="Courier" pitchFamily="2" charset="0"/>
              </a:rPr>
              <a:t>networking.istio.io</a:t>
            </a:r>
            <a:r>
              <a:rPr lang="en-US" dirty="0">
                <a:latin typeface="Courier" pitchFamily="2" charset="0"/>
              </a:rPr>
              <a:t>/v1alpha3</a:t>
            </a:r>
          </a:p>
          <a:p>
            <a:r>
              <a:rPr lang="en-US" dirty="0">
                <a:latin typeface="Courier" pitchFamily="2" charset="0"/>
              </a:rPr>
              <a:t>kind: </a:t>
            </a:r>
            <a:r>
              <a:rPr lang="en-US" dirty="0" err="1">
                <a:latin typeface="Courier" pitchFamily="2" charset="0"/>
              </a:rPr>
              <a:t>VirtualService</a:t>
            </a:r>
            <a:endParaRPr lang="en-US" dirty="0">
              <a:latin typeface="Courier" pitchFamily="2" charset="0"/>
            </a:endParaRPr>
          </a:p>
          <a:p>
            <a:r>
              <a:rPr lang="en-US" dirty="0">
                <a:latin typeface="Courier" pitchFamily="2" charset="0"/>
              </a:rPr>
              <a:t>metadata:</a:t>
            </a:r>
          </a:p>
          <a:p>
            <a:r>
              <a:rPr lang="en-US" dirty="0">
                <a:latin typeface="Courier" pitchFamily="2" charset="0"/>
              </a:rPr>
              <a:t>  name: planespotter-frontend8020</a:t>
            </a:r>
          </a:p>
          <a:p>
            <a:r>
              <a:rPr lang="en-US" dirty="0">
                <a:latin typeface="Courier" pitchFamily="2" charset="0"/>
              </a:rPr>
              <a:t>spec:</a:t>
            </a:r>
          </a:p>
          <a:p>
            <a:r>
              <a:rPr lang="en-US" dirty="0">
                <a:latin typeface="Courier" pitchFamily="2" charset="0"/>
              </a:rPr>
              <a:t>  </a:t>
            </a:r>
            <a:r>
              <a:rPr lang="en-US" dirty="0">
                <a:highlight>
                  <a:srgbClr val="FFFF00"/>
                </a:highlight>
                <a:latin typeface="Courier" pitchFamily="2" charset="0"/>
              </a:rPr>
              <a:t>hosts:</a:t>
            </a:r>
          </a:p>
          <a:p>
            <a:r>
              <a:rPr lang="en-US" dirty="0">
                <a:latin typeface="Courier" pitchFamily="2" charset="0"/>
              </a:rPr>
              <a:t>  - </a:t>
            </a:r>
            <a:r>
              <a:rPr lang="en-US" dirty="0" err="1">
                <a:highlight>
                  <a:srgbClr val="FFFF00"/>
                </a:highlight>
                <a:latin typeface="Courier" pitchFamily="2" charset="0"/>
              </a:rPr>
              <a:t>planespotter</a:t>
            </a:r>
            <a:r>
              <a:rPr lang="en-US" dirty="0">
                <a:highlight>
                  <a:srgbClr val="FFFF00"/>
                </a:highlight>
                <a:latin typeface="Courier" pitchFamily="2" charset="0"/>
              </a:rPr>
              <a:t>-frontend</a:t>
            </a:r>
          </a:p>
          <a:p>
            <a:r>
              <a:rPr lang="en-US" dirty="0">
                <a:latin typeface="Courier" pitchFamily="2" charset="0"/>
              </a:rPr>
              <a:t>  http:</a:t>
            </a:r>
          </a:p>
          <a:p>
            <a:r>
              <a:rPr lang="en-US" dirty="0">
                <a:latin typeface="Courier" pitchFamily="2" charset="0"/>
              </a:rPr>
              <a:t>  - route:</a:t>
            </a:r>
          </a:p>
          <a:p>
            <a:r>
              <a:rPr lang="en-US" dirty="0">
                <a:latin typeface="Courier" pitchFamily="2" charset="0"/>
              </a:rPr>
              <a:t>    - destination:</a:t>
            </a:r>
          </a:p>
          <a:p>
            <a:r>
              <a:rPr lang="en-US" dirty="0">
                <a:latin typeface="Courier" pitchFamily="2" charset="0"/>
              </a:rPr>
              <a:t>        host: </a:t>
            </a:r>
            <a:r>
              <a:rPr lang="en-US" dirty="0" err="1">
                <a:latin typeface="Courier" pitchFamily="2" charset="0"/>
              </a:rPr>
              <a:t>planespotter</a:t>
            </a:r>
            <a:r>
              <a:rPr lang="en-US" dirty="0">
                <a:latin typeface="Courier" pitchFamily="2" charset="0"/>
              </a:rPr>
              <a:t>-frontend</a:t>
            </a:r>
          </a:p>
          <a:p>
            <a:r>
              <a:rPr lang="en-US" dirty="0">
                <a:latin typeface="Courier" pitchFamily="2" charset="0"/>
              </a:rPr>
              <a:t>        </a:t>
            </a:r>
            <a:r>
              <a:rPr lang="en-US" dirty="0">
                <a:highlight>
                  <a:srgbClr val="FFFF00"/>
                </a:highlight>
                <a:latin typeface="Courier" pitchFamily="2" charset="0"/>
              </a:rPr>
              <a:t>subset: v2</a:t>
            </a:r>
          </a:p>
          <a:p>
            <a:r>
              <a:rPr lang="en-US" dirty="0">
                <a:highlight>
                  <a:srgbClr val="FFFF00"/>
                </a:highlight>
                <a:latin typeface="Courier" pitchFamily="2" charset="0"/>
              </a:rPr>
              <a:t>      weight: 20</a:t>
            </a:r>
          </a:p>
          <a:p>
            <a:r>
              <a:rPr lang="en-US" dirty="0">
                <a:latin typeface="Courier" pitchFamily="2" charset="0"/>
              </a:rPr>
              <a:t>    - destination:</a:t>
            </a:r>
          </a:p>
          <a:p>
            <a:r>
              <a:rPr lang="en-US" dirty="0">
                <a:latin typeface="Courier" pitchFamily="2" charset="0"/>
              </a:rPr>
              <a:t>        host: </a:t>
            </a:r>
            <a:r>
              <a:rPr lang="en-US" dirty="0" err="1">
                <a:latin typeface="Courier" pitchFamily="2" charset="0"/>
              </a:rPr>
              <a:t>planespotter</a:t>
            </a:r>
            <a:r>
              <a:rPr lang="en-US" dirty="0">
                <a:latin typeface="Courier" pitchFamily="2" charset="0"/>
              </a:rPr>
              <a:t>-frontend</a:t>
            </a:r>
          </a:p>
          <a:p>
            <a:r>
              <a:rPr lang="en-US" dirty="0">
                <a:highlight>
                  <a:srgbClr val="FFFF00"/>
                </a:highlight>
                <a:latin typeface="Courier" pitchFamily="2" charset="0"/>
              </a:rPr>
              <a:t>        subset: v1</a:t>
            </a:r>
          </a:p>
          <a:p>
            <a:r>
              <a:rPr lang="en-US" dirty="0">
                <a:highlight>
                  <a:srgbClr val="FFFF00"/>
                </a:highlight>
                <a:latin typeface="Courier" pitchFamily="2" charset="0"/>
              </a:rPr>
              <a:t>      weight: 80</a:t>
            </a:r>
          </a:p>
        </p:txBody>
      </p:sp>
    </p:spTree>
    <p:extLst>
      <p:ext uri="{BB962C8B-B14F-4D97-AF65-F5344CB8AC3E}">
        <p14:creationId xmlns:p14="http://schemas.microsoft.com/office/powerpoint/2010/main" val="1714006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9773" y="2373510"/>
            <a:ext cx="6958013" cy="2387600"/>
          </a:xfrm>
        </p:spPr>
        <p:txBody>
          <a:bodyPr/>
          <a:lstStyle/>
          <a:p>
            <a:r>
              <a:rPr lang="en-US" dirty="0"/>
              <a:t>Lab 7: Distributed Tracing</a:t>
            </a:r>
            <a:br>
              <a:rPr lang="en-US" dirty="0"/>
            </a:br>
            <a:r>
              <a:rPr lang="en-US" sz="2800" dirty="0">
                <a:solidFill>
                  <a:prstClr val="white"/>
                </a:solidFill>
              </a:rPr>
              <a:t>http://</a:t>
            </a:r>
            <a:r>
              <a:rPr lang="en-US" sz="2800" dirty="0" err="1">
                <a:solidFill>
                  <a:prstClr val="white"/>
                </a:solidFill>
              </a:rPr>
              <a:t>bit.ly</a:t>
            </a:r>
            <a:r>
              <a:rPr lang="en-US" sz="2800" dirty="0">
                <a:solidFill>
                  <a:prstClr val="white"/>
                </a:solidFill>
              </a:rPr>
              <a:t>/Kube18_servicemesh_vmw</a:t>
            </a:r>
            <a:endParaRPr lang="en-US" dirty="0"/>
          </a:p>
        </p:txBody>
      </p:sp>
    </p:spTree>
    <p:extLst>
      <p:ext uri="{BB962C8B-B14F-4D97-AF65-F5344CB8AC3E}">
        <p14:creationId xmlns:p14="http://schemas.microsoft.com/office/powerpoint/2010/main" val="2114325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95489-1857-0B43-B784-4A0013FF58D9}"/>
              </a:ext>
            </a:extLst>
          </p:cNvPr>
          <p:cNvSpPr>
            <a:spLocks noGrp="1"/>
          </p:cNvSpPr>
          <p:nvPr>
            <p:ph type="title"/>
          </p:nvPr>
        </p:nvSpPr>
        <p:spPr/>
        <p:txBody>
          <a:bodyPr/>
          <a:lstStyle/>
          <a:p>
            <a:r>
              <a:rPr lang="en-US" dirty="0"/>
              <a:t>Why Distributed Tracing?</a:t>
            </a:r>
          </a:p>
        </p:txBody>
      </p:sp>
      <p:sp>
        <p:nvSpPr>
          <p:cNvPr id="5" name="TextBox 4">
            <a:extLst>
              <a:ext uri="{FF2B5EF4-FFF2-40B4-BE49-F238E27FC236}">
                <a16:creationId xmlns:a16="http://schemas.microsoft.com/office/drawing/2014/main" id="{86D0E788-806F-EC46-8DFB-7FEBA56F3C2F}"/>
              </a:ext>
            </a:extLst>
          </p:cNvPr>
          <p:cNvSpPr txBox="1"/>
          <p:nvPr/>
        </p:nvSpPr>
        <p:spPr>
          <a:xfrm>
            <a:off x="938841" y="1524001"/>
            <a:ext cx="9618453" cy="4093428"/>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How to root-cause with a distributed system?</a:t>
            </a:r>
            <a:br>
              <a:rPr lang="en-US" sz="2800" dirty="0"/>
            </a:br>
            <a:endParaRPr lang="en-US" sz="2800" dirty="0"/>
          </a:p>
          <a:p>
            <a:pPr marL="285750" indent="-285750">
              <a:buFont typeface="Arial" panose="020B0604020202020204" pitchFamily="34" charset="0"/>
              <a:buChar char="•"/>
            </a:pPr>
            <a:r>
              <a:rPr lang="en-US" sz="2800" dirty="0"/>
              <a:t>Logs and Metrics only give point in time data</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How to co-relate data from multiple services?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No re-writing application code to collect trace information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063068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9AAB2-43B6-7549-8D86-D0C87E4357E8}"/>
              </a:ext>
            </a:extLst>
          </p:cNvPr>
          <p:cNvSpPr>
            <a:spLocks noGrp="1"/>
          </p:cNvSpPr>
          <p:nvPr>
            <p:ph type="title"/>
          </p:nvPr>
        </p:nvSpPr>
        <p:spPr/>
        <p:txBody>
          <a:bodyPr/>
          <a:lstStyle/>
          <a:p>
            <a:r>
              <a:rPr lang="en-US" dirty="0"/>
              <a:t>More </a:t>
            </a:r>
            <a:r>
              <a:rPr lang="en-US" dirty="0" err="1"/>
              <a:t>usecases</a:t>
            </a:r>
            <a:r>
              <a:rPr lang="en-US" dirty="0"/>
              <a:t> for Istio to </a:t>
            </a:r>
            <a:r>
              <a:rPr lang="en-US" dirty="0" err="1"/>
              <a:t>expolore</a:t>
            </a:r>
            <a:endParaRPr lang="en-US" dirty="0"/>
          </a:p>
        </p:txBody>
      </p:sp>
      <p:sp>
        <p:nvSpPr>
          <p:cNvPr id="3" name="TextBox 2">
            <a:extLst>
              <a:ext uri="{FF2B5EF4-FFF2-40B4-BE49-F238E27FC236}">
                <a16:creationId xmlns:a16="http://schemas.microsoft.com/office/drawing/2014/main" id="{A8721D55-0503-FC47-8FE8-66BF9F5C6D73}"/>
              </a:ext>
            </a:extLst>
          </p:cNvPr>
          <p:cNvSpPr txBox="1"/>
          <p:nvPr/>
        </p:nvSpPr>
        <p:spPr>
          <a:xfrm>
            <a:off x="609597" y="2011680"/>
            <a:ext cx="1012807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Manage TLS between services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Manage what application to show to specific users based on cookies etc.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Egress traffic management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Hybrid management with containers and Virtual Machines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Multi cluster Management</a:t>
            </a:r>
          </a:p>
        </p:txBody>
      </p:sp>
    </p:spTree>
    <p:extLst>
      <p:ext uri="{BB962C8B-B14F-4D97-AF65-F5344CB8AC3E}">
        <p14:creationId xmlns:p14="http://schemas.microsoft.com/office/powerpoint/2010/main" val="42947096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EE129-93D2-3645-9069-DED6587D85C0}"/>
              </a:ext>
            </a:extLst>
          </p:cNvPr>
          <p:cNvSpPr>
            <a:spLocks noGrp="1"/>
          </p:cNvSpPr>
          <p:nvPr>
            <p:ph type="title"/>
          </p:nvPr>
        </p:nvSpPr>
        <p:spPr/>
        <p:txBody>
          <a:bodyPr/>
          <a:lstStyle/>
          <a:p>
            <a:r>
              <a:rPr lang="en-US" dirty="0"/>
              <a:t>Thank you!</a:t>
            </a:r>
          </a:p>
        </p:txBody>
      </p:sp>
      <p:sp>
        <p:nvSpPr>
          <p:cNvPr id="4" name="TextBox 3">
            <a:extLst>
              <a:ext uri="{FF2B5EF4-FFF2-40B4-BE49-F238E27FC236}">
                <a16:creationId xmlns:a16="http://schemas.microsoft.com/office/drawing/2014/main" id="{5F10D6DF-ABDB-0A46-BC62-30537AFC52F7}"/>
              </a:ext>
            </a:extLst>
          </p:cNvPr>
          <p:cNvSpPr txBox="1"/>
          <p:nvPr/>
        </p:nvSpPr>
        <p:spPr>
          <a:xfrm>
            <a:off x="3266736" y="2412088"/>
            <a:ext cx="5915604" cy="584775"/>
          </a:xfrm>
          <a:prstGeom prst="rect">
            <a:avLst/>
          </a:prstGeom>
          <a:noFill/>
        </p:spPr>
        <p:txBody>
          <a:bodyPr wrap="square" rtlCol="0">
            <a:spAutoFit/>
          </a:bodyPr>
          <a:lstStyle/>
          <a:p>
            <a:r>
              <a:rPr lang="en-US" sz="3200" dirty="0"/>
              <a:t>Please fill out the Survey!</a:t>
            </a:r>
          </a:p>
        </p:txBody>
      </p:sp>
      <p:sp>
        <p:nvSpPr>
          <p:cNvPr id="3" name="Rectangle 2">
            <a:extLst>
              <a:ext uri="{FF2B5EF4-FFF2-40B4-BE49-F238E27FC236}">
                <a16:creationId xmlns:a16="http://schemas.microsoft.com/office/drawing/2014/main" id="{4CCC26D2-31AE-2B4E-951A-7A81D387CBF7}"/>
              </a:ext>
            </a:extLst>
          </p:cNvPr>
          <p:cNvSpPr/>
          <p:nvPr/>
        </p:nvSpPr>
        <p:spPr>
          <a:xfrm>
            <a:off x="3749815" y="3280676"/>
            <a:ext cx="8925264" cy="584775"/>
          </a:xfrm>
          <a:prstGeom prst="rect">
            <a:avLst/>
          </a:prstGeom>
        </p:spPr>
        <p:txBody>
          <a:bodyPr wrap="square">
            <a:spAutoFit/>
          </a:bodyPr>
          <a:lstStyle/>
          <a:p>
            <a:r>
              <a:rPr lang="en-US" sz="3200" dirty="0"/>
              <a:t>http://</a:t>
            </a:r>
            <a:r>
              <a:rPr lang="en-US" sz="3200" dirty="0" err="1"/>
              <a:t>bit.ly</a:t>
            </a:r>
            <a:r>
              <a:rPr lang="en-US" sz="3200" dirty="0"/>
              <a:t>/</a:t>
            </a:r>
            <a:r>
              <a:rPr lang="en-US" sz="3200" dirty="0" err="1"/>
              <a:t>feed_sm</a:t>
            </a:r>
            <a:endParaRPr lang="en-US" sz="3200" dirty="0"/>
          </a:p>
        </p:txBody>
      </p:sp>
    </p:spTree>
    <p:extLst>
      <p:ext uri="{BB962C8B-B14F-4D97-AF65-F5344CB8AC3E}">
        <p14:creationId xmlns:p14="http://schemas.microsoft.com/office/powerpoint/2010/main" val="685109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0648-CB53-4F83-B71F-008F4339E095}"/>
              </a:ext>
            </a:extLst>
          </p:cNvPr>
          <p:cNvSpPr>
            <a:spLocks noGrp="1"/>
          </p:cNvSpPr>
          <p:nvPr>
            <p:ph type="title"/>
          </p:nvPr>
        </p:nvSpPr>
        <p:spPr>
          <a:xfrm>
            <a:off x="168342" y="23258"/>
            <a:ext cx="10515600" cy="1392236"/>
          </a:xfrm>
        </p:spPr>
        <p:txBody>
          <a:bodyPr>
            <a:normAutofit/>
          </a:bodyPr>
          <a:lstStyle/>
          <a:p>
            <a:r>
              <a:rPr lang="en-US" sz="3600" dirty="0">
                <a:sym typeface="Arial"/>
              </a:rPr>
              <a:t>Challenges with Containers in Production</a:t>
            </a:r>
            <a:endParaRPr lang="en-US" sz="3600" dirty="0">
              <a:solidFill>
                <a:schemeClr val="tx1"/>
              </a:solidFill>
            </a:endParaRPr>
          </a:p>
        </p:txBody>
      </p:sp>
      <p:sp>
        <p:nvSpPr>
          <p:cNvPr id="46" name="Shape 622">
            <a:extLst>
              <a:ext uri="{FF2B5EF4-FFF2-40B4-BE49-F238E27FC236}">
                <a16:creationId xmlns:a16="http://schemas.microsoft.com/office/drawing/2014/main" id="{76289C35-3C4C-2143-B94B-5C898E0E43BD}"/>
              </a:ext>
            </a:extLst>
          </p:cNvPr>
          <p:cNvSpPr txBox="1"/>
          <p:nvPr/>
        </p:nvSpPr>
        <p:spPr>
          <a:xfrm>
            <a:off x="6420860" y="1563175"/>
            <a:ext cx="3967289" cy="458708"/>
          </a:xfrm>
          <a:prstGeom prst="rect">
            <a:avLst/>
          </a:prstGeom>
          <a:noFill/>
          <a:ln>
            <a:noFill/>
          </a:ln>
        </p:spPr>
        <p:txBody>
          <a:bodyPr wrap="square" lIns="0" tIns="0" rIns="0" bIns="0" anchor="t" anchorCtr="0">
            <a:noAutofit/>
          </a:bodyPr>
          <a:lstStyle/>
          <a:p>
            <a:pPr algn="ctr">
              <a:lnSpc>
                <a:spcPct val="90000"/>
              </a:lnSpc>
            </a:pPr>
            <a:r>
              <a:rPr lang="en-US" sz="1600">
                <a:solidFill>
                  <a:schemeClr val="dk1"/>
                </a:solidFill>
                <a:latin typeface="Arial"/>
                <a:ea typeface="Arial"/>
                <a:cs typeface="Arial"/>
                <a:sym typeface="Arial"/>
              </a:rPr>
              <a:t>CONTAINERS IN</a:t>
            </a:r>
          </a:p>
          <a:p>
            <a:pPr algn="ctr">
              <a:lnSpc>
                <a:spcPct val="90000"/>
              </a:lnSpc>
            </a:pPr>
            <a:r>
              <a:rPr lang="en-US" sz="1600" b="1">
                <a:solidFill>
                  <a:schemeClr val="dk1"/>
                </a:solidFill>
                <a:latin typeface="Arial"/>
                <a:ea typeface="Arial"/>
                <a:cs typeface="Arial"/>
                <a:sym typeface="Arial"/>
              </a:rPr>
              <a:t>PRODUCTION</a:t>
            </a:r>
          </a:p>
        </p:txBody>
      </p:sp>
      <p:sp>
        <p:nvSpPr>
          <p:cNvPr id="47" name="Shape 625">
            <a:extLst>
              <a:ext uri="{FF2B5EF4-FFF2-40B4-BE49-F238E27FC236}">
                <a16:creationId xmlns:a16="http://schemas.microsoft.com/office/drawing/2014/main" id="{FA9E930C-4370-8E43-9653-0EA1BF303854}"/>
              </a:ext>
            </a:extLst>
          </p:cNvPr>
          <p:cNvSpPr/>
          <p:nvPr/>
        </p:nvSpPr>
        <p:spPr>
          <a:xfrm>
            <a:off x="6960439" y="2047191"/>
            <a:ext cx="3104699" cy="446652"/>
          </a:xfrm>
          <a:prstGeom prst="rect">
            <a:avLst/>
          </a:prstGeom>
          <a:solidFill>
            <a:schemeClr val="accent1"/>
          </a:solidFill>
          <a:ln w="9525" cap="flat" cmpd="sng">
            <a:solidFill>
              <a:srgbClr val="0093D3"/>
            </a:solidFill>
            <a:prstDash val="solid"/>
            <a:round/>
            <a:headEnd type="none" w="med" len="med"/>
            <a:tailEnd type="none" w="med" len="med"/>
          </a:ln>
          <a:effectLst>
            <a:outerShdw blurRad="40000" dist="23000" dir="5400000" rotWithShape="0">
              <a:srgbClr val="000000">
                <a:alpha val="34901"/>
              </a:srgbClr>
            </a:outerShdw>
          </a:effectLst>
        </p:spPr>
        <p:txBody>
          <a:bodyPr wrap="square" lIns="91425" tIns="45700" rIns="91425" bIns="45700" anchor="ctr" anchorCtr="0">
            <a:noAutofit/>
          </a:bodyPr>
          <a:lstStyle/>
          <a:p>
            <a:pPr algn="ctr"/>
            <a:r>
              <a:rPr lang="en-US" sz="1600">
                <a:solidFill>
                  <a:schemeClr val="lt1"/>
                </a:solidFill>
                <a:latin typeface="Arial"/>
                <a:ea typeface="Arial"/>
                <a:cs typeface="Arial"/>
                <a:sym typeface="Arial"/>
              </a:rPr>
              <a:t>Load Balancing</a:t>
            </a:r>
          </a:p>
        </p:txBody>
      </p:sp>
      <p:sp>
        <p:nvSpPr>
          <p:cNvPr id="49" name="Shape 626">
            <a:extLst>
              <a:ext uri="{FF2B5EF4-FFF2-40B4-BE49-F238E27FC236}">
                <a16:creationId xmlns:a16="http://schemas.microsoft.com/office/drawing/2014/main" id="{C64F4201-B42B-8A45-BC49-CB5BD8F28CC8}"/>
              </a:ext>
            </a:extLst>
          </p:cNvPr>
          <p:cNvSpPr/>
          <p:nvPr/>
        </p:nvSpPr>
        <p:spPr>
          <a:xfrm>
            <a:off x="6976158" y="2542190"/>
            <a:ext cx="3104699" cy="446652"/>
          </a:xfrm>
          <a:prstGeom prst="rect">
            <a:avLst/>
          </a:prstGeom>
          <a:solidFill>
            <a:schemeClr val="bg2">
              <a:lumMod val="90000"/>
            </a:schemeClr>
          </a:solidFill>
          <a:ln>
            <a:noFill/>
          </a:ln>
          <a:effectLst>
            <a:outerShdw blurRad="40000" dist="23000" dir="5400000" rotWithShape="0">
              <a:srgbClr val="000000">
                <a:alpha val="34901"/>
              </a:srgbClr>
            </a:outerShdw>
          </a:effectLst>
        </p:spPr>
        <p:txBody>
          <a:bodyPr wrap="square" lIns="91425" tIns="45700" rIns="91425" bIns="45700" anchor="ctr" anchorCtr="0">
            <a:noAutofit/>
          </a:bodyPr>
          <a:lstStyle/>
          <a:p>
            <a:pPr algn="ctr"/>
            <a:r>
              <a:rPr lang="en-US" sz="1600">
                <a:latin typeface="Arial"/>
                <a:ea typeface="Arial"/>
                <a:cs typeface="Arial"/>
                <a:sym typeface="Arial"/>
              </a:rPr>
              <a:t>Security</a:t>
            </a:r>
          </a:p>
        </p:txBody>
      </p:sp>
      <p:sp>
        <p:nvSpPr>
          <p:cNvPr id="50" name="Shape 627">
            <a:extLst>
              <a:ext uri="{FF2B5EF4-FFF2-40B4-BE49-F238E27FC236}">
                <a16:creationId xmlns:a16="http://schemas.microsoft.com/office/drawing/2014/main" id="{290CBDBE-D68E-1C4B-9413-1373E3E19ABC}"/>
              </a:ext>
            </a:extLst>
          </p:cNvPr>
          <p:cNvSpPr/>
          <p:nvPr/>
        </p:nvSpPr>
        <p:spPr>
          <a:xfrm>
            <a:off x="6976158" y="3015908"/>
            <a:ext cx="3104699" cy="446652"/>
          </a:xfrm>
          <a:prstGeom prst="rect">
            <a:avLst/>
          </a:prstGeom>
          <a:solidFill>
            <a:schemeClr val="accent1"/>
          </a:solidFill>
          <a:ln w="9525" cap="flat" cmpd="sng">
            <a:solidFill>
              <a:srgbClr val="0093D3"/>
            </a:solidFill>
            <a:prstDash val="solid"/>
            <a:round/>
            <a:headEnd type="none" w="med" len="med"/>
            <a:tailEnd type="none" w="med" len="med"/>
          </a:ln>
          <a:effectLst>
            <a:outerShdw blurRad="40000" dist="23000" dir="5400000" rotWithShape="0">
              <a:srgbClr val="000000">
                <a:alpha val="34901"/>
              </a:srgbClr>
            </a:outerShdw>
          </a:effectLst>
        </p:spPr>
        <p:txBody>
          <a:bodyPr wrap="square" lIns="91425" tIns="45700" rIns="91425" bIns="45700" anchor="ctr" anchorCtr="0">
            <a:noAutofit/>
          </a:bodyPr>
          <a:lstStyle/>
          <a:p>
            <a:pPr algn="ctr"/>
            <a:r>
              <a:rPr lang="en-US" sz="1600">
                <a:solidFill>
                  <a:schemeClr val="lt1"/>
                </a:solidFill>
                <a:latin typeface="Arial"/>
                <a:ea typeface="Arial"/>
                <a:cs typeface="Arial"/>
                <a:sym typeface="Arial"/>
              </a:rPr>
              <a:t>High Availability</a:t>
            </a:r>
          </a:p>
        </p:txBody>
      </p:sp>
      <p:sp>
        <p:nvSpPr>
          <p:cNvPr id="51" name="Shape 628">
            <a:extLst>
              <a:ext uri="{FF2B5EF4-FFF2-40B4-BE49-F238E27FC236}">
                <a16:creationId xmlns:a16="http://schemas.microsoft.com/office/drawing/2014/main" id="{FA8D0686-4DFE-8E47-B494-8B65A7ECCDCA}"/>
              </a:ext>
            </a:extLst>
          </p:cNvPr>
          <p:cNvSpPr/>
          <p:nvPr/>
        </p:nvSpPr>
        <p:spPr>
          <a:xfrm>
            <a:off x="6976158" y="3500147"/>
            <a:ext cx="3104699" cy="446652"/>
          </a:xfrm>
          <a:prstGeom prst="rect">
            <a:avLst/>
          </a:prstGeom>
          <a:solidFill>
            <a:schemeClr val="bg2">
              <a:lumMod val="90000"/>
            </a:schemeClr>
          </a:solidFill>
          <a:ln>
            <a:noFill/>
          </a:ln>
          <a:effectLst>
            <a:outerShdw blurRad="40000" dist="23000" dir="5400000" rotWithShape="0">
              <a:srgbClr val="000000">
                <a:alpha val="34901"/>
              </a:srgbClr>
            </a:outerShdw>
          </a:effectLst>
        </p:spPr>
        <p:txBody>
          <a:bodyPr wrap="square" lIns="91425" tIns="45700" rIns="91425" bIns="45700" anchor="ctr" anchorCtr="0">
            <a:noAutofit/>
          </a:bodyPr>
          <a:lstStyle/>
          <a:p>
            <a:pPr algn="ctr"/>
            <a:r>
              <a:rPr lang="en-US" sz="1600">
                <a:latin typeface="Arial"/>
                <a:ea typeface="Arial"/>
                <a:cs typeface="Arial"/>
                <a:sym typeface="Arial"/>
              </a:rPr>
              <a:t>Application Updates</a:t>
            </a:r>
          </a:p>
        </p:txBody>
      </p:sp>
      <p:sp>
        <p:nvSpPr>
          <p:cNvPr id="52" name="Shape 629">
            <a:extLst>
              <a:ext uri="{FF2B5EF4-FFF2-40B4-BE49-F238E27FC236}">
                <a16:creationId xmlns:a16="http://schemas.microsoft.com/office/drawing/2014/main" id="{BA5E9555-323C-8942-94C7-04C05B694CE9}"/>
              </a:ext>
            </a:extLst>
          </p:cNvPr>
          <p:cNvSpPr/>
          <p:nvPr/>
        </p:nvSpPr>
        <p:spPr>
          <a:xfrm>
            <a:off x="6976158" y="3975500"/>
            <a:ext cx="3088980" cy="487256"/>
          </a:xfrm>
          <a:prstGeom prst="rect">
            <a:avLst/>
          </a:prstGeom>
          <a:solidFill>
            <a:schemeClr val="accent1"/>
          </a:solidFill>
          <a:ln w="9525" cap="flat" cmpd="sng">
            <a:solidFill>
              <a:srgbClr val="0093D3"/>
            </a:solidFill>
            <a:prstDash val="solid"/>
            <a:round/>
            <a:headEnd type="none" w="med" len="med"/>
            <a:tailEnd type="none" w="med" len="med"/>
          </a:ln>
          <a:effectLst>
            <a:outerShdw blurRad="40000" dist="23000" dir="5400000" rotWithShape="0">
              <a:srgbClr val="000000">
                <a:alpha val="34901"/>
              </a:srgbClr>
            </a:outerShdw>
          </a:effectLst>
        </p:spPr>
        <p:txBody>
          <a:bodyPr wrap="square" lIns="91425" tIns="45700" rIns="91425" bIns="45700" anchor="ctr" anchorCtr="0">
            <a:noAutofit/>
          </a:bodyPr>
          <a:lstStyle/>
          <a:p>
            <a:pPr algn="ctr"/>
            <a:r>
              <a:rPr lang="en-US" sz="1600">
                <a:solidFill>
                  <a:schemeClr val="lt1"/>
                </a:solidFill>
                <a:latin typeface="Arial"/>
                <a:ea typeface="Arial"/>
                <a:cs typeface="Arial"/>
                <a:sym typeface="Arial"/>
              </a:rPr>
              <a:t>Scaling up/down</a:t>
            </a:r>
          </a:p>
        </p:txBody>
      </p:sp>
      <p:sp>
        <p:nvSpPr>
          <p:cNvPr id="53" name="Shape 630">
            <a:extLst>
              <a:ext uri="{FF2B5EF4-FFF2-40B4-BE49-F238E27FC236}">
                <a16:creationId xmlns:a16="http://schemas.microsoft.com/office/drawing/2014/main" id="{DF92ECE1-C1E5-5042-8446-0D01718DFD29}"/>
              </a:ext>
            </a:extLst>
          </p:cNvPr>
          <p:cNvSpPr/>
          <p:nvPr/>
        </p:nvSpPr>
        <p:spPr>
          <a:xfrm>
            <a:off x="6983589" y="4497960"/>
            <a:ext cx="3104699" cy="487256"/>
          </a:xfrm>
          <a:prstGeom prst="rect">
            <a:avLst/>
          </a:prstGeom>
          <a:solidFill>
            <a:schemeClr val="bg2">
              <a:lumMod val="90000"/>
            </a:schemeClr>
          </a:solidFill>
          <a:ln>
            <a:noFill/>
          </a:ln>
          <a:effectLst>
            <a:outerShdw blurRad="40000" dist="23000" dir="5400000" rotWithShape="0">
              <a:srgbClr val="000000">
                <a:alpha val="34901"/>
              </a:srgbClr>
            </a:outerShdw>
          </a:effectLst>
        </p:spPr>
        <p:txBody>
          <a:bodyPr wrap="square" lIns="91425" tIns="45700" rIns="91425" bIns="45700" anchor="ctr" anchorCtr="0">
            <a:noAutofit/>
          </a:bodyPr>
          <a:lstStyle/>
          <a:p>
            <a:pPr algn="ctr"/>
            <a:r>
              <a:rPr lang="en-US" sz="1600" dirty="0">
                <a:latin typeface="Arial"/>
                <a:ea typeface="Arial"/>
                <a:cs typeface="Arial"/>
                <a:sym typeface="Arial"/>
              </a:rPr>
              <a:t> Repeatable Deployments</a:t>
            </a:r>
          </a:p>
        </p:txBody>
      </p:sp>
      <p:sp>
        <p:nvSpPr>
          <p:cNvPr id="54" name="Shape 631">
            <a:extLst>
              <a:ext uri="{FF2B5EF4-FFF2-40B4-BE49-F238E27FC236}">
                <a16:creationId xmlns:a16="http://schemas.microsoft.com/office/drawing/2014/main" id="{82B9D883-77B0-C141-839B-57747B5AB542}"/>
              </a:ext>
            </a:extLst>
          </p:cNvPr>
          <p:cNvSpPr/>
          <p:nvPr/>
        </p:nvSpPr>
        <p:spPr>
          <a:xfrm>
            <a:off x="6983589" y="5019085"/>
            <a:ext cx="3081549" cy="446652"/>
          </a:xfrm>
          <a:prstGeom prst="rect">
            <a:avLst/>
          </a:prstGeom>
          <a:solidFill>
            <a:schemeClr val="accent1"/>
          </a:solidFill>
          <a:ln w="9525" cap="flat" cmpd="sng">
            <a:solidFill>
              <a:srgbClr val="0093D3"/>
            </a:solidFill>
            <a:prstDash val="solid"/>
            <a:round/>
            <a:headEnd type="none" w="med" len="med"/>
            <a:tailEnd type="none" w="med" len="med"/>
          </a:ln>
          <a:effectLst>
            <a:outerShdw blurRad="40000" dist="23000" dir="5400000" rotWithShape="0">
              <a:srgbClr val="000000">
                <a:alpha val="34901"/>
              </a:srgbClr>
            </a:outerShdw>
          </a:effectLst>
        </p:spPr>
        <p:txBody>
          <a:bodyPr wrap="square" lIns="91425" tIns="45700" rIns="91425" bIns="45700" anchor="ctr" anchorCtr="0">
            <a:noAutofit/>
          </a:bodyPr>
          <a:lstStyle/>
          <a:p>
            <a:pPr algn="ctr"/>
            <a:r>
              <a:rPr lang="en-US" sz="1600">
                <a:solidFill>
                  <a:schemeClr val="lt1"/>
                </a:solidFill>
                <a:latin typeface="Arial"/>
                <a:ea typeface="Arial"/>
                <a:cs typeface="Arial"/>
                <a:sym typeface="Arial"/>
              </a:rPr>
              <a:t>Replication</a:t>
            </a:r>
          </a:p>
        </p:txBody>
      </p:sp>
      <p:sp>
        <p:nvSpPr>
          <p:cNvPr id="55" name="Shape 632">
            <a:extLst>
              <a:ext uri="{FF2B5EF4-FFF2-40B4-BE49-F238E27FC236}">
                <a16:creationId xmlns:a16="http://schemas.microsoft.com/office/drawing/2014/main" id="{C9F5A30A-0484-5A49-ABB8-2551F45FA130}"/>
              </a:ext>
            </a:extLst>
          </p:cNvPr>
          <p:cNvSpPr/>
          <p:nvPr/>
        </p:nvSpPr>
        <p:spPr>
          <a:xfrm>
            <a:off x="6972014" y="5496223"/>
            <a:ext cx="3104699" cy="446652"/>
          </a:xfrm>
          <a:prstGeom prst="rect">
            <a:avLst/>
          </a:prstGeom>
          <a:solidFill>
            <a:schemeClr val="bg2">
              <a:lumMod val="90000"/>
            </a:schemeClr>
          </a:solidFill>
          <a:ln>
            <a:noFill/>
          </a:ln>
          <a:effectLst>
            <a:outerShdw blurRad="40000" dist="23000" dir="5400000" rotWithShape="0">
              <a:srgbClr val="000000">
                <a:alpha val="34901"/>
              </a:srgbClr>
            </a:outerShdw>
          </a:effectLst>
        </p:spPr>
        <p:txBody>
          <a:bodyPr wrap="square" lIns="91425" tIns="45700" rIns="91425" bIns="45700" anchor="ctr" anchorCtr="0">
            <a:noAutofit/>
          </a:bodyPr>
          <a:lstStyle/>
          <a:p>
            <a:pPr algn="ctr"/>
            <a:r>
              <a:rPr lang="en-US" sz="1600">
                <a:latin typeface="Arial"/>
                <a:ea typeface="Arial"/>
                <a:cs typeface="Arial"/>
                <a:sym typeface="Arial"/>
              </a:rPr>
              <a:t>Scheduling</a:t>
            </a:r>
          </a:p>
        </p:txBody>
      </p:sp>
      <p:sp>
        <p:nvSpPr>
          <p:cNvPr id="56" name="Shape 633">
            <a:extLst>
              <a:ext uri="{FF2B5EF4-FFF2-40B4-BE49-F238E27FC236}">
                <a16:creationId xmlns:a16="http://schemas.microsoft.com/office/drawing/2014/main" id="{587E2F77-6F92-5640-963A-A1F0F8B07BEE}"/>
              </a:ext>
            </a:extLst>
          </p:cNvPr>
          <p:cNvSpPr/>
          <p:nvPr/>
        </p:nvSpPr>
        <p:spPr>
          <a:xfrm>
            <a:off x="6976158" y="5973361"/>
            <a:ext cx="3088980" cy="446652"/>
          </a:xfrm>
          <a:prstGeom prst="rect">
            <a:avLst/>
          </a:prstGeom>
          <a:solidFill>
            <a:schemeClr val="accent1"/>
          </a:solidFill>
          <a:ln w="9525" cap="flat" cmpd="sng">
            <a:solidFill>
              <a:srgbClr val="0093D3"/>
            </a:solidFill>
            <a:prstDash val="solid"/>
            <a:round/>
            <a:headEnd type="none" w="med" len="med"/>
            <a:tailEnd type="none" w="med" len="med"/>
          </a:ln>
          <a:effectLst>
            <a:outerShdw blurRad="40000" dist="23000" dir="5400000" rotWithShape="0">
              <a:srgbClr val="000000">
                <a:alpha val="34901"/>
              </a:srgbClr>
            </a:outerShdw>
          </a:effectLst>
        </p:spPr>
        <p:txBody>
          <a:bodyPr wrap="square" lIns="91425" tIns="45700" rIns="91425" bIns="45700" anchor="ctr" anchorCtr="0">
            <a:noAutofit/>
          </a:bodyPr>
          <a:lstStyle/>
          <a:p>
            <a:pPr algn="ctr"/>
            <a:r>
              <a:rPr lang="en-US" sz="1600">
                <a:solidFill>
                  <a:schemeClr val="lt1"/>
                </a:solidFill>
                <a:latin typeface="Arial"/>
                <a:ea typeface="Arial"/>
                <a:cs typeface="Arial"/>
                <a:sym typeface="Arial"/>
              </a:rPr>
              <a:t>Containers</a:t>
            </a:r>
          </a:p>
        </p:txBody>
      </p:sp>
      <p:sp>
        <p:nvSpPr>
          <p:cNvPr id="58" name="Shape 621">
            <a:extLst>
              <a:ext uri="{FF2B5EF4-FFF2-40B4-BE49-F238E27FC236}">
                <a16:creationId xmlns:a16="http://schemas.microsoft.com/office/drawing/2014/main" id="{D65181A2-7BF7-854E-B5B5-A775E2A06D3C}"/>
              </a:ext>
            </a:extLst>
          </p:cNvPr>
          <p:cNvSpPr txBox="1"/>
          <p:nvPr/>
        </p:nvSpPr>
        <p:spPr>
          <a:xfrm>
            <a:off x="2575373" y="1755204"/>
            <a:ext cx="1728377" cy="546154"/>
          </a:xfrm>
          <a:prstGeom prst="rect">
            <a:avLst/>
          </a:prstGeom>
          <a:noFill/>
          <a:ln>
            <a:noFill/>
          </a:ln>
        </p:spPr>
        <p:txBody>
          <a:bodyPr wrap="square" lIns="0" tIns="0" rIns="0" bIns="0" anchor="t" anchorCtr="0">
            <a:noAutofit/>
          </a:bodyPr>
          <a:lstStyle/>
          <a:p>
            <a:pPr algn="ctr">
              <a:lnSpc>
                <a:spcPct val="90000"/>
              </a:lnSpc>
            </a:pPr>
            <a:r>
              <a:rPr lang="en-US" sz="1600" dirty="0">
                <a:solidFill>
                  <a:schemeClr val="dk1"/>
                </a:solidFill>
                <a:latin typeface="Arial"/>
                <a:ea typeface="Arial"/>
                <a:cs typeface="Arial"/>
                <a:sym typeface="Arial"/>
              </a:rPr>
              <a:t>CONTAINERS IN</a:t>
            </a:r>
          </a:p>
          <a:p>
            <a:pPr algn="ctr">
              <a:lnSpc>
                <a:spcPct val="90000"/>
              </a:lnSpc>
            </a:pPr>
            <a:r>
              <a:rPr lang="en-US" sz="1600" b="1" dirty="0">
                <a:solidFill>
                  <a:schemeClr val="dk1"/>
                </a:solidFill>
                <a:latin typeface="Arial"/>
                <a:ea typeface="Arial"/>
                <a:cs typeface="Arial"/>
                <a:sym typeface="Arial"/>
              </a:rPr>
              <a:t>DEVELOPMENT</a:t>
            </a:r>
          </a:p>
        </p:txBody>
      </p:sp>
      <p:sp>
        <p:nvSpPr>
          <p:cNvPr id="59" name="Shape 623">
            <a:extLst>
              <a:ext uri="{FF2B5EF4-FFF2-40B4-BE49-F238E27FC236}">
                <a16:creationId xmlns:a16="http://schemas.microsoft.com/office/drawing/2014/main" id="{82589DF0-EB1A-1140-88C6-0CB6FFBC4909}"/>
              </a:ext>
            </a:extLst>
          </p:cNvPr>
          <p:cNvSpPr txBox="1"/>
          <p:nvPr/>
        </p:nvSpPr>
        <p:spPr>
          <a:xfrm>
            <a:off x="1870934" y="3639218"/>
            <a:ext cx="3182604" cy="168510"/>
          </a:xfrm>
          <a:prstGeom prst="rect">
            <a:avLst/>
          </a:prstGeom>
          <a:noFill/>
          <a:ln>
            <a:noFill/>
          </a:ln>
        </p:spPr>
        <p:txBody>
          <a:bodyPr wrap="square" lIns="0" tIns="0" rIns="0" bIns="0" anchor="t" anchorCtr="0">
            <a:noAutofit/>
          </a:bodyPr>
          <a:lstStyle/>
          <a:p>
            <a:pPr marL="53961" indent="-53961">
              <a:lnSpc>
                <a:spcPct val="90000"/>
              </a:lnSpc>
            </a:pPr>
            <a:r>
              <a:rPr lang="en-US" sz="1600" b="1" dirty="0">
                <a:solidFill>
                  <a:schemeClr val="accent6">
                    <a:lumMod val="75000"/>
                  </a:schemeClr>
                </a:solidFill>
                <a:latin typeface="Comic Sans MS"/>
                <a:ea typeface="Comic Sans MS"/>
                <a:cs typeface="Comic Sans MS"/>
                <a:sym typeface="Comic Sans MS"/>
              </a:rPr>
              <a:t>	STEEP LEARNING CURVE</a:t>
            </a:r>
          </a:p>
        </p:txBody>
      </p:sp>
      <p:sp>
        <p:nvSpPr>
          <p:cNvPr id="60" name="Shape 624">
            <a:extLst>
              <a:ext uri="{FF2B5EF4-FFF2-40B4-BE49-F238E27FC236}">
                <a16:creationId xmlns:a16="http://schemas.microsoft.com/office/drawing/2014/main" id="{048DEC46-1EED-6F41-94E8-C530D336A1DB}"/>
              </a:ext>
            </a:extLst>
          </p:cNvPr>
          <p:cNvSpPr/>
          <p:nvPr/>
        </p:nvSpPr>
        <p:spPr>
          <a:xfrm rot="21386700">
            <a:off x="1469999" y="2741533"/>
            <a:ext cx="4142284" cy="2792987"/>
          </a:xfrm>
          <a:custGeom>
            <a:avLst/>
            <a:gdLst/>
            <a:ahLst/>
            <a:cxnLst/>
            <a:rect l="0" t="0" r="0" b="0"/>
            <a:pathLst>
              <a:path w="120000" h="120000" extrusionOk="0">
                <a:moveTo>
                  <a:pt x="0" y="120000"/>
                </a:moveTo>
                <a:cubicBezTo>
                  <a:pt x="21333" y="119325"/>
                  <a:pt x="63888" y="103300"/>
                  <a:pt x="83888" y="83300"/>
                </a:cubicBezTo>
                <a:cubicBezTo>
                  <a:pt x="103888" y="63300"/>
                  <a:pt x="111000" y="23412"/>
                  <a:pt x="120000" y="0"/>
                </a:cubicBezTo>
              </a:path>
            </a:pathLst>
          </a:custGeom>
          <a:noFill/>
          <a:ln w="44450" cap="rnd" cmpd="sng">
            <a:solidFill>
              <a:srgbClr val="C00000"/>
            </a:solidFill>
            <a:prstDash val="solid"/>
            <a:round/>
            <a:headEnd type="none" w="med" len="med"/>
            <a:tailEnd type="none" w="med" len="med"/>
          </a:ln>
        </p:spPr>
        <p:txBody>
          <a:bodyPr wrap="square" lIns="91425" tIns="45700" rIns="91425" bIns="45700" anchor="ctr" anchorCtr="0">
            <a:noAutofit/>
          </a:bodyPr>
          <a:lstStyle/>
          <a:p>
            <a:pPr algn="ctr"/>
            <a:endParaRPr sz="1600">
              <a:solidFill>
                <a:schemeClr val="lt1"/>
              </a:solidFill>
              <a:latin typeface="Arial"/>
              <a:ea typeface="Arial"/>
              <a:cs typeface="Arial"/>
              <a:sym typeface="Arial"/>
            </a:endParaRPr>
          </a:p>
        </p:txBody>
      </p:sp>
      <p:sp>
        <p:nvSpPr>
          <p:cNvPr id="62" name="Shape 634">
            <a:extLst>
              <a:ext uri="{FF2B5EF4-FFF2-40B4-BE49-F238E27FC236}">
                <a16:creationId xmlns:a16="http://schemas.microsoft.com/office/drawing/2014/main" id="{65F7F4AB-A59E-0848-9D44-01092FFBF679}"/>
              </a:ext>
            </a:extLst>
          </p:cNvPr>
          <p:cNvSpPr/>
          <p:nvPr/>
        </p:nvSpPr>
        <p:spPr>
          <a:xfrm>
            <a:off x="2047458" y="5973361"/>
            <a:ext cx="2784208" cy="446652"/>
          </a:xfrm>
          <a:prstGeom prst="rect">
            <a:avLst/>
          </a:prstGeom>
          <a:solidFill>
            <a:schemeClr val="accent1"/>
          </a:solidFill>
          <a:ln w="9525" cap="flat" cmpd="sng">
            <a:solidFill>
              <a:srgbClr val="0093D3"/>
            </a:solidFill>
            <a:prstDash val="solid"/>
            <a:round/>
            <a:headEnd type="none" w="med" len="med"/>
            <a:tailEnd type="none" w="med" len="med"/>
          </a:ln>
          <a:effectLst>
            <a:outerShdw blurRad="40000" dist="23000" dir="5400000" rotWithShape="0">
              <a:srgbClr val="000000">
                <a:alpha val="34901"/>
              </a:srgbClr>
            </a:outerShdw>
          </a:effectLst>
        </p:spPr>
        <p:txBody>
          <a:bodyPr wrap="square" lIns="91425" tIns="45700" rIns="91425" bIns="45700" anchor="ctr" anchorCtr="0">
            <a:noAutofit/>
          </a:bodyPr>
          <a:lstStyle/>
          <a:p>
            <a:pPr algn="ctr"/>
            <a:r>
              <a:rPr lang="en-US" sz="1600" dirty="0">
                <a:solidFill>
                  <a:schemeClr val="lt1"/>
                </a:solidFill>
                <a:latin typeface="Arial"/>
                <a:ea typeface="Arial"/>
                <a:cs typeface="Arial"/>
                <a:sym typeface="Arial"/>
              </a:rPr>
              <a:t>Containers</a:t>
            </a:r>
          </a:p>
        </p:txBody>
      </p:sp>
      <p:cxnSp>
        <p:nvCxnSpPr>
          <p:cNvPr id="4" name="Straight Arrow Connector 3">
            <a:extLst>
              <a:ext uri="{FF2B5EF4-FFF2-40B4-BE49-F238E27FC236}">
                <a16:creationId xmlns:a16="http://schemas.microsoft.com/office/drawing/2014/main" id="{8B3464A1-2299-3244-BB29-8CACF963D937}"/>
              </a:ext>
            </a:extLst>
          </p:cNvPr>
          <p:cNvCxnSpPr/>
          <p:nvPr/>
        </p:nvCxnSpPr>
        <p:spPr>
          <a:xfrm>
            <a:off x="1408176" y="5682973"/>
            <a:ext cx="48646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9E47D8-7DB7-7C4F-8B6E-EEA30A0445F8}"/>
              </a:ext>
            </a:extLst>
          </p:cNvPr>
          <p:cNvCxnSpPr>
            <a:cxnSpLocks/>
          </p:cNvCxnSpPr>
          <p:nvPr/>
        </p:nvCxnSpPr>
        <p:spPr>
          <a:xfrm flipV="1">
            <a:off x="1560576" y="2270517"/>
            <a:ext cx="0" cy="3601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96EBE34-34C6-214C-AD61-A3DC2E55FE87}"/>
              </a:ext>
            </a:extLst>
          </p:cNvPr>
          <p:cNvSpPr txBox="1"/>
          <p:nvPr/>
        </p:nvSpPr>
        <p:spPr>
          <a:xfrm rot="16200000">
            <a:off x="624432" y="2894614"/>
            <a:ext cx="1505540" cy="338554"/>
          </a:xfrm>
          <a:prstGeom prst="rect">
            <a:avLst/>
          </a:prstGeom>
          <a:noFill/>
        </p:spPr>
        <p:txBody>
          <a:bodyPr wrap="none" rtlCol="0">
            <a:spAutoFit/>
          </a:bodyPr>
          <a:lstStyle/>
          <a:p>
            <a:r>
              <a:rPr lang="en-US" sz="1600" dirty="0"/>
              <a:t>COMPLEXITY</a:t>
            </a:r>
          </a:p>
        </p:txBody>
      </p:sp>
      <p:sp>
        <p:nvSpPr>
          <p:cNvPr id="24" name="TextBox 23">
            <a:extLst>
              <a:ext uri="{FF2B5EF4-FFF2-40B4-BE49-F238E27FC236}">
                <a16:creationId xmlns:a16="http://schemas.microsoft.com/office/drawing/2014/main" id="{C2737BDC-8033-A64B-A70C-6EB9A6BE0543}"/>
              </a:ext>
            </a:extLst>
          </p:cNvPr>
          <p:cNvSpPr txBox="1"/>
          <p:nvPr/>
        </p:nvSpPr>
        <p:spPr>
          <a:xfrm>
            <a:off x="3617397" y="5660268"/>
            <a:ext cx="2742610" cy="338554"/>
          </a:xfrm>
          <a:prstGeom prst="rect">
            <a:avLst/>
          </a:prstGeom>
          <a:noFill/>
        </p:spPr>
        <p:txBody>
          <a:bodyPr wrap="none" rtlCol="0">
            <a:spAutoFit/>
          </a:bodyPr>
          <a:lstStyle/>
          <a:p>
            <a:r>
              <a:rPr lang="en-US" sz="1600" dirty="0"/>
              <a:t>PROJECT DELIVERY TIME</a:t>
            </a:r>
          </a:p>
        </p:txBody>
      </p:sp>
    </p:spTree>
    <p:extLst>
      <p:ext uri="{BB962C8B-B14F-4D97-AF65-F5344CB8AC3E}">
        <p14:creationId xmlns:p14="http://schemas.microsoft.com/office/powerpoint/2010/main" val="172040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dissolve">
                                      <p:cBhvr>
                                        <p:cTn id="7" dur="500"/>
                                        <p:tgtEl>
                                          <p:spTgt spid="5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dissolve">
                                      <p:cBhvr>
                                        <p:cTn id="11" dur="500"/>
                                        <p:tgtEl>
                                          <p:spTgt spid="54"/>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dissolve">
                                      <p:cBhvr>
                                        <p:cTn id="15" dur="500"/>
                                        <p:tgtEl>
                                          <p:spTgt spid="53"/>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dissolve">
                                      <p:cBhvr>
                                        <p:cTn id="19" dur="500"/>
                                        <p:tgtEl>
                                          <p:spTgt spid="52"/>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dissolve">
                                      <p:cBhvr>
                                        <p:cTn id="23" dur="500"/>
                                        <p:tgtEl>
                                          <p:spTgt spid="51"/>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dissolve">
                                      <p:cBhvr>
                                        <p:cTn id="27" dur="500"/>
                                        <p:tgtEl>
                                          <p:spTgt spid="50"/>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dissolve">
                                      <p:cBhvr>
                                        <p:cTn id="31" dur="500"/>
                                        <p:tgtEl>
                                          <p:spTgt spid="49"/>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dissolve">
                                      <p:cBhvr>
                                        <p:cTn id="35" dur="50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xit" presetSubtype="0" fill="hold" grpId="0" nodeType="clickEffect">
                                  <p:stCondLst>
                                    <p:cond delay="0"/>
                                  </p:stCondLst>
                                  <p:childTnLst>
                                    <p:animEffect transition="out" filter="dissolve">
                                      <p:cBhvr>
                                        <p:cTn id="39" dur="500"/>
                                        <p:tgtEl>
                                          <p:spTgt spid="62"/>
                                        </p:tgtEl>
                                      </p:cBhvr>
                                    </p:animEffect>
                                    <p:set>
                                      <p:cBhvr>
                                        <p:cTn id="40" dur="1" fill="hold">
                                          <p:stCondLst>
                                            <p:cond delay="499"/>
                                          </p:stCondLst>
                                        </p:cTn>
                                        <p:tgtEl>
                                          <p:spTgt spid="62"/>
                                        </p:tgtEl>
                                        <p:attrNameLst>
                                          <p:attrName>style.visibility</p:attrName>
                                        </p:attrNameLst>
                                      </p:cBhvr>
                                      <p:to>
                                        <p:strVal val="hidden"/>
                                      </p:to>
                                    </p:set>
                                  </p:childTnLst>
                                </p:cTn>
                              </p:par>
                            </p:childTnLst>
                          </p:cTn>
                        </p:par>
                        <p:par>
                          <p:cTn id="41" fill="hold">
                            <p:stCondLst>
                              <p:cond delay="500"/>
                            </p:stCondLst>
                            <p:childTnLst>
                              <p:par>
                                <p:cTn id="42" presetID="21" presetClass="entr" presetSubtype="1" fill="hold"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heel(1)">
                                      <p:cBhvr>
                                        <p:cTn id="44" dur="2000"/>
                                        <p:tgtEl>
                                          <p:spTgt spid="4"/>
                                        </p:tgtEl>
                                      </p:cBhvr>
                                    </p:animEffect>
                                  </p:childTnLst>
                                </p:cTn>
                              </p:par>
                              <p:par>
                                <p:cTn id="45" presetID="21" presetClass="entr" presetSubtype="1"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heel(1)">
                                      <p:cBhvr>
                                        <p:cTn id="47" dur="2000"/>
                                        <p:tgtEl>
                                          <p:spTgt spid="21"/>
                                        </p:tgtEl>
                                      </p:cBhvr>
                                    </p:animEffect>
                                  </p:childTnLst>
                                </p:cTn>
                              </p:par>
                            </p:childTnLst>
                          </p:cTn>
                        </p:par>
                        <p:par>
                          <p:cTn id="48" fill="hold">
                            <p:stCondLst>
                              <p:cond delay="2500"/>
                            </p:stCondLst>
                            <p:childTnLst>
                              <p:par>
                                <p:cTn id="49" presetID="9" presetClass="entr" presetSubtype="0"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dissolve">
                                      <p:cBhvr>
                                        <p:cTn id="51" dur="500"/>
                                        <p:tgtEl>
                                          <p:spTgt spid="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dissolve">
                                      <p:cBhvr>
                                        <p:cTn id="54" dur="500"/>
                                        <p:tgtEl>
                                          <p:spTgt spid="24"/>
                                        </p:tgtEl>
                                      </p:cBhvr>
                                    </p:animEffect>
                                  </p:childTnLst>
                                </p:cTn>
                              </p:par>
                            </p:childTnLst>
                          </p:cTn>
                        </p:par>
                        <p:par>
                          <p:cTn id="55" fill="hold">
                            <p:stCondLst>
                              <p:cond delay="3000"/>
                            </p:stCondLst>
                            <p:childTnLst>
                              <p:par>
                                <p:cTn id="56" presetID="21" presetClass="entr" presetSubtype="1" fill="hold" grpId="0" nodeType="after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wheel(1)">
                                      <p:cBhvr>
                                        <p:cTn id="58" dur="2000"/>
                                        <p:tgtEl>
                                          <p:spTgt spid="60"/>
                                        </p:tgtEl>
                                      </p:cBhvr>
                                    </p:animEffect>
                                  </p:childTnLst>
                                </p:cTn>
                              </p:par>
                            </p:childTnLst>
                          </p:cTn>
                        </p:par>
                        <p:par>
                          <p:cTn id="59" fill="hold">
                            <p:stCondLst>
                              <p:cond delay="5000"/>
                            </p:stCondLst>
                            <p:childTnLst>
                              <p:par>
                                <p:cTn id="60" presetID="9" presetClass="entr" presetSubtype="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dissolv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0" grpId="0" animBg="1"/>
      <p:bldP spid="51" grpId="0" animBg="1"/>
      <p:bldP spid="52" grpId="0" animBg="1"/>
      <p:bldP spid="53" grpId="0" animBg="1"/>
      <p:bldP spid="54" grpId="0" animBg="1"/>
      <p:bldP spid="55" grpId="0" animBg="1"/>
      <p:bldP spid="59" grpId="0"/>
      <p:bldP spid="60" grpId="0" animBg="1"/>
      <p:bldP spid="62" grpId="0" animBg="1"/>
      <p:bldP spid="6" grpId="0"/>
      <p:bldP spid="2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5871</TotalTime>
  <Words>5777</Words>
  <Application>Microsoft Macintosh PowerPoint</Application>
  <PresentationFormat>Widescreen</PresentationFormat>
  <Paragraphs>1262</Paragraphs>
  <Slides>88</Slides>
  <Notes>66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88</vt:i4>
      </vt:variant>
    </vt:vector>
  </HeadingPairs>
  <TitlesOfParts>
    <vt:vector size="101" baseType="lpstr">
      <vt:lpstr>Arial</vt:lpstr>
      <vt:lpstr>Calibri</vt:lpstr>
      <vt:lpstr>Comic Sans MS</vt:lpstr>
      <vt:lpstr>Consolas</vt:lpstr>
      <vt:lpstr>Courier</vt:lpstr>
      <vt:lpstr>Courier New</vt:lpstr>
      <vt:lpstr>Lato Light</vt:lpstr>
      <vt:lpstr>Metropolis</vt:lpstr>
      <vt:lpstr>Proxima Nova</vt:lpstr>
      <vt:lpstr>Roboto</vt:lpstr>
      <vt:lpstr>Roboto Light</vt:lpstr>
      <vt:lpstr>Roboto Medium</vt:lpstr>
      <vt:lpstr>Office Theme</vt:lpstr>
      <vt:lpstr>Kubernetes and Service Mesh Workshop- VMware</vt:lpstr>
      <vt:lpstr>- Breakfast will be served until 9:30 AM  - Please ensure you have registered for the Labs and have a token with a cluster assigned to you    </vt:lpstr>
      <vt:lpstr>Agenda</vt:lpstr>
      <vt:lpstr>Speakers</vt:lpstr>
      <vt:lpstr>Kubernetes Concepts</vt:lpstr>
      <vt:lpstr>Modern Applications are based on Distributed Microservices </vt:lpstr>
      <vt:lpstr>From Monolith to Microservices</vt:lpstr>
      <vt:lpstr>Container vs Container Orchestration</vt:lpstr>
      <vt:lpstr>Challenges with Containers in Production</vt:lpstr>
      <vt:lpstr>What is Kubernetes - Overview</vt:lpstr>
      <vt:lpstr>Kubernetes 101 at the Highest Level</vt:lpstr>
      <vt:lpstr>Logical Kubernetes Architecture</vt:lpstr>
      <vt:lpstr>Kubernetes Objects (Resource Types)</vt:lpstr>
      <vt:lpstr>Architecting with Specific Application Requirements</vt:lpstr>
      <vt:lpstr>PowerPoint Presentation</vt:lpstr>
      <vt:lpstr>Containers Network</vt:lpstr>
      <vt:lpstr>Containers Network</vt:lpstr>
      <vt:lpstr>Pods Network (Overlay Network)</vt:lpstr>
      <vt:lpstr>PowerPoint Presentation</vt:lpstr>
      <vt:lpstr>Publishing Services – K8s Service Types</vt:lpstr>
      <vt:lpstr>K8s Service Types - ClusterIP</vt:lpstr>
      <vt:lpstr>K8s Service Types - NodePort</vt:lpstr>
      <vt:lpstr>K8s Service Types - LoadBalancer</vt:lpstr>
      <vt:lpstr>K8s Service Types - ExternalName</vt:lpstr>
      <vt:lpstr>K8s Service Discovery</vt:lpstr>
      <vt:lpstr>PowerPoint Presentation</vt:lpstr>
      <vt:lpstr>Ingress – NOT a service type </vt:lpstr>
      <vt:lpstr>PowerPoint Presentation</vt:lpstr>
      <vt:lpstr>Persistent Volumes</vt:lpstr>
      <vt:lpstr>K8s Service Discovery</vt:lpstr>
      <vt:lpstr>PowerPoint Presentation</vt:lpstr>
      <vt:lpstr>Prepare K8s environments</vt:lpstr>
      <vt:lpstr>Containerize Database</vt:lpstr>
      <vt:lpstr>Create persistent storage</vt:lpstr>
      <vt:lpstr> Create Application Dockerfile</vt:lpstr>
      <vt:lpstr>Create K8s Deployment YAML</vt:lpstr>
      <vt:lpstr>Deploy to K8s Namespace</vt:lpstr>
      <vt:lpstr> Lab1 &amp; 2 : Access Cluster and Deploy Planespotter App  http://bit.ly/Kube18_servicemesh_vmw</vt:lpstr>
      <vt:lpstr>Demo App: “Planespotter"</vt:lpstr>
      <vt:lpstr>Planespotter App</vt:lpstr>
      <vt:lpstr>Overview of Exercises</vt:lpstr>
      <vt:lpstr>Istio Introduction</vt:lpstr>
      <vt:lpstr>Istio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Istio Architecture</vt:lpstr>
      <vt:lpstr>Resiliency</vt:lpstr>
      <vt:lpstr>Resiliency Testing</vt:lpstr>
      <vt:lpstr>Traffic Splitting</vt:lpstr>
      <vt:lpstr>Traffic Steering</vt:lpstr>
      <vt:lpstr>“What’s the life of a request?”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3 Install Istio  http://bit.ly/Kube18_servicemesh_vmw</vt:lpstr>
      <vt:lpstr>VMware Cloud PKS</vt:lpstr>
      <vt:lpstr>VMware Cloud PKS with Istio</vt:lpstr>
      <vt:lpstr>Lunch is ready! </vt:lpstr>
      <vt:lpstr>Lab 4 : Configure Istio to manage app traffic http://bit.ly/Kube18_servicemesh_vmw</vt:lpstr>
      <vt:lpstr>Planespotter Services</vt:lpstr>
      <vt:lpstr>Publish app via Istio Gateway</vt:lpstr>
      <vt:lpstr>Ingest Sidecar Proxy into app</vt:lpstr>
      <vt:lpstr>Istio Use cases</vt:lpstr>
      <vt:lpstr>Lab 5 : Traffic Management http://bit.ly/Kube18_servicemesh_vmw</vt:lpstr>
      <vt:lpstr>Istio Use case: Traffic Management</vt:lpstr>
      <vt:lpstr>A/B test</vt:lpstr>
      <vt:lpstr>Considerations for A/B test </vt:lpstr>
      <vt:lpstr>Lab 6: Canary Upgrades http://bit.ly/Kube18_servicemesh_vmw</vt:lpstr>
      <vt:lpstr>Canary Upgrades with just Kubernetes</vt:lpstr>
      <vt:lpstr>Canary Upgrades with Istio</vt:lpstr>
      <vt:lpstr>Considerations for Canary upgrade</vt:lpstr>
      <vt:lpstr>Lab 7: Distributed Tracing http://bit.ly/Kube18_servicemesh_vmw</vt:lpstr>
      <vt:lpstr>Why Distributed Tracing?</vt:lpstr>
      <vt:lpstr>More usecases for Istio to expolore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and Service Mesh Workshop- VMware</dc:title>
  <dc:creator>Boskey Savla</dc:creator>
  <cp:lastModifiedBy>Boskey Savla</cp:lastModifiedBy>
  <cp:revision>1</cp:revision>
  <cp:lastPrinted>2018-12-13T19:36:27Z</cp:lastPrinted>
  <dcterms:created xsi:type="dcterms:W3CDTF">2018-12-05T20:04:50Z</dcterms:created>
  <dcterms:modified xsi:type="dcterms:W3CDTF">2018-12-13T20:39:52Z</dcterms:modified>
</cp:coreProperties>
</file>